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handoutMasterIdLst>
    <p:handoutMasterId r:id="rId75"/>
  </p:handoutMasterIdLst>
  <p:sldIdLst>
    <p:sldId id="256" r:id="rId2"/>
    <p:sldId id="565" r:id="rId3"/>
    <p:sldId id="603" r:id="rId4"/>
    <p:sldId id="636" r:id="rId5"/>
    <p:sldId id="564" r:id="rId6"/>
    <p:sldId id="567" r:id="rId7"/>
    <p:sldId id="566" r:id="rId8"/>
    <p:sldId id="588" r:id="rId9"/>
    <p:sldId id="589" r:id="rId10"/>
    <p:sldId id="633" r:id="rId11"/>
    <p:sldId id="635" r:id="rId12"/>
    <p:sldId id="568" r:id="rId13"/>
    <p:sldId id="559" r:id="rId14"/>
    <p:sldId id="597" r:id="rId15"/>
    <p:sldId id="560" r:id="rId16"/>
    <p:sldId id="561" r:id="rId17"/>
    <p:sldId id="548" r:id="rId18"/>
    <p:sldId id="632" r:id="rId19"/>
    <p:sldId id="562" r:id="rId20"/>
    <p:sldId id="581" r:id="rId21"/>
    <p:sldId id="575" r:id="rId22"/>
    <p:sldId id="576" r:id="rId23"/>
    <p:sldId id="577" r:id="rId24"/>
    <p:sldId id="578" r:id="rId25"/>
    <p:sldId id="599" r:id="rId26"/>
    <p:sldId id="497" r:id="rId27"/>
    <p:sldId id="570" r:id="rId28"/>
    <p:sldId id="498" r:id="rId29"/>
    <p:sldId id="499" r:id="rId30"/>
    <p:sldId id="495" r:id="rId31"/>
    <p:sldId id="500" r:id="rId32"/>
    <p:sldId id="503" r:id="rId33"/>
    <p:sldId id="582" r:id="rId34"/>
    <p:sldId id="583" r:id="rId35"/>
    <p:sldId id="584" r:id="rId36"/>
    <p:sldId id="585" r:id="rId37"/>
    <p:sldId id="587" r:id="rId38"/>
    <p:sldId id="507" r:id="rId39"/>
    <p:sldId id="508" r:id="rId40"/>
    <p:sldId id="509" r:id="rId41"/>
    <p:sldId id="510" r:id="rId42"/>
    <p:sldId id="511" r:id="rId43"/>
    <p:sldId id="512" r:id="rId44"/>
    <p:sldId id="580" r:id="rId45"/>
    <p:sldId id="513" r:id="rId46"/>
    <p:sldId id="515" r:id="rId47"/>
    <p:sldId id="598" r:id="rId48"/>
    <p:sldId id="600" r:id="rId49"/>
    <p:sldId id="601" r:id="rId50"/>
    <p:sldId id="514" r:id="rId51"/>
    <p:sldId id="516" r:id="rId52"/>
    <p:sldId id="602" r:id="rId53"/>
    <p:sldId id="517" r:id="rId54"/>
    <p:sldId id="519" r:id="rId55"/>
    <p:sldId id="518" r:id="rId56"/>
    <p:sldId id="520" r:id="rId57"/>
    <p:sldId id="521" r:id="rId58"/>
    <p:sldId id="637" r:id="rId59"/>
    <p:sldId id="573" r:id="rId60"/>
    <p:sldId id="535" r:id="rId61"/>
    <p:sldId id="571" r:id="rId62"/>
    <p:sldId id="536" r:id="rId63"/>
    <p:sldId id="538" r:id="rId64"/>
    <p:sldId id="540" r:id="rId65"/>
    <p:sldId id="541" r:id="rId66"/>
    <p:sldId id="546" r:id="rId67"/>
    <p:sldId id="545" r:id="rId68"/>
    <p:sldId id="530" r:id="rId69"/>
    <p:sldId id="547" r:id="rId70"/>
    <p:sldId id="531" r:id="rId71"/>
    <p:sldId id="534" r:id="rId72"/>
    <p:sldId id="563" r:id="rId73"/>
  </p:sldIdLst>
  <p:sldSz cx="9144000" cy="6858000" type="screen4x3"/>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CC"/>
    <a:srgbClr val="FFFF99"/>
    <a:srgbClr val="CCFFCC"/>
    <a:srgbClr val="FFFFCC"/>
    <a:srgbClr val="009242"/>
    <a:srgbClr val="000066"/>
    <a:srgbClr val="00823B"/>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80192" autoAdjust="0"/>
  </p:normalViewPr>
  <p:slideViewPr>
    <p:cSldViewPr>
      <p:cViewPr varScale="1">
        <p:scale>
          <a:sx n="108" d="100"/>
          <a:sy n="108" d="100"/>
        </p:scale>
        <p:origin x="663"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862" cy="495872"/>
          </a:xfrm>
          <a:prstGeom prst="rect">
            <a:avLst/>
          </a:prstGeom>
        </p:spPr>
        <p:txBody>
          <a:bodyPr vert="horz" lIns="88230" tIns="44115" rIns="88230" bIns="44115" rtlCol="0"/>
          <a:lstStyle>
            <a:lvl1pPr algn="l">
              <a:defRPr sz="1200"/>
            </a:lvl1pPr>
          </a:lstStyle>
          <a:p>
            <a:endParaRPr lang="en-US"/>
          </a:p>
        </p:txBody>
      </p:sp>
      <p:sp>
        <p:nvSpPr>
          <p:cNvPr id="3" name="Date Placeholder 2"/>
          <p:cNvSpPr>
            <a:spLocks noGrp="1"/>
          </p:cNvSpPr>
          <p:nvPr>
            <p:ph type="dt" sz="quarter" idx="1"/>
          </p:nvPr>
        </p:nvSpPr>
        <p:spPr>
          <a:xfrm>
            <a:off x="3850294" y="1"/>
            <a:ext cx="2945862" cy="495872"/>
          </a:xfrm>
          <a:prstGeom prst="rect">
            <a:avLst/>
          </a:prstGeom>
        </p:spPr>
        <p:txBody>
          <a:bodyPr vert="horz" lIns="88230" tIns="44115" rIns="88230" bIns="44115" rtlCol="0"/>
          <a:lstStyle>
            <a:lvl1pPr algn="r">
              <a:defRPr sz="1200"/>
            </a:lvl1pPr>
          </a:lstStyle>
          <a:p>
            <a:fld id="{4523BF5F-1E37-4708-B5F9-FC9328F09BE4}" type="datetimeFigureOut">
              <a:rPr lang="en-US" smtClean="0"/>
              <a:pPr/>
              <a:t>1/10/2020</a:t>
            </a:fld>
            <a:endParaRPr lang="en-US"/>
          </a:p>
        </p:txBody>
      </p:sp>
      <p:sp>
        <p:nvSpPr>
          <p:cNvPr id="4" name="Footer Placeholder 3"/>
          <p:cNvSpPr>
            <a:spLocks noGrp="1"/>
          </p:cNvSpPr>
          <p:nvPr>
            <p:ph type="ftr" sz="quarter" idx="2"/>
          </p:nvPr>
        </p:nvSpPr>
        <p:spPr>
          <a:xfrm>
            <a:off x="0" y="9430813"/>
            <a:ext cx="2945862" cy="495872"/>
          </a:xfrm>
          <a:prstGeom prst="rect">
            <a:avLst/>
          </a:prstGeom>
        </p:spPr>
        <p:txBody>
          <a:bodyPr vert="horz" lIns="88230" tIns="44115" rIns="88230" bIns="44115" rtlCol="0" anchor="b"/>
          <a:lstStyle>
            <a:lvl1pPr algn="l">
              <a:defRPr sz="1200"/>
            </a:lvl1pPr>
          </a:lstStyle>
          <a:p>
            <a:endParaRPr lang="en-US"/>
          </a:p>
        </p:txBody>
      </p:sp>
      <p:sp>
        <p:nvSpPr>
          <p:cNvPr id="5" name="Slide Number Placeholder 4"/>
          <p:cNvSpPr>
            <a:spLocks noGrp="1"/>
          </p:cNvSpPr>
          <p:nvPr>
            <p:ph type="sldNum" sz="quarter" idx="3"/>
          </p:nvPr>
        </p:nvSpPr>
        <p:spPr>
          <a:xfrm>
            <a:off x="3850294" y="9430813"/>
            <a:ext cx="2945862" cy="495872"/>
          </a:xfrm>
          <a:prstGeom prst="rect">
            <a:avLst/>
          </a:prstGeom>
        </p:spPr>
        <p:txBody>
          <a:bodyPr vert="horz" lIns="88230" tIns="44115" rIns="88230" bIns="44115" rtlCol="0" anchor="b"/>
          <a:lstStyle>
            <a:lvl1pPr algn="r">
              <a:defRPr sz="1200"/>
            </a:lvl1pPr>
          </a:lstStyle>
          <a:p>
            <a:fld id="{ADF84BE1-498E-4881-B9B2-116C26D19722}" type="slidenum">
              <a:rPr lang="en-US" smtClean="0"/>
              <a:pPr/>
              <a:t>‹#›</a:t>
            </a:fld>
            <a:endParaRPr lang="en-US"/>
          </a:p>
        </p:txBody>
      </p:sp>
    </p:spTree>
    <p:extLst>
      <p:ext uri="{BB962C8B-B14F-4D97-AF65-F5344CB8AC3E}">
        <p14:creationId xmlns:p14="http://schemas.microsoft.com/office/powerpoint/2010/main" val="1622138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2"/>
          </a:xfrm>
          <a:prstGeom prst="rect">
            <a:avLst/>
          </a:prstGeom>
        </p:spPr>
        <p:txBody>
          <a:bodyPr vert="horz" lIns="95571" tIns="47786" rIns="95571" bIns="47786" rtlCol="0"/>
          <a:lstStyle>
            <a:lvl1pPr algn="l">
              <a:defRPr sz="1300"/>
            </a:lvl1pPr>
          </a:lstStyle>
          <a:p>
            <a:endParaRPr lang="zh-CN" altLang="en-US"/>
          </a:p>
        </p:txBody>
      </p:sp>
      <p:sp>
        <p:nvSpPr>
          <p:cNvPr id="3" name="日期占位符 2"/>
          <p:cNvSpPr>
            <a:spLocks noGrp="1"/>
          </p:cNvSpPr>
          <p:nvPr>
            <p:ph type="dt" idx="1"/>
          </p:nvPr>
        </p:nvSpPr>
        <p:spPr>
          <a:xfrm>
            <a:off x="3850443" y="0"/>
            <a:ext cx="2945659" cy="496412"/>
          </a:xfrm>
          <a:prstGeom prst="rect">
            <a:avLst/>
          </a:prstGeom>
        </p:spPr>
        <p:txBody>
          <a:bodyPr vert="horz" lIns="95571" tIns="47786" rIns="95571" bIns="47786" rtlCol="0"/>
          <a:lstStyle>
            <a:lvl1pPr algn="r">
              <a:defRPr sz="1300"/>
            </a:lvl1pPr>
          </a:lstStyle>
          <a:p>
            <a:fld id="{92112A11-B874-47A7-8515-B50CC98B5C7E}" type="datetimeFigureOut">
              <a:rPr lang="zh-CN" altLang="en-US" smtClean="0"/>
              <a:pPr/>
              <a:t>2020/1/10</a:t>
            </a:fld>
            <a:endParaRPr lang="zh-CN" altLang="en-US"/>
          </a:p>
        </p:txBody>
      </p:sp>
      <p:sp>
        <p:nvSpPr>
          <p:cNvPr id="4" name="幻灯片图像占位符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5571" tIns="47786" rIns="95571" bIns="47786"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5571" tIns="47786" rIns="95571" bIns="47786"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6412"/>
          </a:xfrm>
          <a:prstGeom prst="rect">
            <a:avLst/>
          </a:prstGeom>
        </p:spPr>
        <p:txBody>
          <a:bodyPr vert="horz" lIns="95571" tIns="47786" rIns="95571" bIns="47786"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850443" y="9430091"/>
            <a:ext cx="2945659" cy="496412"/>
          </a:xfrm>
          <a:prstGeom prst="rect">
            <a:avLst/>
          </a:prstGeom>
        </p:spPr>
        <p:txBody>
          <a:bodyPr vert="horz" lIns="95571" tIns="47786" rIns="95571" bIns="47786" rtlCol="0" anchor="b"/>
          <a:lstStyle>
            <a:lvl1pPr algn="r">
              <a:defRPr sz="1300"/>
            </a:lvl1pPr>
          </a:lstStyle>
          <a:p>
            <a:fld id="{B267870B-A8BC-4B7C-94AB-E17DF4DCC17D}" type="slidenum">
              <a:rPr lang="zh-CN" altLang="en-US" smtClean="0"/>
              <a:pPr/>
              <a:t>‹#›</a:t>
            </a:fld>
            <a:endParaRPr lang="zh-CN" altLang="en-US"/>
          </a:p>
        </p:txBody>
      </p:sp>
    </p:spTree>
    <p:extLst>
      <p:ext uri="{BB962C8B-B14F-4D97-AF65-F5344CB8AC3E}">
        <p14:creationId xmlns:p14="http://schemas.microsoft.com/office/powerpoint/2010/main" val="1856524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1</a:t>
            </a:fld>
            <a:endParaRPr lang="zh-CN" altLang="en-US"/>
          </a:p>
        </p:txBody>
      </p:sp>
    </p:spTree>
    <p:extLst>
      <p:ext uri="{BB962C8B-B14F-4D97-AF65-F5344CB8AC3E}">
        <p14:creationId xmlns:p14="http://schemas.microsoft.com/office/powerpoint/2010/main" val="2141664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EF38BB-8B82-4D1C-ADF3-70ED5E122D10}" type="slidenum">
              <a:rPr lang="zh-CN" altLang="en-US" smtClean="0"/>
              <a:t>10</a:t>
            </a:fld>
            <a:endParaRPr lang="zh-CN" altLang="en-US"/>
          </a:p>
        </p:txBody>
      </p:sp>
    </p:spTree>
    <p:extLst>
      <p:ext uri="{BB962C8B-B14F-4D97-AF65-F5344CB8AC3E}">
        <p14:creationId xmlns:p14="http://schemas.microsoft.com/office/powerpoint/2010/main" val="1697102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EF38BB-8B82-4D1C-ADF3-70ED5E122D10}" type="slidenum">
              <a:rPr lang="zh-CN" altLang="en-US" smtClean="0"/>
              <a:t>11</a:t>
            </a:fld>
            <a:endParaRPr lang="zh-CN" altLang="en-US"/>
          </a:p>
        </p:txBody>
      </p:sp>
    </p:spTree>
    <p:extLst>
      <p:ext uri="{BB962C8B-B14F-4D97-AF65-F5344CB8AC3E}">
        <p14:creationId xmlns:p14="http://schemas.microsoft.com/office/powerpoint/2010/main" val="189945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12</a:t>
            </a:fld>
            <a:endParaRPr lang="en-US" altLang="zh-CN"/>
          </a:p>
        </p:txBody>
      </p:sp>
    </p:spTree>
    <p:extLst>
      <p:ext uri="{BB962C8B-B14F-4D97-AF65-F5344CB8AC3E}">
        <p14:creationId xmlns:p14="http://schemas.microsoft.com/office/powerpoint/2010/main" val="3919013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13</a:t>
            </a:fld>
            <a:endParaRPr lang="en-US" altLang="zh-CN"/>
          </a:p>
        </p:txBody>
      </p:sp>
    </p:spTree>
    <p:extLst>
      <p:ext uri="{BB962C8B-B14F-4D97-AF65-F5344CB8AC3E}">
        <p14:creationId xmlns:p14="http://schemas.microsoft.com/office/powerpoint/2010/main" val="4190866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14</a:t>
            </a:fld>
            <a:endParaRPr lang="en-US" altLang="zh-CN"/>
          </a:p>
        </p:txBody>
      </p:sp>
    </p:spTree>
    <p:extLst>
      <p:ext uri="{BB962C8B-B14F-4D97-AF65-F5344CB8AC3E}">
        <p14:creationId xmlns:p14="http://schemas.microsoft.com/office/powerpoint/2010/main" val="15193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15</a:t>
            </a:fld>
            <a:endParaRPr lang="en-US" altLang="zh-CN"/>
          </a:p>
        </p:txBody>
      </p:sp>
    </p:spTree>
    <p:extLst>
      <p:ext uri="{BB962C8B-B14F-4D97-AF65-F5344CB8AC3E}">
        <p14:creationId xmlns:p14="http://schemas.microsoft.com/office/powerpoint/2010/main" val="3457410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16</a:t>
            </a:fld>
            <a:endParaRPr lang="en-US" altLang="zh-CN"/>
          </a:p>
        </p:txBody>
      </p:sp>
    </p:spTree>
    <p:extLst>
      <p:ext uri="{BB962C8B-B14F-4D97-AF65-F5344CB8AC3E}">
        <p14:creationId xmlns:p14="http://schemas.microsoft.com/office/powerpoint/2010/main" val="3736129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17</a:t>
            </a:fld>
            <a:endParaRPr lang="en-US" altLang="zh-CN"/>
          </a:p>
        </p:txBody>
      </p:sp>
    </p:spTree>
    <p:extLst>
      <p:ext uri="{BB962C8B-B14F-4D97-AF65-F5344CB8AC3E}">
        <p14:creationId xmlns:p14="http://schemas.microsoft.com/office/powerpoint/2010/main" val="2614059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18</a:t>
            </a:fld>
            <a:endParaRPr lang="en-US" altLang="zh-CN"/>
          </a:p>
        </p:txBody>
      </p:sp>
    </p:spTree>
    <p:extLst>
      <p:ext uri="{BB962C8B-B14F-4D97-AF65-F5344CB8AC3E}">
        <p14:creationId xmlns:p14="http://schemas.microsoft.com/office/powerpoint/2010/main" val="3469111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19</a:t>
            </a:fld>
            <a:endParaRPr lang="en-US" altLang="zh-CN"/>
          </a:p>
        </p:txBody>
      </p:sp>
    </p:spTree>
    <p:extLst>
      <p:ext uri="{BB962C8B-B14F-4D97-AF65-F5344CB8AC3E}">
        <p14:creationId xmlns:p14="http://schemas.microsoft.com/office/powerpoint/2010/main" val="200073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a:t>
            </a:fld>
            <a:endParaRPr lang="en-US" altLang="zh-CN"/>
          </a:p>
        </p:txBody>
      </p:sp>
    </p:spTree>
    <p:extLst>
      <p:ext uri="{BB962C8B-B14F-4D97-AF65-F5344CB8AC3E}">
        <p14:creationId xmlns:p14="http://schemas.microsoft.com/office/powerpoint/2010/main" val="3241921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20</a:t>
            </a:fld>
            <a:endParaRPr lang="en-US" altLang="zh-CN"/>
          </a:p>
        </p:txBody>
      </p:sp>
    </p:spTree>
    <p:extLst>
      <p:ext uri="{BB962C8B-B14F-4D97-AF65-F5344CB8AC3E}">
        <p14:creationId xmlns:p14="http://schemas.microsoft.com/office/powerpoint/2010/main" val="168485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21</a:t>
            </a:fld>
            <a:endParaRPr lang="en-US" altLang="zh-CN"/>
          </a:p>
        </p:txBody>
      </p:sp>
    </p:spTree>
    <p:extLst>
      <p:ext uri="{BB962C8B-B14F-4D97-AF65-F5344CB8AC3E}">
        <p14:creationId xmlns:p14="http://schemas.microsoft.com/office/powerpoint/2010/main" val="3200205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22</a:t>
            </a:fld>
            <a:endParaRPr lang="en-US" altLang="zh-CN"/>
          </a:p>
        </p:txBody>
      </p:sp>
    </p:spTree>
    <p:extLst>
      <p:ext uri="{BB962C8B-B14F-4D97-AF65-F5344CB8AC3E}">
        <p14:creationId xmlns:p14="http://schemas.microsoft.com/office/powerpoint/2010/main" val="999163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23</a:t>
            </a:fld>
            <a:endParaRPr lang="en-US" altLang="zh-CN"/>
          </a:p>
        </p:txBody>
      </p:sp>
    </p:spTree>
    <p:extLst>
      <p:ext uri="{BB962C8B-B14F-4D97-AF65-F5344CB8AC3E}">
        <p14:creationId xmlns:p14="http://schemas.microsoft.com/office/powerpoint/2010/main" val="3599868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24</a:t>
            </a:fld>
            <a:endParaRPr lang="en-US" altLang="zh-CN"/>
          </a:p>
        </p:txBody>
      </p:sp>
    </p:spTree>
    <p:extLst>
      <p:ext uri="{BB962C8B-B14F-4D97-AF65-F5344CB8AC3E}">
        <p14:creationId xmlns:p14="http://schemas.microsoft.com/office/powerpoint/2010/main" val="2655093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25</a:t>
            </a:fld>
            <a:endParaRPr lang="en-US" altLang="zh-CN"/>
          </a:p>
        </p:txBody>
      </p:sp>
    </p:spTree>
    <p:extLst>
      <p:ext uri="{BB962C8B-B14F-4D97-AF65-F5344CB8AC3E}">
        <p14:creationId xmlns:p14="http://schemas.microsoft.com/office/powerpoint/2010/main" val="172902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26</a:t>
            </a:fld>
            <a:endParaRPr lang="en-US" altLang="zh-CN"/>
          </a:p>
        </p:txBody>
      </p:sp>
    </p:spTree>
    <p:extLst>
      <p:ext uri="{BB962C8B-B14F-4D97-AF65-F5344CB8AC3E}">
        <p14:creationId xmlns:p14="http://schemas.microsoft.com/office/powerpoint/2010/main" val="3996144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27</a:t>
            </a:fld>
            <a:endParaRPr lang="en-US" altLang="zh-CN"/>
          </a:p>
        </p:txBody>
      </p:sp>
    </p:spTree>
    <p:extLst>
      <p:ext uri="{BB962C8B-B14F-4D97-AF65-F5344CB8AC3E}">
        <p14:creationId xmlns:p14="http://schemas.microsoft.com/office/powerpoint/2010/main" val="1052670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28</a:t>
            </a:fld>
            <a:endParaRPr lang="en-US" altLang="zh-CN"/>
          </a:p>
        </p:txBody>
      </p:sp>
    </p:spTree>
    <p:extLst>
      <p:ext uri="{BB962C8B-B14F-4D97-AF65-F5344CB8AC3E}">
        <p14:creationId xmlns:p14="http://schemas.microsoft.com/office/powerpoint/2010/main" val="2198811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29</a:t>
            </a:fld>
            <a:endParaRPr lang="en-US" altLang="zh-CN"/>
          </a:p>
        </p:txBody>
      </p:sp>
    </p:spTree>
    <p:extLst>
      <p:ext uri="{BB962C8B-B14F-4D97-AF65-F5344CB8AC3E}">
        <p14:creationId xmlns:p14="http://schemas.microsoft.com/office/powerpoint/2010/main" val="3519709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a:t>
            </a:fld>
            <a:endParaRPr lang="en-US" altLang="zh-CN"/>
          </a:p>
        </p:txBody>
      </p:sp>
    </p:spTree>
    <p:extLst>
      <p:ext uri="{BB962C8B-B14F-4D97-AF65-F5344CB8AC3E}">
        <p14:creationId xmlns:p14="http://schemas.microsoft.com/office/powerpoint/2010/main" val="3819000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33</a:t>
            </a:fld>
            <a:endParaRPr lang="en-US" altLang="zh-CN"/>
          </a:p>
        </p:txBody>
      </p:sp>
    </p:spTree>
    <p:extLst>
      <p:ext uri="{BB962C8B-B14F-4D97-AF65-F5344CB8AC3E}">
        <p14:creationId xmlns:p14="http://schemas.microsoft.com/office/powerpoint/2010/main" val="4044963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34</a:t>
            </a:fld>
            <a:endParaRPr lang="en-US" altLang="zh-CN"/>
          </a:p>
        </p:txBody>
      </p:sp>
    </p:spTree>
    <p:extLst>
      <p:ext uri="{BB962C8B-B14F-4D97-AF65-F5344CB8AC3E}">
        <p14:creationId xmlns:p14="http://schemas.microsoft.com/office/powerpoint/2010/main" val="1852284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35</a:t>
            </a:fld>
            <a:endParaRPr lang="en-US" altLang="zh-CN"/>
          </a:p>
        </p:txBody>
      </p:sp>
    </p:spTree>
    <p:extLst>
      <p:ext uri="{BB962C8B-B14F-4D97-AF65-F5344CB8AC3E}">
        <p14:creationId xmlns:p14="http://schemas.microsoft.com/office/powerpoint/2010/main" val="2382938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36</a:t>
            </a:fld>
            <a:endParaRPr lang="en-US" altLang="zh-CN"/>
          </a:p>
        </p:txBody>
      </p:sp>
    </p:spTree>
    <p:extLst>
      <p:ext uri="{BB962C8B-B14F-4D97-AF65-F5344CB8AC3E}">
        <p14:creationId xmlns:p14="http://schemas.microsoft.com/office/powerpoint/2010/main" val="4174430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37</a:t>
            </a:fld>
            <a:endParaRPr lang="en-US" altLang="zh-CN"/>
          </a:p>
        </p:txBody>
      </p:sp>
    </p:spTree>
    <p:extLst>
      <p:ext uri="{BB962C8B-B14F-4D97-AF65-F5344CB8AC3E}">
        <p14:creationId xmlns:p14="http://schemas.microsoft.com/office/powerpoint/2010/main" val="1987829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38</a:t>
            </a:fld>
            <a:endParaRPr lang="zh-CN" altLang="en-US"/>
          </a:p>
        </p:txBody>
      </p:sp>
    </p:spTree>
    <p:extLst>
      <p:ext uri="{BB962C8B-B14F-4D97-AF65-F5344CB8AC3E}">
        <p14:creationId xmlns:p14="http://schemas.microsoft.com/office/powerpoint/2010/main" val="1098278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39</a:t>
            </a:fld>
            <a:endParaRPr lang="zh-CN" altLang="en-US"/>
          </a:p>
        </p:txBody>
      </p:sp>
    </p:spTree>
    <p:extLst>
      <p:ext uri="{BB962C8B-B14F-4D97-AF65-F5344CB8AC3E}">
        <p14:creationId xmlns:p14="http://schemas.microsoft.com/office/powerpoint/2010/main" val="145233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42</a:t>
            </a:fld>
            <a:endParaRPr lang="zh-CN" altLang="en-US"/>
          </a:p>
        </p:txBody>
      </p:sp>
    </p:spTree>
    <p:extLst>
      <p:ext uri="{BB962C8B-B14F-4D97-AF65-F5344CB8AC3E}">
        <p14:creationId xmlns:p14="http://schemas.microsoft.com/office/powerpoint/2010/main" val="889367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43</a:t>
            </a:fld>
            <a:endParaRPr lang="zh-CN" altLang="en-US"/>
          </a:p>
        </p:txBody>
      </p:sp>
    </p:spTree>
    <p:extLst>
      <p:ext uri="{BB962C8B-B14F-4D97-AF65-F5344CB8AC3E}">
        <p14:creationId xmlns:p14="http://schemas.microsoft.com/office/powerpoint/2010/main" val="4072500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44</a:t>
            </a:fld>
            <a:endParaRPr lang="zh-CN" altLang="en-US"/>
          </a:p>
        </p:txBody>
      </p:sp>
    </p:spTree>
    <p:extLst>
      <p:ext uri="{BB962C8B-B14F-4D97-AF65-F5344CB8AC3E}">
        <p14:creationId xmlns:p14="http://schemas.microsoft.com/office/powerpoint/2010/main" val="2667331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4</a:t>
            </a:fld>
            <a:endParaRPr lang="en-US" altLang="zh-CN"/>
          </a:p>
        </p:txBody>
      </p:sp>
    </p:spTree>
    <p:extLst>
      <p:ext uri="{BB962C8B-B14F-4D97-AF65-F5344CB8AC3E}">
        <p14:creationId xmlns:p14="http://schemas.microsoft.com/office/powerpoint/2010/main" val="3953675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45</a:t>
            </a:fld>
            <a:endParaRPr lang="zh-CN" altLang="en-US"/>
          </a:p>
        </p:txBody>
      </p:sp>
    </p:spTree>
    <p:extLst>
      <p:ext uri="{BB962C8B-B14F-4D97-AF65-F5344CB8AC3E}">
        <p14:creationId xmlns:p14="http://schemas.microsoft.com/office/powerpoint/2010/main" val="2190592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46</a:t>
            </a:fld>
            <a:endParaRPr lang="zh-CN" altLang="en-US"/>
          </a:p>
        </p:txBody>
      </p:sp>
    </p:spTree>
    <p:extLst>
      <p:ext uri="{BB962C8B-B14F-4D97-AF65-F5344CB8AC3E}">
        <p14:creationId xmlns:p14="http://schemas.microsoft.com/office/powerpoint/2010/main" val="1746387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48</a:t>
            </a:fld>
            <a:endParaRPr lang="zh-CN" altLang="en-US"/>
          </a:p>
        </p:txBody>
      </p:sp>
    </p:spTree>
    <p:extLst>
      <p:ext uri="{BB962C8B-B14F-4D97-AF65-F5344CB8AC3E}">
        <p14:creationId xmlns:p14="http://schemas.microsoft.com/office/powerpoint/2010/main" val="869938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49</a:t>
            </a:fld>
            <a:endParaRPr lang="zh-CN" altLang="en-US"/>
          </a:p>
        </p:txBody>
      </p:sp>
    </p:spTree>
    <p:extLst>
      <p:ext uri="{BB962C8B-B14F-4D97-AF65-F5344CB8AC3E}">
        <p14:creationId xmlns:p14="http://schemas.microsoft.com/office/powerpoint/2010/main" val="912768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50</a:t>
            </a:fld>
            <a:endParaRPr lang="zh-CN" altLang="en-US"/>
          </a:p>
        </p:txBody>
      </p:sp>
    </p:spTree>
    <p:extLst>
      <p:ext uri="{BB962C8B-B14F-4D97-AF65-F5344CB8AC3E}">
        <p14:creationId xmlns:p14="http://schemas.microsoft.com/office/powerpoint/2010/main" val="2110359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51</a:t>
            </a:fld>
            <a:endParaRPr lang="zh-CN" altLang="en-US"/>
          </a:p>
        </p:txBody>
      </p:sp>
    </p:spTree>
    <p:extLst>
      <p:ext uri="{BB962C8B-B14F-4D97-AF65-F5344CB8AC3E}">
        <p14:creationId xmlns:p14="http://schemas.microsoft.com/office/powerpoint/2010/main" val="903435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52</a:t>
            </a:fld>
            <a:endParaRPr lang="zh-CN" altLang="en-US"/>
          </a:p>
        </p:txBody>
      </p:sp>
    </p:spTree>
    <p:extLst>
      <p:ext uri="{BB962C8B-B14F-4D97-AF65-F5344CB8AC3E}">
        <p14:creationId xmlns:p14="http://schemas.microsoft.com/office/powerpoint/2010/main" val="3566979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53</a:t>
            </a:fld>
            <a:endParaRPr lang="zh-CN" altLang="en-US"/>
          </a:p>
        </p:txBody>
      </p:sp>
    </p:spTree>
    <p:extLst>
      <p:ext uri="{BB962C8B-B14F-4D97-AF65-F5344CB8AC3E}">
        <p14:creationId xmlns:p14="http://schemas.microsoft.com/office/powerpoint/2010/main" val="3592396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54</a:t>
            </a:fld>
            <a:endParaRPr lang="zh-CN" altLang="en-US"/>
          </a:p>
        </p:txBody>
      </p:sp>
    </p:spTree>
    <p:extLst>
      <p:ext uri="{BB962C8B-B14F-4D97-AF65-F5344CB8AC3E}">
        <p14:creationId xmlns:p14="http://schemas.microsoft.com/office/powerpoint/2010/main" val="3516499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55</a:t>
            </a:fld>
            <a:endParaRPr lang="zh-CN" altLang="en-US"/>
          </a:p>
        </p:txBody>
      </p:sp>
    </p:spTree>
    <p:extLst>
      <p:ext uri="{BB962C8B-B14F-4D97-AF65-F5344CB8AC3E}">
        <p14:creationId xmlns:p14="http://schemas.microsoft.com/office/powerpoint/2010/main" val="637425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5</a:t>
            </a:fld>
            <a:endParaRPr lang="en-US" altLang="zh-CN"/>
          </a:p>
        </p:txBody>
      </p:sp>
    </p:spTree>
    <p:extLst>
      <p:ext uri="{BB962C8B-B14F-4D97-AF65-F5344CB8AC3E}">
        <p14:creationId xmlns:p14="http://schemas.microsoft.com/office/powerpoint/2010/main" val="1768529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56</a:t>
            </a:fld>
            <a:endParaRPr lang="zh-CN" altLang="en-US"/>
          </a:p>
        </p:txBody>
      </p:sp>
    </p:spTree>
    <p:extLst>
      <p:ext uri="{BB962C8B-B14F-4D97-AF65-F5344CB8AC3E}">
        <p14:creationId xmlns:p14="http://schemas.microsoft.com/office/powerpoint/2010/main" val="4168889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57</a:t>
            </a:fld>
            <a:endParaRPr lang="zh-CN" altLang="en-US"/>
          </a:p>
        </p:txBody>
      </p:sp>
    </p:spTree>
    <p:extLst>
      <p:ext uri="{BB962C8B-B14F-4D97-AF65-F5344CB8AC3E}">
        <p14:creationId xmlns:p14="http://schemas.microsoft.com/office/powerpoint/2010/main" val="13136351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58</a:t>
            </a:fld>
            <a:endParaRPr lang="en-US" altLang="zh-CN"/>
          </a:p>
        </p:txBody>
      </p:sp>
    </p:spTree>
    <p:extLst>
      <p:ext uri="{BB962C8B-B14F-4D97-AF65-F5344CB8AC3E}">
        <p14:creationId xmlns:p14="http://schemas.microsoft.com/office/powerpoint/2010/main" val="315173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59</a:t>
            </a:fld>
            <a:endParaRPr lang="en-US" altLang="zh-CN"/>
          </a:p>
        </p:txBody>
      </p:sp>
    </p:spTree>
    <p:extLst>
      <p:ext uri="{BB962C8B-B14F-4D97-AF65-F5344CB8AC3E}">
        <p14:creationId xmlns:p14="http://schemas.microsoft.com/office/powerpoint/2010/main" val="20752373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60</a:t>
            </a:fld>
            <a:endParaRPr lang="en-US" altLang="zh-CN"/>
          </a:p>
        </p:txBody>
      </p:sp>
    </p:spTree>
    <p:extLst>
      <p:ext uri="{BB962C8B-B14F-4D97-AF65-F5344CB8AC3E}">
        <p14:creationId xmlns:p14="http://schemas.microsoft.com/office/powerpoint/2010/main" val="284259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ea"/>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61</a:t>
            </a:fld>
            <a:endParaRPr lang="en-US" altLang="zh-CN"/>
          </a:p>
        </p:txBody>
      </p:sp>
    </p:spTree>
    <p:extLst>
      <p:ext uri="{BB962C8B-B14F-4D97-AF65-F5344CB8AC3E}">
        <p14:creationId xmlns:p14="http://schemas.microsoft.com/office/powerpoint/2010/main" val="16709995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Consolas" charset="0"/>
              <a:ea typeface="Consolas" charset="0"/>
              <a:cs typeface="Consolas" charset="0"/>
            </a:endParaRPr>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62</a:t>
            </a:fld>
            <a:endParaRPr lang="en-US" altLang="zh-CN"/>
          </a:p>
        </p:txBody>
      </p:sp>
    </p:spTree>
    <p:extLst>
      <p:ext uri="{BB962C8B-B14F-4D97-AF65-F5344CB8AC3E}">
        <p14:creationId xmlns:p14="http://schemas.microsoft.com/office/powerpoint/2010/main" val="13378882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63</a:t>
            </a:fld>
            <a:endParaRPr lang="en-US" altLang="zh-CN"/>
          </a:p>
        </p:txBody>
      </p:sp>
    </p:spTree>
    <p:extLst>
      <p:ext uri="{BB962C8B-B14F-4D97-AF65-F5344CB8AC3E}">
        <p14:creationId xmlns:p14="http://schemas.microsoft.com/office/powerpoint/2010/main" val="11082392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64</a:t>
            </a:fld>
            <a:endParaRPr lang="en-US" altLang="zh-CN"/>
          </a:p>
        </p:txBody>
      </p:sp>
    </p:spTree>
    <p:extLst>
      <p:ext uri="{BB962C8B-B14F-4D97-AF65-F5344CB8AC3E}">
        <p14:creationId xmlns:p14="http://schemas.microsoft.com/office/powerpoint/2010/main" val="4360638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65</a:t>
            </a:fld>
            <a:endParaRPr lang="en-US" altLang="zh-CN"/>
          </a:p>
        </p:txBody>
      </p:sp>
    </p:spTree>
    <p:extLst>
      <p:ext uri="{BB962C8B-B14F-4D97-AF65-F5344CB8AC3E}">
        <p14:creationId xmlns:p14="http://schemas.microsoft.com/office/powerpoint/2010/main" val="247281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6</a:t>
            </a:fld>
            <a:endParaRPr lang="en-US" altLang="zh-CN"/>
          </a:p>
        </p:txBody>
      </p:sp>
    </p:spTree>
    <p:extLst>
      <p:ext uri="{BB962C8B-B14F-4D97-AF65-F5344CB8AC3E}">
        <p14:creationId xmlns:p14="http://schemas.microsoft.com/office/powerpoint/2010/main" val="11580671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66</a:t>
            </a:fld>
            <a:endParaRPr lang="en-US" altLang="zh-CN"/>
          </a:p>
        </p:txBody>
      </p:sp>
    </p:spTree>
    <p:extLst>
      <p:ext uri="{BB962C8B-B14F-4D97-AF65-F5344CB8AC3E}">
        <p14:creationId xmlns:p14="http://schemas.microsoft.com/office/powerpoint/2010/main" val="2273153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67</a:t>
            </a:fld>
            <a:endParaRPr lang="en-US" altLang="zh-CN"/>
          </a:p>
        </p:txBody>
      </p:sp>
    </p:spTree>
    <p:extLst>
      <p:ext uri="{BB962C8B-B14F-4D97-AF65-F5344CB8AC3E}">
        <p14:creationId xmlns:p14="http://schemas.microsoft.com/office/powerpoint/2010/main" val="36382829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68</a:t>
            </a:fld>
            <a:endParaRPr lang="en-US" altLang="zh-CN"/>
          </a:p>
        </p:txBody>
      </p:sp>
    </p:spTree>
    <p:extLst>
      <p:ext uri="{BB962C8B-B14F-4D97-AF65-F5344CB8AC3E}">
        <p14:creationId xmlns:p14="http://schemas.microsoft.com/office/powerpoint/2010/main" val="14729373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69</a:t>
            </a:fld>
            <a:endParaRPr lang="en-US" altLang="zh-CN"/>
          </a:p>
        </p:txBody>
      </p:sp>
    </p:spTree>
    <p:extLst>
      <p:ext uri="{BB962C8B-B14F-4D97-AF65-F5344CB8AC3E}">
        <p14:creationId xmlns:p14="http://schemas.microsoft.com/office/powerpoint/2010/main" val="851289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70</a:t>
            </a:fld>
            <a:endParaRPr lang="en-US" altLang="zh-CN"/>
          </a:p>
        </p:txBody>
      </p:sp>
    </p:spTree>
    <p:extLst>
      <p:ext uri="{BB962C8B-B14F-4D97-AF65-F5344CB8AC3E}">
        <p14:creationId xmlns:p14="http://schemas.microsoft.com/office/powerpoint/2010/main" val="2454294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71</a:t>
            </a:fld>
            <a:endParaRPr lang="en-US" altLang="zh-CN"/>
          </a:p>
        </p:txBody>
      </p:sp>
    </p:spTree>
    <p:extLst>
      <p:ext uri="{BB962C8B-B14F-4D97-AF65-F5344CB8AC3E}">
        <p14:creationId xmlns:p14="http://schemas.microsoft.com/office/powerpoint/2010/main" val="1269139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72</a:t>
            </a:fld>
            <a:endParaRPr lang="en-US" altLang="zh-CN"/>
          </a:p>
        </p:txBody>
      </p:sp>
    </p:spTree>
    <p:extLst>
      <p:ext uri="{BB962C8B-B14F-4D97-AF65-F5344CB8AC3E}">
        <p14:creationId xmlns:p14="http://schemas.microsoft.com/office/powerpoint/2010/main" val="2367193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7</a:t>
            </a:fld>
            <a:endParaRPr lang="en-US" altLang="zh-CN"/>
          </a:p>
        </p:txBody>
      </p:sp>
    </p:spTree>
    <p:extLst>
      <p:ext uri="{BB962C8B-B14F-4D97-AF65-F5344CB8AC3E}">
        <p14:creationId xmlns:p14="http://schemas.microsoft.com/office/powerpoint/2010/main" val="1903159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8</a:t>
            </a:fld>
            <a:endParaRPr lang="en-US" altLang="zh-CN"/>
          </a:p>
        </p:txBody>
      </p:sp>
    </p:spTree>
    <p:extLst>
      <p:ext uri="{BB962C8B-B14F-4D97-AF65-F5344CB8AC3E}">
        <p14:creationId xmlns:p14="http://schemas.microsoft.com/office/powerpoint/2010/main" val="714944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9</a:t>
            </a:fld>
            <a:endParaRPr lang="en-US" altLang="zh-CN"/>
          </a:p>
        </p:txBody>
      </p:sp>
    </p:spTree>
    <p:extLst>
      <p:ext uri="{BB962C8B-B14F-4D97-AF65-F5344CB8AC3E}">
        <p14:creationId xmlns:p14="http://schemas.microsoft.com/office/powerpoint/2010/main" val="21208188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8382000" y="115888"/>
            <a:ext cx="762000" cy="366712"/>
          </a:xfrm>
          <a:prstGeom prst="rect">
            <a:avLst/>
          </a:prstGeom>
          <a:noFill/>
          <a:ln w="9525">
            <a:noFill/>
            <a:miter lim="800000"/>
            <a:headEnd/>
            <a:tailEnd/>
          </a:ln>
          <a:effectLst/>
        </p:spPr>
        <p:txBody>
          <a:bodyPr>
            <a:spAutoFit/>
          </a:bodyPr>
          <a:lstStyle/>
          <a:p>
            <a:pPr>
              <a:spcBef>
                <a:spcPct val="50000"/>
              </a:spcBef>
              <a:defRPr/>
            </a:pPr>
            <a:r>
              <a:rPr lang="en-US" altLang="zh-CN" sz="1800" dirty="0">
                <a:solidFill>
                  <a:srgbClr val="7030A0"/>
                </a:solidFill>
                <a:latin typeface="Tahoma" pitchFamily="34" charset="0"/>
                <a:ea typeface="宋体" pitchFamily="2" charset="-122"/>
              </a:rPr>
              <a:t>-</a:t>
            </a:r>
            <a:fld id="{2CC637B9-159B-42F5-B10C-40EC1698F571}" type="slidenum">
              <a:rPr lang="en-US" altLang="zh-CN" sz="1800">
                <a:solidFill>
                  <a:srgbClr val="7030A0"/>
                </a:solidFill>
                <a:latin typeface="Tahoma" pitchFamily="34" charset="0"/>
                <a:ea typeface="宋体" pitchFamily="2" charset="-122"/>
              </a:rPr>
              <a:pPr>
                <a:spcBef>
                  <a:spcPct val="50000"/>
                </a:spcBef>
                <a:defRPr/>
              </a:pPr>
              <a:t>‹#›</a:t>
            </a:fld>
            <a:r>
              <a:rPr lang="en-US" altLang="zh-CN" sz="1800" dirty="0">
                <a:solidFill>
                  <a:srgbClr val="7030A0"/>
                </a:solidFill>
                <a:latin typeface="Tahoma" pitchFamily="34" charset="0"/>
                <a:ea typeface="宋体" pitchFamily="2" charset="-122"/>
              </a:rPr>
              <a:t>-</a:t>
            </a:r>
          </a:p>
        </p:txBody>
      </p:sp>
      <p:pic>
        <p:nvPicPr>
          <p:cNvPr id="7" name="Picture 11" descr="02_02"/>
          <p:cNvPicPr>
            <a:picLocks noChangeAspect="1" noChangeArrowheads="1"/>
          </p:cNvPicPr>
          <p:nvPr/>
        </p:nvPicPr>
        <p:blipFill>
          <a:blip r:embed="rId2" cstate="print"/>
          <a:srcRect l="7144"/>
          <a:stretch>
            <a:fillRect/>
          </a:stretch>
        </p:blipFill>
        <p:spPr bwMode="auto">
          <a:xfrm>
            <a:off x="0" y="1"/>
            <a:ext cx="3419872" cy="1106234"/>
          </a:xfrm>
          <a:prstGeom prst="rect">
            <a:avLst/>
          </a:prstGeom>
          <a:noFill/>
          <a:ln w="9525">
            <a:noFill/>
            <a:miter lim="800000"/>
            <a:headEnd/>
            <a:tailEnd/>
          </a:ln>
        </p:spPr>
      </p:pic>
      <p:pic>
        <p:nvPicPr>
          <p:cNvPr id="11" name="图片 10" descr="屏幕快照 2015-05-26 上午10.28.17.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4103440" y="3039583"/>
            <a:ext cx="5040560" cy="274778"/>
          </a:xfrm>
          <a:prstGeom prst="rect">
            <a:avLst/>
          </a:prstGeom>
        </p:spPr>
      </p:pic>
      <p:sp>
        <p:nvSpPr>
          <p:cNvPr id="12" name="Rectangle 6"/>
          <p:cNvSpPr txBox="1">
            <a:spLocks noChangeArrowheads="1"/>
          </p:cNvSpPr>
          <p:nvPr userDrawn="1"/>
        </p:nvSpPr>
        <p:spPr bwMode="auto">
          <a:xfrm>
            <a:off x="323527" y="1844336"/>
            <a:ext cx="8353425"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0" smtClean="0">
                <a:solidFill>
                  <a:srgbClr val="FF0000"/>
                </a:solidFill>
                <a:effectLst>
                  <a:outerShdw blurRad="38100" dist="38100" dir="2700000" algn="tl">
                    <a:srgbClr val="C0C0C0"/>
                  </a:outerShdw>
                </a:effectLst>
                <a:latin typeface="Times New Roman" pitchFamily="18" charset="0"/>
                <a:ea typeface="+mj-ea"/>
                <a:cs typeface="Times New Roman" pitchFamily="18" charset="0"/>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endParaRPr lang="zh-CN" altLang="en-US" kern="0" dirty="0"/>
          </a:p>
        </p:txBody>
      </p:sp>
      <p:sp>
        <p:nvSpPr>
          <p:cNvPr id="13" name="Rectangle 7"/>
          <p:cNvSpPr txBox="1">
            <a:spLocks noChangeArrowheads="1"/>
          </p:cNvSpPr>
          <p:nvPr userDrawn="1"/>
        </p:nvSpPr>
        <p:spPr bwMode="auto">
          <a:xfrm>
            <a:off x="1299840" y="3933056"/>
            <a:ext cx="64008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rgbClr val="C00000"/>
              </a:buClr>
              <a:buSzPct val="90000"/>
              <a:buFont typeface="Wingdings" pitchFamily="2" charset="2"/>
              <a:buNone/>
              <a:defRPr sz="3200" baseline="0" smtClean="0">
                <a:solidFill>
                  <a:schemeClr val="tx1"/>
                </a:solidFill>
                <a:latin typeface="Times New Roman" pitchFamily="18" charset="0"/>
                <a:ea typeface="+mj-ea"/>
                <a:cs typeface="Times New Roman" pitchFamily="18" charset="0"/>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endParaRPr lang="zh-CN" altLang="en-US" kern="0" dirty="0"/>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791200" cy="5791200"/>
          </a:xfrm>
        </p:spPr>
        <p:txBody>
          <a:bodyPr vert="eaVert"/>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428604"/>
            <a:ext cx="7599362" cy="714396"/>
          </a:xfrm>
        </p:spPr>
        <p:txBody>
          <a:bodyPr/>
          <a:lstStyle/>
          <a:p>
            <a:r>
              <a:rPr lang="zh-CN" altLang="en-US"/>
              <a:t>单击此处编辑母版标题样式</a:t>
            </a:r>
            <a:endParaRPr lang="zh-CN" altLang="en-US" dirty="0"/>
          </a:p>
        </p:txBody>
      </p:sp>
      <p:sp>
        <p:nvSpPr>
          <p:cNvPr id="3" name="文本占位符 2"/>
          <p:cNvSpPr>
            <a:spLocks noGrp="1"/>
          </p:cNvSpPr>
          <p:nvPr>
            <p:ph type="body" sz="half" idx="1"/>
          </p:nvPr>
        </p:nvSpPr>
        <p:spPr>
          <a:xfrm>
            <a:off x="609600" y="1600200"/>
            <a:ext cx="3886200" cy="4419600"/>
          </a:xfrm>
        </p:spPr>
        <p:txBody>
          <a:bodyPr/>
          <a:lstStyle>
            <a:lvl1pPr>
              <a:buFont typeface="Wingdings" pitchFamily="2" charset="2"/>
              <a:buChar char="n"/>
              <a:defRPr>
                <a:latin typeface="黑体" pitchFamily="49" charset="-122"/>
                <a:ea typeface="黑体" pitchFamily="49" charset="-122"/>
              </a:defRPr>
            </a:lvl1pPr>
            <a:lvl2pPr>
              <a:buClr>
                <a:srgbClr val="C00000"/>
              </a:buClr>
              <a:buSzPct val="80000"/>
              <a:buFont typeface="Wingdings" pitchFamily="2" charset="2"/>
              <a:buChar char="n"/>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600200"/>
            <a:ext cx="3886200" cy="4419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228600"/>
            <a:ext cx="7599362" cy="9144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3886200" cy="4419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4648200" y="1600200"/>
            <a:ext cx="3886200" cy="2133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4648200" y="3886200"/>
            <a:ext cx="3886200" cy="2133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7" name="Rectangle 9"/>
          <p:cNvSpPr>
            <a:spLocks noGrp="1" noChangeArrowheads="1"/>
          </p:cNvSpPr>
          <p:nvPr>
            <p:ph type="ftr" sz="quarter" idx="11"/>
          </p:nvPr>
        </p:nvSpPr>
        <p:spPr>
          <a:ln/>
        </p:spPr>
        <p:txBody>
          <a:bodyPr/>
          <a:lstStyle>
            <a:lvl1pPr>
              <a:defRPr/>
            </a:lvl1pPr>
          </a:lstStyle>
          <a:p>
            <a:endParaRPr lang="zh-CN" altLang="en-US"/>
          </a:p>
        </p:txBody>
      </p:sp>
      <p:sp>
        <p:nvSpPr>
          <p:cNvPr id="8"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dirty="0"/>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1070" y="66328"/>
            <a:ext cx="7599362" cy="914400"/>
          </a:xfrm>
        </p:spPr>
        <p:txBody>
          <a:bodyPr/>
          <a:lstStyle/>
          <a:p>
            <a:r>
              <a:rPr lang="zh-CN" altLang="en-US"/>
              <a:t>单击此处编辑母版标题样式</a:t>
            </a:r>
          </a:p>
        </p:txBody>
      </p:sp>
      <p:sp>
        <p:nvSpPr>
          <p:cNvPr id="3" name="内容占位符 2"/>
          <p:cNvSpPr>
            <a:spLocks noGrp="1"/>
          </p:cNvSpPr>
          <p:nvPr>
            <p:ph idx="1"/>
          </p:nvPr>
        </p:nvSpPr>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atin typeface="黑体" pitchFamily="49" charset="-122"/>
                <a:ea typeface="黑体"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3886200" cy="4419600"/>
          </a:xfrm>
        </p:spPr>
        <p:txBody>
          <a:bodyPr/>
          <a:lstStyle>
            <a:lvl1pPr>
              <a:defRPr sz="2800">
                <a:latin typeface="黑体" pitchFamily="49" charset="-122"/>
                <a:ea typeface="黑体" pitchFamily="49" charset="-122"/>
              </a:defRPr>
            </a:lvl1pPr>
            <a:lvl2pPr>
              <a:defRPr sz="2400">
                <a:latin typeface="黑体" pitchFamily="49" charset="-122"/>
                <a:ea typeface="黑体" pitchFamily="49" charset="-122"/>
              </a:defRPr>
            </a:lvl2pPr>
            <a:lvl3pPr>
              <a:defRPr sz="2000">
                <a:latin typeface="黑体" pitchFamily="49" charset="-122"/>
                <a:ea typeface="黑体" pitchFamily="49" charset="-122"/>
              </a:defRPr>
            </a:lvl3pPr>
            <a:lvl4pPr>
              <a:defRPr sz="1800">
                <a:latin typeface="黑体" pitchFamily="49" charset="-122"/>
                <a:ea typeface="黑体" pitchFamily="49" charset="-122"/>
              </a:defRPr>
            </a:lvl4pPr>
            <a:lvl5pPr>
              <a:defRPr sz="1800">
                <a:latin typeface="黑体" pitchFamily="49" charset="-122"/>
                <a:ea typeface="黑体"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600200"/>
            <a:ext cx="3886200" cy="4419600"/>
          </a:xfrm>
        </p:spPr>
        <p:txBody>
          <a:bodyPr/>
          <a:lstStyle>
            <a:lvl1pPr>
              <a:defRPr sz="2800">
                <a:latin typeface="黑体" pitchFamily="49" charset="-122"/>
                <a:ea typeface="黑体" pitchFamily="49" charset="-122"/>
              </a:defRPr>
            </a:lvl1pPr>
            <a:lvl2pPr>
              <a:defRPr sz="2400">
                <a:latin typeface="黑体" pitchFamily="49" charset="-122"/>
                <a:ea typeface="黑体" pitchFamily="49" charset="-122"/>
              </a:defRPr>
            </a:lvl2pPr>
            <a:lvl3pPr>
              <a:defRPr sz="2000">
                <a:latin typeface="黑体" pitchFamily="49" charset="-122"/>
                <a:ea typeface="黑体" pitchFamily="49" charset="-122"/>
              </a:defRPr>
            </a:lvl3pPr>
            <a:lvl4pPr>
              <a:defRPr sz="1800">
                <a:latin typeface="黑体" pitchFamily="49" charset="-122"/>
                <a:ea typeface="黑体" pitchFamily="49" charset="-122"/>
              </a:defRPr>
            </a:lvl4pPr>
            <a:lvl5pPr>
              <a:defRPr sz="1800">
                <a:latin typeface="黑体" pitchFamily="49" charset="-122"/>
                <a:ea typeface="黑体"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8" name="Rectangle 9"/>
          <p:cNvSpPr>
            <a:spLocks noGrp="1" noChangeArrowheads="1"/>
          </p:cNvSpPr>
          <p:nvPr>
            <p:ph type="ftr" sz="quarter" idx="11"/>
          </p:nvPr>
        </p:nvSpPr>
        <p:spPr>
          <a:ln/>
        </p:spPr>
        <p:txBody>
          <a:bodyPr/>
          <a:lstStyle>
            <a:lvl1pPr>
              <a:defRPr/>
            </a:lvl1pPr>
          </a:lstStyle>
          <a:p>
            <a:endParaRPr lang="zh-CN" altLang="en-US"/>
          </a:p>
        </p:txBody>
      </p:sp>
      <p:sp>
        <p:nvSpPr>
          <p:cNvPr id="9"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4" name="Rectangle 9"/>
          <p:cNvSpPr>
            <a:spLocks noGrp="1" noChangeArrowheads="1"/>
          </p:cNvSpPr>
          <p:nvPr>
            <p:ph type="ftr" sz="quarter" idx="11"/>
          </p:nvPr>
        </p:nvSpPr>
        <p:spPr>
          <a:ln/>
        </p:spPr>
        <p:txBody>
          <a:bodyPr/>
          <a:lstStyle>
            <a:lvl1pPr>
              <a:defRPr/>
            </a:lvl1pPr>
          </a:lstStyle>
          <a:p>
            <a:endParaRPr lang="zh-CN" altLang="en-US"/>
          </a:p>
        </p:txBody>
      </p:sp>
      <p:sp>
        <p:nvSpPr>
          <p:cNvPr id="5"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3" name="Rectangle 9"/>
          <p:cNvSpPr>
            <a:spLocks noGrp="1" noChangeArrowheads="1"/>
          </p:cNvSpPr>
          <p:nvPr>
            <p:ph type="ftr" sz="quarter" idx="11"/>
          </p:nvPr>
        </p:nvSpPr>
        <p:spPr>
          <a:ln/>
        </p:spPr>
        <p:txBody>
          <a:bodyPr/>
          <a:lstStyle>
            <a:lvl1pPr>
              <a:defRPr/>
            </a:lvl1pPr>
          </a:lstStyle>
          <a:p>
            <a:endParaRPr lang="zh-CN" altLang="en-US"/>
          </a:p>
        </p:txBody>
      </p:sp>
      <p:sp>
        <p:nvSpPr>
          <p:cNvPr id="4"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dirty="0"/>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atin typeface="黑体" pitchFamily="49" charset="-122"/>
                <a:ea typeface="黑体" pitchFamily="49" charset="-122"/>
              </a:defRPr>
            </a:lvl1pPr>
            <a:lvl2pPr>
              <a:defRPr sz="2800">
                <a:latin typeface="黑体" pitchFamily="49" charset="-122"/>
                <a:ea typeface="黑体" pitchFamily="49" charset="-122"/>
              </a:defRPr>
            </a:lvl2pPr>
            <a:lvl3pPr>
              <a:defRPr sz="2400">
                <a:latin typeface="黑体" pitchFamily="49" charset="-122"/>
                <a:ea typeface="黑体" pitchFamily="49" charset="-122"/>
              </a:defRPr>
            </a:lvl3pPr>
            <a:lvl4pPr>
              <a:defRPr sz="2000">
                <a:latin typeface="黑体" pitchFamily="49" charset="-122"/>
                <a:ea typeface="黑体" pitchFamily="49" charset="-122"/>
              </a:defRPr>
            </a:lvl4pPr>
            <a:lvl5pPr>
              <a:defRPr sz="2000">
                <a:latin typeface="黑体" pitchFamily="49" charset="-122"/>
                <a:ea typeface="黑体" pitchFamily="49"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黑体" pitchFamily="49" charset="-122"/>
                <a:ea typeface="黑体"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atin typeface="黑体" pitchFamily="49" charset="-122"/>
                <a:ea typeface="黑体" pitchFamily="49" charset="-122"/>
              </a:defRPr>
            </a:lvl1pPr>
          </a:lstStyle>
          <a:p>
            <a:r>
              <a:rPr lang="zh-CN" altLang="en-US" dirty="0"/>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atin typeface="黑体" pitchFamily="49" charset="-122"/>
                <a:ea typeface="黑体"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atin typeface="黑体" pitchFamily="49" charset="-122"/>
                <a:ea typeface="黑体"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2020/1/10</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title"/>
          </p:nvPr>
        </p:nvSpPr>
        <p:spPr bwMode="auto">
          <a:xfrm>
            <a:off x="1042988" y="188913"/>
            <a:ext cx="7058025"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7"/>
          <p:cNvSpPr>
            <a:spLocks noGrp="1" noChangeArrowheads="1"/>
          </p:cNvSpPr>
          <p:nvPr>
            <p:ph type="body" idx="1"/>
          </p:nvPr>
        </p:nvSpPr>
        <p:spPr bwMode="auto">
          <a:xfrm>
            <a:off x="611188" y="1196975"/>
            <a:ext cx="7924800" cy="4968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defRPr sz="1200" b="0">
                <a:latin typeface="Arial" charset="0"/>
                <a:ea typeface="宋体" pitchFamily="2" charset="-122"/>
              </a:defRPr>
            </a:lvl1pPr>
          </a:lstStyle>
          <a:p>
            <a:fld id="{C7746BA2-C982-429C-BD07-93D1DCED6268}" type="datetimeFigureOut">
              <a:rPr lang="zh-CN" altLang="en-US" smtClean="0"/>
              <a:pPr/>
              <a:t>2020/1/10</a:t>
            </a:fld>
            <a:endParaRPr lang="zh-CN" altLang="en-US"/>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defRPr sz="1200" b="0">
                <a:latin typeface="Arial" charset="0"/>
                <a:ea typeface="宋体" pitchFamily="2" charset="-122"/>
              </a:defRPr>
            </a:lvl1pPr>
          </a:lstStyle>
          <a:p>
            <a:endParaRPr lang="zh-CN" altLang="en-US"/>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b="0">
                <a:latin typeface="Arial Black" pitchFamily="34" charset="0"/>
                <a:ea typeface="宋体" pitchFamily="2" charset="-122"/>
              </a:defRPr>
            </a:lvl1pPr>
          </a:lstStyle>
          <a:p>
            <a:fld id="{BE253BD6-34BD-4A26-BB5C-970B27E6CA86}" type="slidenum">
              <a:rPr lang="zh-CN" altLang="en-US" smtClean="0"/>
              <a:pPr/>
              <a:t>‹#›</a:t>
            </a:fld>
            <a:endParaRPr lang="zh-CN" altLang="en-US"/>
          </a:p>
        </p:txBody>
      </p:sp>
      <p:sp>
        <p:nvSpPr>
          <p:cNvPr id="10" name="Line 12"/>
          <p:cNvSpPr>
            <a:spLocks noChangeShapeType="1"/>
          </p:cNvSpPr>
          <p:nvPr/>
        </p:nvSpPr>
        <p:spPr bwMode="auto">
          <a:xfrm>
            <a:off x="250825" y="1052513"/>
            <a:ext cx="8610600" cy="0"/>
          </a:xfrm>
          <a:prstGeom prst="line">
            <a:avLst/>
          </a:prstGeom>
          <a:noFill/>
          <a:ln w="76200">
            <a:solidFill>
              <a:srgbClr val="800080"/>
            </a:solidFill>
            <a:miter lim="800000"/>
            <a:headEnd/>
            <a:tailEnd/>
          </a:ln>
          <a:effectLst/>
        </p:spPr>
        <p:txBody>
          <a:bodyPr wrap="none"/>
          <a:lstStyle/>
          <a:p>
            <a:pPr>
              <a:defRPr/>
            </a:pPr>
            <a:endParaRPr lang="zh-CN" altLang="en-US" sz="1800" b="1">
              <a:ea typeface="宋体" pitchFamily="2" charset="-122"/>
            </a:endParaRPr>
          </a:p>
        </p:txBody>
      </p:sp>
      <p:sp>
        <p:nvSpPr>
          <p:cNvPr id="11" name="Text Box 5"/>
          <p:cNvSpPr txBox="1">
            <a:spLocks noChangeArrowheads="1"/>
          </p:cNvSpPr>
          <p:nvPr/>
        </p:nvSpPr>
        <p:spPr bwMode="auto">
          <a:xfrm>
            <a:off x="8382000" y="115888"/>
            <a:ext cx="762000" cy="366712"/>
          </a:xfrm>
          <a:prstGeom prst="rect">
            <a:avLst/>
          </a:prstGeom>
          <a:noFill/>
          <a:ln w="9525">
            <a:noFill/>
            <a:miter lim="800000"/>
            <a:headEnd/>
            <a:tailEnd/>
          </a:ln>
          <a:effectLst/>
        </p:spPr>
        <p:txBody>
          <a:bodyPr>
            <a:spAutoFit/>
          </a:bodyPr>
          <a:lstStyle/>
          <a:p>
            <a:pPr>
              <a:spcBef>
                <a:spcPct val="50000"/>
              </a:spcBef>
              <a:defRPr/>
            </a:pPr>
            <a:r>
              <a:rPr lang="en-US" altLang="zh-CN" sz="1800" dirty="0">
                <a:solidFill>
                  <a:srgbClr val="7030A0"/>
                </a:solidFill>
                <a:latin typeface="Tahoma" pitchFamily="34" charset="0"/>
                <a:ea typeface="宋体" pitchFamily="2" charset="-122"/>
              </a:rPr>
              <a:t>-</a:t>
            </a:r>
            <a:fld id="{2DA611CA-1120-4AFF-89CB-0A6D969AB097}" type="slidenum">
              <a:rPr lang="en-US" altLang="zh-CN" sz="1800">
                <a:solidFill>
                  <a:srgbClr val="7030A0"/>
                </a:solidFill>
                <a:latin typeface="Tahoma" pitchFamily="34" charset="0"/>
                <a:ea typeface="宋体" pitchFamily="2" charset="-122"/>
              </a:rPr>
              <a:pPr>
                <a:spcBef>
                  <a:spcPct val="50000"/>
                </a:spcBef>
                <a:defRPr/>
              </a:pPr>
              <a:t>‹#›</a:t>
            </a:fld>
            <a:r>
              <a:rPr lang="en-US" altLang="zh-CN" sz="1800" dirty="0">
                <a:solidFill>
                  <a:srgbClr val="7030A0"/>
                </a:solidFill>
                <a:latin typeface="Tahoma" pitchFamily="34" charset="0"/>
                <a:ea typeface="宋体" pitchFamily="2" charset="-122"/>
              </a:rPr>
              <a:t>-</a:t>
            </a:r>
          </a:p>
        </p:txBody>
      </p:sp>
      <p:pic>
        <p:nvPicPr>
          <p:cNvPr id="1033" name="图片 6" descr="THBell.gif"/>
          <p:cNvPicPr>
            <a:picLocks noChangeAspect="1"/>
          </p:cNvPicPr>
          <p:nvPr/>
        </p:nvPicPr>
        <p:blipFill>
          <a:blip r:embed="rId15" cstate="print"/>
          <a:srcRect/>
          <a:stretch>
            <a:fillRect/>
          </a:stretch>
        </p:blipFill>
        <p:spPr bwMode="auto">
          <a:xfrm>
            <a:off x="0" y="0"/>
            <a:ext cx="755650" cy="755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zoom/>
  </p:transition>
  <p:txStyles>
    <p:title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p:titleStyle>
    <p:body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Courier New" pitchFamily="49" charset="0"/>
          <a:ea typeface="+mn-ea"/>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3" Type="http://schemas.openxmlformats.org/officeDocument/2006/relationships/notesSlide" Target="../notesSlides/notesSlide10.xml"/><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slideLayout" Target="../slideLayouts/slideLayout7.xml"/><Relationship Id="rId16" Type="http://schemas.openxmlformats.org/officeDocument/2006/relationships/image" Target="../media/image22.png"/><Relationship Id="rId1" Type="http://schemas.openxmlformats.org/officeDocument/2006/relationships/vmlDrawing" Target="../drawings/vmlDrawing1.vml"/><Relationship Id="rId6" Type="http://schemas.openxmlformats.org/officeDocument/2006/relationships/image" Target="../media/image14.png"/><Relationship Id="rId11" Type="http://schemas.openxmlformats.org/officeDocument/2006/relationships/image" Target="../media/image11.wmf"/><Relationship Id="rId5" Type="http://schemas.openxmlformats.org/officeDocument/2006/relationships/image" Target="../media/image13.png"/><Relationship Id="rId15" Type="http://schemas.openxmlformats.org/officeDocument/2006/relationships/image" Target="../media/image21.png"/><Relationship Id="rId10" Type="http://schemas.openxmlformats.org/officeDocument/2006/relationships/oleObject" Target="../embeddings/oleObject1.bin"/><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23.png"/><Relationship Id="rId18" Type="http://schemas.openxmlformats.org/officeDocument/2006/relationships/image" Target="../media/image28.jpg"/><Relationship Id="rId3" Type="http://schemas.microsoft.com/office/2007/relationships/media" Target="../media/media2.mp4"/><Relationship Id="rId21" Type="http://schemas.openxmlformats.org/officeDocument/2006/relationships/image" Target="../media/image31.jpg"/><Relationship Id="rId7" Type="http://schemas.microsoft.com/office/2007/relationships/media" Target="../media/media4.mp4"/><Relationship Id="rId12" Type="http://schemas.openxmlformats.org/officeDocument/2006/relationships/notesSlide" Target="../notesSlides/notesSlide11.xml"/><Relationship Id="rId17" Type="http://schemas.openxmlformats.org/officeDocument/2006/relationships/image" Target="../media/image27.jpg"/><Relationship Id="rId2" Type="http://schemas.openxmlformats.org/officeDocument/2006/relationships/video" Target="../media/media1.mp4"/><Relationship Id="rId16" Type="http://schemas.openxmlformats.org/officeDocument/2006/relationships/image" Target="../media/image26.jpg"/><Relationship Id="rId20" Type="http://schemas.openxmlformats.org/officeDocument/2006/relationships/image" Target="../media/image30.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slideLayout" Target="../slideLayouts/slideLayout7.xml"/><Relationship Id="rId5" Type="http://schemas.microsoft.com/office/2007/relationships/media" Target="../media/media3.mp4"/><Relationship Id="rId15" Type="http://schemas.openxmlformats.org/officeDocument/2006/relationships/image" Target="../media/image25.png"/><Relationship Id="rId10" Type="http://schemas.openxmlformats.org/officeDocument/2006/relationships/video" Target="../media/media5.mp4"/><Relationship Id="rId19" Type="http://schemas.openxmlformats.org/officeDocument/2006/relationships/image" Target="../media/image29.jp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24.png"/><Relationship Id="rId22"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hyperlink" Target="&#26080;&#38388;&#36947;.rmvb"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10.png"/><Relationship Id="rId7" Type="http://schemas.openxmlformats.org/officeDocument/2006/relationships/image" Target="../media/image900.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00.png"/><Relationship Id="rId4" Type="http://schemas.openxmlformats.org/officeDocument/2006/relationships/image" Target="../media/image60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29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6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emf"/><Relationship Id="rId4" Type="http://schemas.openxmlformats.org/officeDocument/2006/relationships/image" Target="../media/image59.emf"/></Relationships>
</file>

<file path=ppt/slides/_rels/slide67.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bwMode="auto">
          <a:xfrm>
            <a:off x="3779912" y="908720"/>
            <a:ext cx="5256584"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C00000"/>
              </a:buClr>
              <a:buSzPct val="90000"/>
              <a:buFont typeface="Wingdings" pitchFamily="2" charset="2"/>
              <a:buNone/>
              <a:defRPr sz="3200" baseline="0" smtClean="0">
                <a:solidFill>
                  <a:schemeClr val="tx1"/>
                </a:solidFill>
                <a:latin typeface="Times New Roman" pitchFamily="18" charset="0"/>
                <a:ea typeface="+mj-ea"/>
                <a:cs typeface="Times New Roman" pitchFamily="18" charset="0"/>
              </a:defRPr>
            </a:lvl1pPr>
            <a:lvl2pPr marL="742950" indent="-285750" algn="l" rtl="0" eaLnBrk="0" fontAlgn="base" hangingPunct="0">
              <a:spcBef>
                <a:spcPct val="20000"/>
              </a:spcBef>
              <a:spcAft>
                <a:spcPct val="0"/>
              </a:spcAft>
              <a:buClr>
                <a:srgbClr val="C00000"/>
              </a:buClr>
              <a:buSzPct val="80000"/>
              <a:buFont typeface="Wingdings" pitchFamily="2" charset="2"/>
              <a:buChar char="n"/>
              <a:defRPr sz="2800">
                <a:solidFill>
                  <a:schemeClr val="tx1"/>
                </a:solidFill>
                <a:latin typeface="Times New Roman" pitchFamily="18" charset="0"/>
                <a:ea typeface="黑体" pitchFamily="2" charset="-122"/>
                <a:cs typeface="Times New Roman" pitchFamily="18" charset="0"/>
              </a:defRPr>
            </a:lvl2pPr>
            <a:lvl3pPr marL="1143000" indent="-228600" algn="l" rtl="0" eaLnBrk="0" fontAlgn="base" hangingPunct="0">
              <a:spcBef>
                <a:spcPct val="20000"/>
              </a:spcBef>
              <a:spcAft>
                <a:spcPct val="0"/>
              </a:spcAft>
              <a:buClr>
                <a:srgbClr val="990099"/>
              </a:buClr>
              <a:buSzPct val="65000"/>
              <a:buFont typeface="Wingdings" pitchFamily="2" charset="2"/>
              <a:buChar char="p"/>
              <a:defRPr sz="2400">
                <a:solidFill>
                  <a:schemeClr val="tx1"/>
                </a:solidFill>
                <a:latin typeface="Times New Roman" pitchFamily="18" charset="0"/>
                <a:ea typeface="黑体" pitchFamily="2" charset="-122"/>
                <a:cs typeface="Times New Roman" pitchFamily="18" charset="0"/>
              </a:defRPr>
            </a:lvl3pPr>
            <a:lvl4pPr marL="1600200" indent="-228600" algn="l" rtl="0" eaLnBrk="0" fontAlgn="base" hangingPunct="0">
              <a:spcBef>
                <a:spcPct val="20000"/>
              </a:spcBef>
              <a:spcAft>
                <a:spcPct val="0"/>
              </a:spcAft>
              <a:buClr>
                <a:schemeClr val="hlink"/>
              </a:buClr>
              <a:buSzPct val="60000"/>
              <a:buFont typeface="Wingdings" pitchFamily="2" charset="2"/>
              <a:buChar char="l"/>
              <a:defRPr sz="2000">
                <a:solidFill>
                  <a:schemeClr val="tx1"/>
                </a:solidFill>
                <a:latin typeface="Times New Roman" pitchFamily="18" charset="0"/>
                <a:ea typeface="黑体" pitchFamily="2" charset="-122"/>
                <a:cs typeface="Times New Roman" pitchFamily="18" charset="0"/>
              </a:defRPr>
            </a:lvl4pPr>
            <a:lvl5pPr marL="2057400" indent="-228600" algn="l" rtl="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Times New Roman" pitchFamily="18" charset="0"/>
                <a:ea typeface="黑体" pitchFamily="2" charset="-122"/>
                <a:cs typeface="Times New Roman" pitchFamily="18" charset="0"/>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lgn="r" eaLnBrk="1" hangingPunct="1">
              <a:spcBef>
                <a:spcPts val="0"/>
              </a:spcBef>
              <a:spcAft>
                <a:spcPts val="1200"/>
              </a:spcAft>
              <a:defRPr/>
            </a:pPr>
            <a:r>
              <a:rPr lang="zh-CN" altLang="en-US" sz="5400" b="1" dirty="0">
                <a:solidFill>
                  <a:srgbClr val="FF0000"/>
                </a:solidFill>
                <a:latin typeface="微软雅黑"/>
                <a:ea typeface="微软雅黑"/>
                <a:cs typeface="微软雅黑"/>
              </a:rPr>
              <a:t>数据结构 第一讲    </a:t>
            </a:r>
            <a:endParaRPr lang="en-US" altLang="zh-CN" sz="5400" b="1" dirty="0">
              <a:solidFill>
                <a:srgbClr val="FF0000"/>
              </a:solidFill>
              <a:latin typeface="微软雅黑"/>
              <a:ea typeface="微软雅黑"/>
              <a:cs typeface="微软雅黑"/>
            </a:endParaRPr>
          </a:p>
          <a:p>
            <a:pPr algn="r" eaLnBrk="1" hangingPunct="1">
              <a:spcBef>
                <a:spcPts val="0"/>
              </a:spcBef>
              <a:spcAft>
                <a:spcPts val="1200"/>
              </a:spcAft>
              <a:defRPr/>
            </a:pPr>
            <a:r>
              <a:rPr lang="zh-CN" altLang="en-US" sz="5400" b="1" dirty="0">
                <a:solidFill>
                  <a:srgbClr val="0000CC"/>
                </a:solidFill>
                <a:latin typeface="微软雅黑"/>
                <a:ea typeface="微软雅黑"/>
                <a:cs typeface="微软雅黑"/>
              </a:rPr>
              <a:t>绪论</a:t>
            </a:r>
            <a:endParaRPr lang="en-US" altLang="zh-CN" sz="5400" b="1" dirty="0">
              <a:solidFill>
                <a:srgbClr val="0000CC"/>
              </a:solidFill>
              <a:latin typeface="微软雅黑"/>
              <a:ea typeface="微软雅黑"/>
              <a:cs typeface="微软雅黑"/>
            </a:endParaRPr>
          </a:p>
        </p:txBody>
      </p:sp>
      <p:sp>
        <p:nvSpPr>
          <p:cNvPr id="5" name="副标题 2"/>
          <p:cNvSpPr txBox="1">
            <a:spLocks/>
          </p:cNvSpPr>
          <p:nvPr/>
        </p:nvSpPr>
        <p:spPr>
          <a:xfrm>
            <a:off x="5004048" y="4005064"/>
            <a:ext cx="4032448" cy="2304256"/>
          </a:xfrm>
          <a:prstGeom prst="rect">
            <a:avLst/>
          </a:prstGeom>
        </p:spPr>
        <p:txBody>
          <a:bodyPr/>
          <a:lst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Courier New" pitchFamily="49" charset="0"/>
                <a:ea typeface="+mn-ea"/>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indent="0" algn="ctr">
              <a:buNone/>
              <a:defRPr/>
            </a:pPr>
            <a:r>
              <a:rPr lang="zh-CN" altLang="en-US" sz="3600" b="1" kern="0" dirty="0">
                <a:latin typeface="微软雅黑" panose="020B0503020204020204" pitchFamily="34" charset="-122"/>
                <a:ea typeface="微软雅黑" panose="020B0503020204020204" pitchFamily="34" charset="-122"/>
                <a:cs typeface="Baoli SC" charset="-122"/>
              </a:rPr>
              <a:t>刘烨斌</a:t>
            </a:r>
            <a:endParaRPr lang="en-US" altLang="zh-CN" sz="3600" b="1" kern="0" dirty="0">
              <a:latin typeface="微软雅黑" panose="020B0503020204020204" pitchFamily="34" charset="-122"/>
              <a:ea typeface="微软雅黑" panose="020B0503020204020204" pitchFamily="34" charset="-122"/>
              <a:cs typeface="Baoli SC" charset="-122"/>
            </a:endParaRPr>
          </a:p>
          <a:p>
            <a:pPr marL="0" indent="0" algn="ctr">
              <a:buNone/>
              <a:defRPr/>
            </a:pPr>
            <a:r>
              <a:rPr lang="zh-CN" altLang="en-US" sz="2400" kern="0" dirty="0">
                <a:latin typeface="微软雅黑" panose="020B0503020204020204" pitchFamily="34" charset="-122"/>
                <a:ea typeface="微软雅黑" panose="020B0503020204020204" pitchFamily="34" charset="-122"/>
                <a:cs typeface="Baoli SC" charset="-122"/>
              </a:rPr>
              <a:t>清华大学自动化系</a:t>
            </a:r>
            <a:endParaRPr lang="en-US" altLang="zh-CN" sz="2400" kern="0" dirty="0">
              <a:latin typeface="微软雅黑" panose="020B0503020204020204" pitchFamily="34" charset="-122"/>
              <a:ea typeface="微软雅黑" panose="020B0503020204020204" pitchFamily="34" charset="-122"/>
              <a:cs typeface="Baoli SC" charset="-122"/>
            </a:endParaRPr>
          </a:p>
          <a:p>
            <a:pPr algn="ctr">
              <a:defRPr/>
            </a:pPr>
            <a:endParaRPr lang="en-US" altLang="zh-CN" kern="0" dirty="0">
              <a:solidFill>
                <a:srgbClr val="000000"/>
              </a:solidFill>
              <a:latin typeface="隶书" pitchFamily="49" charset="-122"/>
              <a:ea typeface="隶书" pitchFamily="49" charset="-122"/>
            </a:endParaRPr>
          </a:p>
          <a:p>
            <a:pPr marL="0" indent="0" algn="ctr">
              <a:buNone/>
              <a:defRPr/>
            </a:pPr>
            <a:r>
              <a:rPr lang="en-US" altLang="zh-CN" sz="2000" kern="0" dirty="0" smtClean="0">
                <a:solidFill>
                  <a:srgbClr val="000000"/>
                </a:solidFill>
                <a:latin typeface="微软雅黑" panose="020B0503020204020204" pitchFamily="34" charset="-122"/>
                <a:ea typeface="微软雅黑" panose="020B0503020204020204" pitchFamily="34" charset="-122"/>
              </a:rPr>
              <a:t>2019</a:t>
            </a:r>
            <a:r>
              <a:rPr lang="zh-CN" altLang="en-US" sz="2000" kern="0" dirty="0" smtClean="0">
                <a:solidFill>
                  <a:srgbClr val="000000"/>
                </a:solidFill>
                <a:latin typeface="微软雅黑" panose="020B0503020204020204" pitchFamily="34" charset="-122"/>
                <a:ea typeface="微软雅黑" panose="020B0503020204020204" pitchFamily="34" charset="-122"/>
              </a:rPr>
              <a:t>年</a:t>
            </a:r>
            <a:r>
              <a:rPr lang="en-US" altLang="zh-CN" sz="2000" kern="0" dirty="0" smtClean="0">
                <a:solidFill>
                  <a:srgbClr val="000000"/>
                </a:solidFill>
                <a:latin typeface="微软雅黑" panose="020B0503020204020204" pitchFamily="34" charset="-122"/>
                <a:ea typeface="微软雅黑" panose="020B0503020204020204" pitchFamily="34" charset="-122"/>
              </a:rPr>
              <a:t>9</a:t>
            </a:r>
            <a:r>
              <a:rPr lang="zh-CN" altLang="en-US" sz="2000" kern="0" dirty="0" smtClean="0">
                <a:solidFill>
                  <a:srgbClr val="000000"/>
                </a:solidFill>
                <a:latin typeface="微软雅黑" panose="020B0503020204020204" pitchFamily="34" charset="-122"/>
                <a:ea typeface="微软雅黑" panose="020B0503020204020204" pitchFamily="34" charset="-122"/>
              </a:rPr>
              <a:t>月</a:t>
            </a:r>
            <a:r>
              <a:rPr lang="en-US" altLang="zh-CN" sz="2000" kern="0" dirty="0" smtClean="0">
                <a:solidFill>
                  <a:srgbClr val="000000"/>
                </a:solidFill>
                <a:latin typeface="微软雅黑" panose="020B0503020204020204" pitchFamily="34" charset="-122"/>
                <a:ea typeface="微软雅黑" panose="020B0503020204020204" pitchFamily="34" charset="-122"/>
              </a:rPr>
              <a:t>20</a:t>
            </a:r>
            <a:r>
              <a:rPr lang="zh-CN" altLang="en-US" sz="2000" kern="0" dirty="0" smtClean="0">
                <a:solidFill>
                  <a:srgbClr val="000000"/>
                </a:solidFill>
                <a:latin typeface="微软雅黑" panose="020B0503020204020204" pitchFamily="34" charset="-122"/>
                <a:ea typeface="微软雅黑" panose="020B0503020204020204" pitchFamily="34" charset="-122"/>
              </a:rPr>
              <a:t>日</a:t>
            </a:r>
            <a:endParaRPr lang="zh-CN" altLang="en-US" sz="2000" kern="0" dirty="0">
              <a:solidFill>
                <a:srgbClr val="000000"/>
              </a:solidFill>
              <a:latin typeface="微软雅黑" panose="020B0503020204020204" pitchFamily="34" charset="-122"/>
              <a:ea typeface="微软雅黑" panose="020B0503020204020204" pitchFamily="34" charset="-122"/>
            </a:endParaRPr>
          </a:p>
          <a:p>
            <a:pPr>
              <a:defRPr/>
            </a:pPr>
            <a:endParaRPr lang="en-US" altLang="zh-CN" sz="3600" b="1" kern="0" dirty="0">
              <a:solidFill>
                <a:srgbClr val="002060"/>
              </a:solidFill>
              <a:latin typeface="黑体"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2007411"/>
            <a:ext cx="3998414" cy="3995305"/>
          </a:xfrm>
          <a:prstGeom prst="rect">
            <a:avLst/>
          </a:prstGeom>
        </p:spPr>
      </p:pic>
    </p:spTree>
    <p:extLst>
      <p:ext uri="{BB962C8B-B14F-4D97-AF65-F5344CB8AC3E}">
        <p14:creationId xmlns:p14="http://schemas.microsoft.com/office/powerpoint/2010/main" val="1865737338"/>
      </p:ext>
    </p:extLst>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0FFAED8-D772-49E1-8DB4-0384E66818E2}"/>
              </a:ext>
            </a:extLst>
          </p:cNvPr>
          <p:cNvSpPr txBox="1">
            <a:spLocks/>
          </p:cNvSpPr>
          <p:nvPr/>
        </p:nvSpPr>
        <p:spPr>
          <a:xfrm>
            <a:off x="755576" y="210344"/>
            <a:ext cx="8266832" cy="914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Times New Roman" pitchFamily="18" charset="0"/>
                <a:ea typeface="黑体" pitchFamily="2" charset="-122"/>
                <a:cs typeface="Times New Roman" pitchFamily="18" charset="0"/>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Times New Roman" pitchFamily="18" charset="0"/>
                <a:ea typeface="黑体" pitchFamily="2" charset="-122"/>
                <a:cs typeface="Times New Roman" pitchFamily="18" charset="0"/>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Times New Roman" pitchFamily="18" charset="0"/>
                <a:ea typeface="黑体" pitchFamily="2" charset="-122"/>
                <a:cs typeface="Times New Roman" pitchFamily="18" charset="0"/>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Times New Roman" pitchFamily="18" charset="0"/>
                <a:ea typeface="黑体" pitchFamily="2" charset="-122"/>
                <a:cs typeface="Times New Roman" pitchFamily="18" charset="0"/>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Times New Roman" pitchFamily="18" charset="0"/>
                <a:ea typeface="黑体" pitchFamily="2" charset="-122"/>
                <a:cs typeface="Times New Roman" pitchFamily="18" charset="0"/>
              </a:defRPr>
            </a:lvl5pPr>
            <a:lvl6pPr marL="457200" algn="l" rtl="0" fontAlgn="base">
              <a:spcBef>
                <a:spcPct val="0"/>
              </a:spcBef>
              <a:spcAft>
                <a:spcPct val="0"/>
              </a:spcAft>
              <a:defRPr sz="4000">
                <a:solidFill>
                  <a:schemeClr val="tx2"/>
                </a:solidFill>
                <a:latin typeface="Arial" charset="0"/>
                <a:ea typeface="黑体" pitchFamily="49" charset="-122"/>
              </a:defRPr>
            </a:lvl6pPr>
            <a:lvl7pPr marL="914400" algn="l" rtl="0" fontAlgn="base">
              <a:spcBef>
                <a:spcPct val="0"/>
              </a:spcBef>
              <a:spcAft>
                <a:spcPct val="0"/>
              </a:spcAft>
              <a:defRPr sz="4000">
                <a:solidFill>
                  <a:schemeClr val="tx2"/>
                </a:solidFill>
                <a:latin typeface="Arial" charset="0"/>
                <a:ea typeface="黑体" pitchFamily="49" charset="-122"/>
              </a:defRPr>
            </a:lvl7pPr>
            <a:lvl8pPr marL="1371600" algn="l" rtl="0" fontAlgn="base">
              <a:spcBef>
                <a:spcPct val="0"/>
              </a:spcBef>
              <a:spcAft>
                <a:spcPct val="0"/>
              </a:spcAft>
              <a:defRPr sz="4000">
                <a:solidFill>
                  <a:schemeClr val="tx2"/>
                </a:solidFill>
                <a:latin typeface="Arial" charset="0"/>
                <a:ea typeface="黑体" pitchFamily="49" charset="-122"/>
              </a:defRPr>
            </a:lvl8pPr>
            <a:lvl9pPr marL="1828800" algn="l" rtl="0" fontAlgn="base">
              <a:spcBef>
                <a:spcPct val="0"/>
              </a:spcBef>
              <a:spcAft>
                <a:spcPct val="0"/>
              </a:spcAft>
              <a:defRPr sz="4000">
                <a:solidFill>
                  <a:schemeClr val="tx2"/>
                </a:solidFill>
                <a:latin typeface="Arial" charset="0"/>
                <a:ea typeface="黑体" pitchFamily="49" charset="-122"/>
              </a:defRPr>
            </a:lvl9pPr>
          </a:lstStyle>
          <a:p>
            <a:pPr>
              <a:defRPr/>
            </a:pPr>
            <a:r>
              <a:rPr lang="zh-CN" altLang="en-US" sz="3600" dirty="0">
                <a:solidFill>
                  <a:srgbClr val="003366"/>
                </a:solidFill>
                <a:latin typeface="微软雅黑" pitchFamily="34" charset="-122"/>
                <a:ea typeface="微软雅黑" pitchFamily="34" charset="-122"/>
              </a:rPr>
              <a:t>大</a:t>
            </a:r>
            <a:r>
              <a:rPr lang="zh-CN" altLang="en-US" sz="3600" dirty="0" smtClean="0">
                <a:solidFill>
                  <a:srgbClr val="003366"/>
                </a:solidFill>
                <a:latin typeface="微软雅黑" pitchFamily="34" charset="-122"/>
                <a:ea typeface="微软雅黑" pitchFamily="34" charset="-122"/>
              </a:rPr>
              <a:t>作业二：</a:t>
            </a:r>
            <a:r>
              <a:rPr lang="zh-CN" altLang="en-US" sz="3600" dirty="0">
                <a:solidFill>
                  <a:srgbClr val="003366"/>
                </a:solidFill>
                <a:latin typeface="微软雅黑" pitchFamily="34" charset="-122"/>
                <a:ea typeface="微软雅黑" pitchFamily="34" charset="-122"/>
              </a:rPr>
              <a:t>单</a:t>
            </a:r>
            <a:r>
              <a:rPr lang="zh-CN" altLang="en-US" sz="3600" dirty="0" smtClean="0">
                <a:solidFill>
                  <a:srgbClr val="003366"/>
                </a:solidFill>
                <a:latin typeface="微软雅黑" pitchFamily="34" charset="-122"/>
                <a:ea typeface="微软雅黑" pitchFamily="34" charset="-122"/>
              </a:rPr>
              <a:t>图像</a:t>
            </a:r>
            <a:r>
              <a:rPr lang="zh-CN" altLang="en-US" sz="3600" dirty="0">
                <a:solidFill>
                  <a:srgbClr val="003366"/>
                </a:solidFill>
                <a:latin typeface="微软雅黑" pitchFamily="34" charset="-122"/>
                <a:ea typeface="微软雅黑" pitchFamily="34" charset="-122"/>
              </a:rPr>
              <a:t>三维重建</a:t>
            </a:r>
            <a:endParaRPr lang="en-US" altLang="zh-CN" sz="3600" kern="0" dirty="0">
              <a:latin typeface="微软雅黑" pitchFamily="34" charset="-122"/>
              <a:ea typeface="微软雅黑" pitchFamily="34" charset="-122"/>
            </a:endParaRPr>
          </a:p>
        </p:txBody>
      </p:sp>
      <p:pic>
        <p:nvPicPr>
          <p:cNvPr id="4" name="图片 3"/>
          <p:cNvPicPr>
            <a:picLocks noChangeAspect="1"/>
          </p:cNvPicPr>
          <p:nvPr/>
        </p:nvPicPr>
        <p:blipFill>
          <a:blip r:embed="rId4"/>
          <a:stretch>
            <a:fillRect/>
          </a:stretch>
        </p:blipFill>
        <p:spPr>
          <a:xfrm>
            <a:off x="334094" y="1415346"/>
            <a:ext cx="1237704" cy="2445702"/>
          </a:xfrm>
          <a:prstGeom prst="rect">
            <a:avLst/>
          </a:prstGeom>
        </p:spPr>
      </p:pic>
      <p:pic>
        <p:nvPicPr>
          <p:cNvPr id="5" name="图片 4"/>
          <p:cNvPicPr>
            <a:picLocks noChangeAspect="1"/>
          </p:cNvPicPr>
          <p:nvPr/>
        </p:nvPicPr>
        <p:blipFill>
          <a:blip r:embed="rId5"/>
          <a:stretch>
            <a:fillRect/>
          </a:stretch>
        </p:blipFill>
        <p:spPr>
          <a:xfrm>
            <a:off x="6182434" y="4049080"/>
            <a:ext cx="1096860" cy="2445702"/>
          </a:xfrm>
          <a:prstGeom prst="rect">
            <a:avLst/>
          </a:prstGeom>
        </p:spPr>
      </p:pic>
      <p:pic>
        <p:nvPicPr>
          <p:cNvPr id="11" name="图片 10"/>
          <p:cNvPicPr>
            <a:picLocks noChangeAspect="1"/>
          </p:cNvPicPr>
          <p:nvPr/>
        </p:nvPicPr>
        <p:blipFill>
          <a:blip r:embed="rId6"/>
          <a:stretch>
            <a:fillRect/>
          </a:stretch>
        </p:blipFill>
        <p:spPr>
          <a:xfrm>
            <a:off x="5925629" y="1363305"/>
            <a:ext cx="1430622" cy="2615043"/>
          </a:xfrm>
          <a:prstGeom prst="rect">
            <a:avLst/>
          </a:prstGeom>
        </p:spPr>
      </p:pic>
      <p:pic>
        <p:nvPicPr>
          <p:cNvPr id="15" name="图片 14"/>
          <p:cNvPicPr>
            <a:picLocks noChangeAspect="1"/>
          </p:cNvPicPr>
          <p:nvPr/>
        </p:nvPicPr>
        <p:blipFill>
          <a:blip r:embed="rId7"/>
          <a:stretch>
            <a:fillRect/>
          </a:stretch>
        </p:blipFill>
        <p:spPr>
          <a:xfrm>
            <a:off x="413958" y="3805601"/>
            <a:ext cx="960056" cy="2700383"/>
          </a:xfrm>
          <a:prstGeom prst="rect">
            <a:avLst/>
          </a:prstGeom>
        </p:spPr>
      </p:pic>
      <p:pic>
        <p:nvPicPr>
          <p:cNvPr id="19" name="图片 18"/>
          <p:cNvPicPr>
            <a:picLocks noChangeAspect="1"/>
          </p:cNvPicPr>
          <p:nvPr/>
        </p:nvPicPr>
        <p:blipFill>
          <a:blip r:embed="rId8"/>
          <a:stretch>
            <a:fillRect/>
          </a:stretch>
        </p:blipFill>
        <p:spPr>
          <a:xfrm>
            <a:off x="3211329" y="3843431"/>
            <a:ext cx="989720" cy="2712287"/>
          </a:xfrm>
          <a:prstGeom prst="rect">
            <a:avLst/>
          </a:prstGeom>
        </p:spPr>
      </p:pic>
      <p:pic>
        <p:nvPicPr>
          <p:cNvPr id="21" name="图片 20"/>
          <p:cNvPicPr>
            <a:picLocks noChangeAspect="1"/>
          </p:cNvPicPr>
          <p:nvPr/>
        </p:nvPicPr>
        <p:blipFill>
          <a:blip r:embed="rId9"/>
          <a:stretch>
            <a:fillRect/>
          </a:stretch>
        </p:blipFill>
        <p:spPr>
          <a:xfrm>
            <a:off x="3202304" y="1264842"/>
            <a:ext cx="848716" cy="2528013"/>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1500494930"/>
              </p:ext>
            </p:extLst>
          </p:nvPr>
        </p:nvGraphicFramePr>
        <p:xfrm>
          <a:off x="4236081" y="1293433"/>
          <a:ext cx="1487950" cy="2499422"/>
        </p:xfrm>
        <a:graphic>
          <a:graphicData uri="http://schemas.openxmlformats.org/presentationml/2006/ole">
            <mc:AlternateContent xmlns:mc="http://schemas.openxmlformats.org/markup-compatibility/2006">
              <mc:Choice xmlns:v="urn:schemas-microsoft-com:vml" Requires="v">
                <p:oleObj spid="_x0000_s1043" r:id="rId10" imgW="4494960" imgH="7567920" progId="">
                  <p:embed/>
                </p:oleObj>
              </mc:Choice>
              <mc:Fallback>
                <p:oleObj r:id="rId10" imgW="4494960" imgH="7567920" progId="">
                  <p:embed/>
                  <p:pic>
                    <p:nvPicPr>
                      <p:cNvPr id="8" name="对象 7"/>
                      <p:cNvPicPr/>
                      <p:nvPr/>
                    </p:nvPicPr>
                    <p:blipFill>
                      <a:blip r:embed="rId11"/>
                      <a:stretch>
                        <a:fillRect/>
                      </a:stretch>
                    </p:blipFill>
                    <p:spPr>
                      <a:xfrm>
                        <a:off x="4236081" y="1293433"/>
                        <a:ext cx="1487950" cy="2499422"/>
                      </a:xfrm>
                      <a:prstGeom prst="rect">
                        <a:avLst/>
                      </a:prstGeom>
                    </p:spPr>
                  </p:pic>
                </p:oleObj>
              </mc:Fallback>
            </mc:AlternateContent>
          </a:graphicData>
        </a:graphic>
      </p:graphicFrame>
      <p:pic>
        <p:nvPicPr>
          <p:cNvPr id="9" name="图片 8"/>
          <p:cNvPicPr>
            <a:picLocks noChangeAspect="1"/>
          </p:cNvPicPr>
          <p:nvPr/>
        </p:nvPicPr>
        <p:blipFill>
          <a:blip r:embed="rId12"/>
          <a:stretch>
            <a:fillRect/>
          </a:stretch>
        </p:blipFill>
        <p:spPr>
          <a:xfrm>
            <a:off x="4236081" y="3861048"/>
            <a:ext cx="1265190" cy="2680262"/>
          </a:xfrm>
          <a:prstGeom prst="rect">
            <a:avLst/>
          </a:prstGeom>
        </p:spPr>
      </p:pic>
      <p:pic>
        <p:nvPicPr>
          <p:cNvPr id="10" name="图片 9"/>
          <p:cNvPicPr>
            <a:picLocks noChangeAspect="1"/>
          </p:cNvPicPr>
          <p:nvPr/>
        </p:nvPicPr>
        <p:blipFill>
          <a:blip r:embed="rId13"/>
          <a:stretch>
            <a:fillRect/>
          </a:stretch>
        </p:blipFill>
        <p:spPr>
          <a:xfrm>
            <a:off x="1407998" y="3805601"/>
            <a:ext cx="1261382" cy="2675932"/>
          </a:xfrm>
          <a:prstGeom prst="rect">
            <a:avLst/>
          </a:prstGeom>
        </p:spPr>
      </p:pic>
      <p:pic>
        <p:nvPicPr>
          <p:cNvPr id="13" name="图片 12"/>
          <p:cNvPicPr>
            <a:picLocks noChangeAspect="1"/>
          </p:cNvPicPr>
          <p:nvPr/>
        </p:nvPicPr>
        <p:blipFill>
          <a:blip r:embed="rId14"/>
          <a:stretch>
            <a:fillRect/>
          </a:stretch>
        </p:blipFill>
        <p:spPr>
          <a:xfrm>
            <a:off x="7282777" y="4005761"/>
            <a:ext cx="1454783" cy="2549957"/>
          </a:xfrm>
          <a:prstGeom prst="rect">
            <a:avLst/>
          </a:prstGeom>
        </p:spPr>
      </p:pic>
      <p:pic>
        <p:nvPicPr>
          <p:cNvPr id="14" name="图片 13"/>
          <p:cNvPicPr>
            <a:picLocks noChangeAspect="1"/>
          </p:cNvPicPr>
          <p:nvPr/>
        </p:nvPicPr>
        <p:blipFill rotWithShape="1">
          <a:blip r:embed="rId15"/>
          <a:srcRect l="12098" r="-12098"/>
          <a:stretch/>
        </p:blipFill>
        <p:spPr>
          <a:xfrm>
            <a:off x="7356251" y="1329689"/>
            <a:ext cx="1636137" cy="2682273"/>
          </a:xfrm>
          <a:prstGeom prst="rect">
            <a:avLst/>
          </a:prstGeom>
        </p:spPr>
      </p:pic>
      <p:pic>
        <p:nvPicPr>
          <p:cNvPr id="17" name="图片 16"/>
          <p:cNvPicPr>
            <a:picLocks noChangeAspect="1"/>
          </p:cNvPicPr>
          <p:nvPr/>
        </p:nvPicPr>
        <p:blipFill>
          <a:blip r:embed="rId16"/>
          <a:stretch>
            <a:fillRect/>
          </a:stretch>
        </p:blipFill>
        <p:spPr>
          <a:xfrm>
            <a:off x="1435501" y="1322387"/>
            <a:ext cx="1247158" cy="2576174"/>
          </a:xfrm>
          <a:prstGeom prst="rect">
            <a:avLst/>
          </a:prstGeom>
        </p:spPr>
      </p:pic>
    </p:spTree>
    <p:extLst>
      <p:ext uri="{BB962C8B-B14F-4D97-AF65-F5344CB8AC3E}">
        <p14:creationId xmlns:p14="http://schemas.microsoft.com/office/powerpoint/2010/main" val="3911086201"/>
      </p:ext>
    </p:extLst>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0FFAED8-D772-49E1-8DB4-0384E66818E2}"/>
              </a:ext>
            </a:extLst>
          </p:cNvPr>
          <p:cNvSpPr txBox="1">
            <a:spLocks/>
          </p:cNvSpPr>
          <p:nvPr/>
        </p:nvSpPr>
        <p:spPr>
          <a:xfrm>
            <a:off x="755576" y="210344"/>
            <a:ext cx="8266832" cy="914400"/>
          </a:xfrm>
          <a:prstGeom prst="rect">
            <a:avLst/>
          </a:prstGeom>
        </p:spPr>
        <p:txBody>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Times New Roman" pitchFamily="18" charset="0"/>
                <a:ea typeface="黑体" pitchFamily="2" charset="-122"/>
                <a:cs typeface="Times New Roman" pitchFamily="18" charset="0"/>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Times New Roman" pitchFamily="18" charset="0"/>
                <a:ea typeface="黑体" pitchFamily="2" charset="-122"/>
                <a:cs typeface="Times New Roman" pitchFamily="18" charset="0"/>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Times New Roman" pitchFamily="18" charset="0"/>
                <a:ea typeface="黑体" pitchFamily="2" charset="-122"/>
                <a:cs typeface="Times New Roman" pitchFamily="18" charset="0"/>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Times New Roman" pitchFamily="18" charset="0"/>
                <a:ea typeface="黑体" pitchFamily="2" charset="-122"/>
                <a:cs typeface="Times New Roman" pitchFamily="18" charset="0"/>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Times New Roman" pitchFamily="18" charset="0"/>
                <a:ea typeface="黑体" pitchFamily="2" charset="-122"/>
                <a:cs typeface="Times New Roman" pitchFamily="18" charset="0"/>
              </a:defRPr>
            </a:lvl5pPr>
            <a:lvl6pPr marL="457200" algn="l" rtl="0" fontAlgn="base">
              <a:spcBef>
                <a:spcPct val="0"/>
              </a:spcBef>
              <a:spcAft>
                <a:spcPct val="0"/>
              </a:spcAft>
              <a:defRPr sz="4000">
                <a:solidFill>
                  <a:schemeClr val="tx2"/>
                </a:solidFill>
                <a:latin typeface="Arial" charset="0"/>
                <a:ea typeface="黑体" pitchFamily="49" charset="-122"/>
              </a:defRPr>
            </a:lvl6pPr>
            <a:lvl7pPr marL="914400" algn="l" rtl="0" fontAlgn="base">
              <a:spcBef>
                <a:spcPct val="0"/>
              </a:spcBef>
              <a:spcAft>
                <a:spcPct val="0"/>
              </a:spcAft>
              <a:defRPr sz="4000">
                <a:solidFill>
                  <a:schemeClr val="tx2"/>
                </a:solidFill>
                <a:latin typeface="Arial" charset="0"/>
                <a:ea typeface="黑体" pitchFamily="49" charset="-122"/>
              </a:defRPr>
            </a:lvl7pPr>
            <a:lvl8pPr marL="1371600" algn="l" rtl="0" fontAlgn="base">
              <a:spcBef>
                <a:spcPct val="0"/>
              </a:spcBef>
              <a:spcAft>
                <a:spcPct val="0"/>
              </a:spcAft>
              <a:defRPr sz="4000">
                <a:solidFill>
                  <a:schemeClr val="tx2"/>
                </a:solidFill>
                <a:latin typeface="Arial" charset="0"/>
                <a:ea typeface="黑体" pitchFamily="49" charset="-122"/>
              </a:defRPr>
            </a:lvl8pPr>
            <a:lvl9pPr marL="1828800" algn="l" rtl="0" fontAlgn="base">
              <a:spcBef>
                <a:spcPct val="0"/>
              </a:spcBef>
              <a:spcAft>
                <a:spcPct val="0"/>
              </a:spcAft>
              <a:defRPr sz="4000">
                <a:solidFill>
                  <a:schemeClr val="tx2"/>
                </a:solidFill>
                <a:latin typeface="Arial" charset="0"/>
                <a:ea typeface="黑体" pitchFamily="49" charset="-122"/>
              </a:defRPr>
            </a:lvl9pPr>
          </a:lstStyle>
          <a:p>
            <a:pPr>
              <a:defRPr/>
            </a:pPr>
            <a:r>
              <a:rPr lang="zh-CN" altLang="en-US" sz="3600" dirty="0">
                <a:solidFill>
                  <a:srgbClr val="003366"/>
                </a:solidFill>
                <a:latin typeface="微软雅黑" pitchFamily="34" charset="-122"/>
                <a:ea typeface="微软雅黑" pitchFamily="34" charset="-122"/>
              </a:rPr>
              <a:t>大</a:t>
            </a:r>
            <a:r>
              <a:rPr lang="zh-CN" altLang="en-US" sz="3600" dirty="0" smtClean="0">
                <a:solidFill>
                  <a:srgbClr val="003366"/>
                </a:solidFill>
                <a:latin typeface="微软雅黑" pitchFamily="34" charset="-122"/>
                <a:ea typeface="微软雅黑" pitchFamily="34" charset="-122"/>
              </a:rPr>
              <a:t>作业二：</a:t>
            </a:r>
            <a:r>
              <a:rPr lang="zh-CN" altLang="en-US" sz="3600" dirty="0">
                <a:solidFill>
                  <a:srgbClr val="003366"/>
                </a:solidFill>
                <a:latin typeface="微软雅黑" pitchFamily="34" charset="-122"/>
                <a:ea typeface="微软雅黑" pitchFamily="34" charset="-122"/>
              </a:rPr>
              <a:t>单</a:t>
            </a:r>
            <a:r>
              <a:rPr lang="zh-CN" altLang="en-US" sz="3600" dirty="0" smtClean="0">
                <a:solidFill>
                  <a:srgbClr val="003366"/>
                </a:solidFill>
                <a:latin typeface="微软雅黑" pitchFamily="34" charset="-122"/>
                <a:ea typeface="微软雅黑" pitchFamily="34" charset="-122"/>
              </a:rPr>
              <a:t>图像</a:t>
            </a:r>
            <a:r>
              <a:rPr lang="zh-CN" altLang="en-US" sz="3600" dirty="0">
                <a:solidFill>
                  <a:srgbClr val="003366"/>
                </a:solidFill>
                <a:latin typeface="微软雅黑" pitchFamily="34" charset="-122"/>
                <a:ea typeface="微软雅黑" pitchFamily="34" charset="-122"/>
              </a:rPr>
              <a:t>三维重建</a:t>
            </a:r>
            <a:endParaRPr lang="en-US" altLang="zh-CN" sz="3600" kern="0" dirty="0">
              <a:latin typeface="微软雅黑" pitchFamily="34" charset="-122"/>
              <a:ea typeface="微软雅黑" pitchFamily="34" charset="-122"/>
            </a:endParaRPr>
          </a:p>
        </p:txBody>
      </p:sp>
      <p:pic>
        <p:nvPicPr>
          <p:cNvPr id="16" name="picture3_mask.te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51307" y="1316387"/>
            <a:ext cx="3197098" cy="3197098"/>
          </a:xfrm>
          <a:prstGeom prst="rect">
            <a:avLst/>
          </a:prstGeom>
        </p:spPr>
      </p:pic>
      <p:pic>
        <p:nvPicPr>
          <p:cNvPr id="18" name="picture5_mask.tex(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6508682" y="1124744"/>
            <a:ext cx="3621133" cy="3621133"/>
          </a:xfrm>
          <a:prstGeom prst="rect">
            <a:avLst/>
          </a:prstGeom>
        </p:spPr>
      </p:pic>
      <p:pic>
        <p:nvPicPr>
          <p:cNvPr id="20" name="picture1_mask.tex">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5"/>
          <a:srcRect l="26408" r="9296"/>
          <a:stretch/>
        </p:blipFill>
        <p:spPr>
          <a:xfrm>
            <a:off x="4190978" y="1316386"/>
            <a:ext cx="2184538" cy="3397741"/>
          </a:xfrm>
          <a:prstGeom prst="rect">
            <a:avLst/>
          </a:prstGeom>
        </p:spPr>
      </p:pic>
      <p:pic>
        <p:nvPicPr>
          <p:cNvPr id="22" name="Picture 27">
            <a:extLst>
              <a:ext uri="{FF2B5EF4-FFF2-40B4-BE49-F238E27FC236}">
                <a16:creationId xmlns:a16="http://schemas.microsoft.com/office/drawing/2014/main" id="{D4BE13D7-F550-40AB-BC9D-93D885401FA0}"/>
              </a:ext>
            </a:extLst>
          </p:cNvPr>
          <p:cNvPicPr>
            <a:picLocks noChangeAspect="1"/>
          </p:cNvPicPr>
          <p:nvPr/>
        </p:nvPicPr>
        <p:blipFill rotWithShape="1">
          <a:blip r:embed="rId16">
            <a:extLst>
              <a:ext uri="{28A0092B-C50C-407E-A947-70E740481C1C}">
                <a14:useLocalDpi xmlns:a14="http://schemas.microsoft.com/office/drawing/2010/main" val="0"/>
              </a:ext>
            </a:extLst>
          </a:blip>
          <a:srcRect l="30646" r="34877"/>
          <a:stretch/>
        </p:blipFill>
        <p:spPr>
          <a:xfrm>
            <a:off x="3510318" y="1612679"/>
            <a:ext cx="945546" cy="2742465"/>
          </a:xfrm>
          <a:prstGeom prst="rect">
            <a:avLst/>
          </a:prstGeom>
        </p:spPr>
      </p:pic>
      <p:pic>
        <p:nvPicPr>
          <p:cNvPr id="23" name="Picture 29">
            <a:extLst>
              <a:ext uri="{FF2B5EF4-FFF2-40B4-BE49-F238E27FC236}">
                <a16:creationId xmlns:a16="http://schemas.microsoft.com/office/drawing/2014/main" id="{B42D0F77-49B6-4FB5-9079-7D8B063E76D5}"/>
              </a:ext>
            </a:extLst>
          </p:cNvPr>
          <p:cNvPicPr>
            <a:picLocks noChangeAspect="1"/>
          </p:cNvPicPr>
          <p:nvPr/>
        </p:nvPicPr>
        <p:blipFill rotWithShape="1">
          <a:blip r:embed="rId17">
            <a:extLst>
              <a:ext uri="{28A0092B-C50C-407E-A947-70E740481C1C}">
                <a14:useLocalDpi xmlns:a14="http://schemas.microsoft.com/office/drawing/2010/main" val="0"/>
              </a:ext>
            </a:extLst>
          </a:blip>
          <a:srcRect l="35256" r="33538" b="3885"/>
          <a:stretch/>
        </p:blipFill>
        <p:spPr>
          <a:xfrm>
            <a:off x="217592" y="1635837"/>
            <a:ext cx="827673" cy="2549233"/>
          </a:xfrm>
          <a:prstGeom prst="rect">
            <a:avLst/>
          </a:prstGeom>
        </p:spPr>
      </p:pic>
      <p:pic>
        <p:nvPicPr>
          <p:cNvPr id="24" name="Picture 36">
            <a:extLst>
              <a:ext uri="{FF2B5EF4-FFF2-40B4-BE49-F238E27FC236}">
                <a16:creationId xmlns:a16="http://schemas.microsoft.com/office/drawing/2014/main" id="{77784B81-F734-4F12-A0E9-2C2C48BFF03F}"/>
              </a:ext>
            </a:extLst>
          </p:cNvPr>
          <p:cNvPicPr>
            <a:picLocks noChangeAspect="1"/>
          </p:cNvPicPr>
          <p:nvPr/>
        </p:nvPicPr>
        <p:blipFill rotWithShape="1">
          <a:blip r:embed="rId18">
            <a:extLst>
              <a:ext uri="{28A0092B-C50C-407E-A947-70E740481C1C}">
                <a14:useLocalDpi xmlns:a14="http://schemas.microsoft.com/office/drawing/2010/main" val="0"/>
              </a:ext>
            </a:extLst>
          </a:blip>
          <a:srcRect l="39642" t="12938" r="35425" b="7733"/>
          <a:stretch/>
        </p:blipFill>
        <p:spPr>
          <a:xfrm>
            <a:off x="2054228" y="4220123"/>
            <a:ext cx="699479" cy="2225614"/>
          </a:xfrm>
          <a:prstGeom prst="rect">
            <a:avLst/>
          </a:prstGeom>
        </p:spPr>
      </p:pic>
      <p:pic>
        <p:nvPicPr>
          <p:cNvPr id="25" name="Picture 33">
            <a:extLst>
              <a:ext uri="{FF2B5EF4-FFF2-40B4-BE49-F238E27FC236}">
                <a16:creationId xmlns:a16="http://schemas.microsoft.com/office/drawing/2014/main" id="{2D7018FB-6ADC-42C5-9872-8DB20CECC785}"/>
              </a:ext>
            </a:extLst>
          </p:cNvPr>
          <p:cNvPicPr>
            <a:picLocks noChangeAspect="1"/>
          </p:cNvPicPr>
          <p:nvPr/>
        </p:nvPicPr>
        <p:blipFill rotWithShape="1">
          <a:blip r:embed="rId19">
            <a:extLst>
              <a:ext uri="{28A0092B-C50C-407E-A947-70E740481C1C}">
                <a14:useLocalDpi xmlns:a14="http://schemas.microsoft.com/office/drawing/2010/main" val="0"/>
              </a:ext>
            </a:extLst>
          </a:blip>
          <a:srcRect l="34627" t="12069" r="34380" b="5676"/>
          <a:stretch/>
        </p:blipFill>
        <p:spPr>
          <a:xfrm>
            <a:off x="5356899" y="4303113"/>
            <a:ext cx="876815" cy="2327009"/>
          </a:xfrm>
          <a:prstGeom prst="rect">
            <a:avLst/>
          </a:prstGeom>
        </p:spPr>
      </p:pic>
      <p:pic>
        <p:nvPicPr>
          <p:cNvPr id="26" name="picture2_mask.tex(2)">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rotWithShape="1">
          <a:blip r:embed="rId20"/>
          <a:srcRect l="37355" t="15312" r="37741" b="-5723"/>
          <a:stretch/>
        </p:blipFill>
        <p:spPr>
          <a:xfrm>
            <a:off x="6234194" y="4303114"/>
            <a:ext cx="750904" cy="2726286"/>
          </a:xfrm>
          <a:prstGeom prst="rect">
            <a:avLst/>
          </a:prstGeom>
        </p:spPr>
      </p:pic>
      <p:pic>
        <p:nvPicPr>
          <p:cNvPr id="27" name="Picture 31">
            <a:extLst>
              <a:ext uri="{FF2B5EF4-FFF2-40B4-BE49-F238E27FC236}">
                <a16:creationId xmlns:a16="http://schemas.microsoft.com/office/drawing/2014/main" id="{ACC07388-66DC-449F-AF19-80970CEEBFF6}"/>
              </a:ext>
            </a:extLst>
          </p:cNvPr>
          <p:cNvPicPr>
            <a:picLocks noChangeAspect="1"/>
          </p:cNvPicPr>
          <p:nvPr/>
        </p:nvPicPr>
        <p:blipFill rotWithShape="1">
          <a:blip r:embed="rId21">
            <a:extLst>
              <a:ext uri="{28A0092B-C50C-407E-A947-70E740481C1C}">
                <a14:useLocalDpi xmlns:a14="http://schemas.microsoft.com/office/drawing/2010/main" val="0"/>
              </a:ext>
            </a:extLst>
          </a:blip>
          <a:srcRect l="34737" t="9065" r="36137" b="9079"/>
          <a:stretch/>
        </p:blipFill>
        <p:spPr>
          <a:xfrm>
            <a:off x="6990923" y="1600737"/>
            <a:ext cx="902614" cy="2536684"/>
          </a:xfrm>
          <a:prstGeom prst="rect">
            <a:avLst/>
          </a:prstGeom>
        </p:spPr>
      </p:pic>
      <p:pic>
        <p:nvPicPr>
          <p:cNvPr id="28" name="picture4_mask.tex(2)">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rotWithShape="1">
          <a:blip r:embed="rId22"/>
          <a:srcRect l="38990" t="16488" r="37549" b="4967"/>
          <a:stretch/>
        </p:blipFill>
        <p:spPr>
          <a:xfrm>
            <a:off x="2818328" y="4142556"/>
            <a:ext cx="763068" cy="2554618"/>
          </a:xfrm>
          <a:prstGeom prst="rect">
            <a:avLst/>
          </a:prstGeom>
        </p:spPr>
      </p:pic>
    </p:spTree>
    <p:extLst>
      <p:ext uri="{BB962C8B-B14F-4D97-AF65-F5344CB8AC3E}">
        <p14:creationId xmlns:p14="http://schemas.microsoft.com/office/powerpoint/2010/main" val="266164057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0" fill="hold"/>
                                        <p:tgtEl>
                                          <p:spTgt spid="20"/>
                                        </p:tgtEl>
                                      </p:cBhvr>
                                    </p:cmd>
                                  </p:childTnLst>
                                </p:cTn>
                              </p:par>
                              <p:par>
                                <p:cTn id="7" presetID="1" presetClass="mediacall" presetSubtype="0" fill="hold" nodeType="withEffect">
                                  <p:stCondLst>
                                    <p:cond delay="0"/>
                                  </p:stCondLst>
                                  <p:childTnLst>
                                    <p:cmd type="call" cmd="playFrom(0.0)">
                                      <p:cBhvr>
                                        <p:cTn id="8" dur="4800" fill="hold"/>
                                        <p:tgtEl>
                                          <p:spTgt spid="18"/>
                                        </p:tgtEl>
                                      </p:cBhvr>
                                    </p:cmd>
                                  </p:childTnLst>
                                </p:cTn>
                              </p:par>
                              <p:par>
                                <p:cTn id="9" presetID="1" presetClass="mediacall" presetSubtype="0" fill="hold" nodeType="withEffect">
                                  <p:stCondLst>
                                    <p:cond delay="0"/>
                                  </p:stCondLst>
                                  <p:childTnLst>
                                    <p:cmd type="call" cmd="playFrom(0.0)">
                                      <p:cBhvr>
                                        <p:cTn id="10" dur="4800" fill="hold"/>
                                        <p:tgtEl>
                                          <p:spTgt spid="16"/>
                                        </p:tgtEl>
                                      </p:cBhvr>
                                    </p:cmd>
                                  </p:childTnLst>
                                </p:cTn>
                              </p:par>
                              <p:par>
                                <p:cTn id="11" presetID="1" presetClass="mediacall" presetSubtype="0" fill="hold" nodeType="withEffect">
                                  <p:stCondLst>
                                    <p:cond delay="0"/>
                                  </p:stCondLst>
                                  <p:childTnLst>
                                    <p:cmd type="call" cmd="playFrom(0.0)">
                                      <p:cBhvr>
                                        <p:cTn id="12" dur="4800" fill="hold"/>
                                        <p:tgtEl>
                                          <p:spTgt spid="26"/>
                                        </p:tgtEl>
                                      </p:cBhvr>
                                    </p:cmd>
                                  </p:childTnLst>
                                </p:cTn>
                              </p:par>
                              <p:par>
                                <p:cTn id="13" presetID="1" presetClass="mediacall" presetSubtype="0" fill="hold" nodeType="withEffect">
                                  <p:stCondLst>
                                    <p:cond delay="0"/>
                                  </p:stCondLst>
                                  <p:childTnLst>
                                    <p:cmd type="call" cmd="playFrom(0.0)">
                                      <p:cBhvr>
                                        <p:cTn id="14" dur="48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0"/>
                                        </p:tgtEl>
                                      </p:cBhvr>
                                    </p:cmd>
                                  </p:childTnLst>
                                </p:cTn>
                              </p:par>
                            </p:childTnLst>
                          </p:cTn>
                        </p:par>
                      </p:childTnLst>
                    </p:cTn>
                  </p:par>
                </p:childTnLst>
              </p:cTn>
              <p:nextCondLst>
                <p:cond evt="onClick" delay="0">
                  <p:tgtEl>
                    <p:spTgt spid="20"/>
                  </p:tgtEl>
                </p:cond>
              </p:nextCondLst>
            </p:seq>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18"/>
                                        </p:tgtEl>
                                      </p:cBhvr>
                                    </p:cmd>
                                  </p:childTnLst>
                                </p:cTn>
                              </p:par>
                            </p:childTnLst>
                          </p:cTn>
                        </p:par>
                      </p:childTnLst>
                    </p:cTn>
                  </p:par>
                </p:childTnLst>
              </p:cTn>
              <p:nextCondLst>
                <p:cond evt="onClick" delay="0">
                  <p:tgtEl>
                    <p:spTgt spid="18"/>
                  </p:tgtEl>
                </p:cond>
              </p:nextCondLst>
            </p:seq>
            <p:seq concurrent="1" nextAc="seek">
              <p:cTn id="25" restart="whenNotActive" fill="hold" evtFilter="cancelBubble" nodeType="interactiveSeq">
                <p:stCondLst>
                  <p:cond evt="onClick" delay="0">
                    <p:tgtEl>
                      <p:spTgt spid="16"/>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withEffect">
                                  <p:stCondLst>
                                    <p:cond delay="0"/>
                                  </p:stCondLst>
                                  <p:childTnLst>
                                    <p:cmd type="call" cmd="togglePause">
                                      <p:cBhvr>
                                        <p:cTn id="29" dur="1" fill="hold"/>
                                        <p:tgtEl>
                                          <p:spTgt spid="16"/>
                                        </p:tgtEl>
                                      </p:cBhvr>
                                    </p:cmd>
                                  </p:childTnLst>
                                </p:cTn>
                              </p:par>
                            </p:childTnLst>
                          </p:cTn>
                        </p:par>
                      </p:childTnLst>
                    </p:cTn>
                  </p:par>
                </p:childTnLst>
              </p:cTn>
              <p:nextCondLst>
                <p:cond evt="onClick" delay="0">
                  <p:tgtEl>
                    <p:spTgt spid="16"/>
                  </p:tgtEl>
                </p:cond>
              </p:nextCondLst>
            </p:seq>
            <p:seq concurrent="1" nextAc="seek">
              <p:cTn id="30" restart="whenNotActive" fill="hold" evtFilter="cancelBubble" nodeType="interactiveSeq">
                <p:stCondLst>
                  <p:cond evt="onClick" delay="0">
                    <p:tgtEl>
                      <p:spTgt spid="26"/>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withEffect">
                                  <p:stCondLst>
                                    <p:cond delay="0"/>
                                  </p:stCondLst>
                                  <p:childTnLst>
                                    <p:cmd type="call" cmd="togglePause">
                                      <p:cBhvr>
                                        <p:cTn id="34" dur="1" fill="hold"/>
                                        <p:tgtEl>
                                          <p:spTgt spid="26"/>
                                        </p:tgtEl>
                                      </p:cBhvr>
                                    </p:cmd>
                                  </p:childTnLst>
                                </p:cTn>
                              </p:par>
                            </p:childTnLst>
                          </p:cTn>
                        </p:par>
                      </p:childTnLst>
                    </p:cTn>
                  </p:par>
                </p:childTnLst>
              </p:cTn>
              <p:nextCondLst>
                <p:cond evt="onClick" delay="0">
                  <p:tgtEl>
                    <p:spTgt spid="26"/>
                  </p:tgtEl>
                </p:cond>
              </p:nextCondLst>
            </p:seq>
            <p:seq concurrent="1" nextAc="seek">
              <p:cTn id="35" restart="whenNotActive" fill="hold" evtFilter="cancelBubble" nodeType="interactiveSeq">
                <p:stCondLst>
                  <p:cond evt="onClick" delay="0">
                    <p:tgtEl>
                      <p:spTgt spid="28"/>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withEffect">
                                  <p:stCondLst>
                                    <p:cond delay="0"/>
                                  </p:stCondLst>
                                  <p:childTnLst>
                                    <p:cmd type="call" cmd="togglePause">
                                      <p:cBhvr>
                                        <p:cTn id="39" dur="1" fill="hold"/>
                                        <p:tgtEl>
                                          <p:spTgt spid="28"/>
                                        </p:tgtEl>
                                      </p:cBhvr>
                                    </p:cmd>
                                  </p:childTnLst>
                                </p:cTn>
                              </p:par>
                            </p:childTnLst>
                          </p:cTn>
                        </p:par>
                      </p:childTnLst>
                    </p:cTn>
                  </p:par>
                </p:childTnLst>
              </p:cTn>
              <p:nextCondLst>
                <p:cond evt="onClick" delay="0">
                  <p:tgtEl>
                    <p:spTgt spid="28"/>
                  </p:tgtEl>
                </p:cond>
              </p:nextCondLst>
            </p:seq>
            <p:video>
              <p:cMediaNode vol="80000">
                <p:cTn id="40" repeatCount="indefinite" fill="hold" display="0">
                  <p:stCondLst>
                    <p:cond delay="indefinite"/>
                  </p:stCondLst>
                </p:cTn>
                <p:tgtEl>
                  <p:spTgt spid="20"/>
                </p:tgtEl>
              </p:cMediaNode>
            </p:video>
            <p:video>
              <p:cMediaNode vol="80000">
                <p:cTn id="41" repeatCount="indefinite" fill="hold" display="0">
                  <p:stCondLst>
                    <p:cond delay="indefinite"/>
                  </p:stCondLst>
                </p:cTn>
                <p:tgtEl>
                  <p:spTgt spid="18"/>
                </p:tgtEl>
              </p:cMediaNode>
            </p:video>
            <p:video>
              <p:cMediaNode vol="80000">
                <p:cTn id="42" repeatCount="indefinite" fill="hold" display="0">
                  <p:stCondLst>
                    <p:cond delay="indefinite"/>
                  </p:stCondLst>
                </p:cTn>
                <p:tgtEl>
                  <p:spTgt spid="16"/>
                </p:tgtEl>
              </p:cMediaNode>
            </p:video>
            <p:video>
              <p:cMediaNode vol="80000">
                <p:cTn id="43" repeatCount="indefinite" fill="hold" display="0">
                  <p:stCondLst>
                    <p:cond delay="indefinite"/>
                  </p:stCondLst>
                </p:cTn>
                <p:tgtEl>
                  <p:spTgt spid="26"/>
                </p:tgtEl>
              </p:cMediaNode>
            </p:video>
            <p:video>
              <p:cMediaNode vol="80000">
                <p:cTn id="44" repeatCount="indefinite" fill="hold" display="0">
                  <p:stCondLst>
                    <p:cond delay="indefinite"/>
                  </p:stCondLst>
                </p:cTn>
                <p:tgtEl>
                  <p:spTgt spid="2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3259"/>
            <a:ext cx="7599362" cy="914400"/>
          </a:xfrm>
        </p:spPr>
        <p:txBody>
          <a:bodyPr/>
          <a:lstStyle/>
          <a:p>
            <a:pPr>
              <a:defRPr/>
            </a:pPr>
            <a:r>
              <a:rPr lang="zh-CN" altLang="en-US" sz="3600" dirty="0">
                <a:solidFill>
                  <a:srgbClr val="003366"/>
                </a:solidFill>
                <a:latin typeface="微软雅黑" pitchFamily="34" charset="-122"/>
                <a:ea typeface="微软雅黑" pitchFamily="34" charset="-122"/>
              </a:rPr>
              <a:t>基本概念</a:t>
            </a:r>
          </a:p>
        </p:txBody>
      </p:sp>
      <p:sp>
        <p:nvSpPr>
          <p:cNvPr id="13" name="标题 1">
            <a:hlinkClick r:id="rId3" action="ppaction://hlinkfile"/>
          </p:cNvPr>
          <p:cNvSpPr txBox="1">
            <a:spLocks/>
          </p:cNvSpPr>
          <p:nvPr/>
        </p:nvSpPr>
        <p:spPr bwMode="auto">
          <a:xfrm>
            <a:off x="1187624" y="2420888"/>
            <a:ext cx="7599362"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defRPr/>
            </a:pPr>
            <a:r>
              <a:rPr lang="zh-CN" altLang="en-US" sz="9600" kern="0" dirty="0">
                <a:solidFill>
                  <a:schemeClr val="accent1">
                    <a:lumMod val="50000"/>
                  </a:schemeClr>
                </a:solidFill>
                <a:latin typeface="微软雅黑" pitchFamily="34" charset="-122"/>
                <a:ea typeface="微软雅黑" pitchFamily="34" charset="-122"/>
              </a:rPr>
              <a:t>数据结构？</a:t>
            </a:r>
          </a:p>
        </p:txBody>
      </p:sp>
      <p:sp>
        <p:nvSpPr>
          <p:cNvPr id="6" name="矩形 5">
            <a:hlinkClick r:id="rId3" action="ppaction://hlinkfile"/>
          </p:cNvPr>
          <p:cNvSpPr/>
          <p:nvPr/>
        </p:nvSpPr>
        <p:spPr>
          <a:xfrm>
            <a:off x="1979712" y="4516129"/>
            <a:ext cx="5519460" cy="584775"/>
          </a:xfrm>
          <a:prstGeom prst="rect">
            <a:avLst/>
          </a:prstGeom>
        </p:spPr>
        <p:txBody>
          <a:bodyPr wrap="none">
            <a:spAutoFit/>
          </a:bodyPr>
          <a:lstStyle/>
          <a:p>
            <a:pPr>
              <a:spcAft>
                <a:spcPts val="1200"/>
              </a:spcAft>
              <a:buClr>
                <a:srgbClr val="C00000"/>
              </a:buClr>
              <a:defRPr/>
            </a:pPr>
            <a:r>
              <a:rPr lang="zh-CN" altLang="en-US" sz="3200" b="1" dirty="0">
                <a:latin typeface="微软雅黑" panose="020B0503020204020204" pitchFamily="34" charset="-122"/>
                <a:ea typeface="微软雅黑" panose="020B0503020204020204" pitchFamily="34" charset="-122"/>
              </a:rPr>
              <a:t>计算机中的“人际社会关系”</a:t>
            </a:r>
            <a:endParaRPr lang="en-US" altLang="zh-CN" sz="3200" b="1" dirty="0">
              <a:latin typeface="微软雅黑" panose="020B0503020204020204" pitchFamily="34" charset="-122"/>
              <a:ea typeface="微软雅黑" panose="020B0503020204020204" pitchFamily="34" charset="-122"/>
            </a:endParaRPr>
          </a:p>
        </p:txBody>
      </p:sp>
      <p:sp>
        <p:nvSpPr>
          <p:cNvPr id="3" name="矩形 2"/>
          <p:cNvSpPr/>
          <p:nvPr/>
        </p:nvSpPr>
        <p:spPr>
          <a:xfrm>
            <a:off x="334949" y="5453935"/>
            <a:ext cx="8460288" cy="1231106"/>
          </a:xfrm>
          <a:prstGeom prst="rect">
            <a:avLst/>
          </a:prstGeom>
          <a:solidFill>
            <a:srgbClr val="C00000"/>
          </a:solidFill>
        </p:spPr>
        <p:txBody>
          <a:bodyPr wrap="square">
            <a:spAutoFit/>
          </a:bodyPr>
          <a:lstStyle/>
          <a:p>
            <a:pPr algn="ctr">
              <a:spcAft>
                <a:spcPts val="1200"/>
              </a:spcAft>
              <a:buClr>
                <a:srgbClr val="C00000"/>
              </a:buClr>
              <a:defRPr/>
            </a:pPr>
            <a:r>
              <a:rPr lang="zh-CN" altLang="en-US" sz="3200" b="1" dirty="0">
                <a:solidFill>
                  <a:srgbClr val="FFFF00"/>
                </a:solidFill>
                <a:latin typeface="微软雅黑" panose="020B0503020204020204" pitchFamily="34" charset="-122"/>
                <a:ea typeface="微软雅黑" panose="020B0503020204020204" pitchFamily="34" charset="-122"/>
              </a:rPr>
              <a:t>数据结构：</a:t>
            </a:r>
            <a:r>
              <a:rPr lang="zh-CN" altLang="en-US" sz="3200" b="1" dirty="0">
                <a:solidFill>
                  <a:schemeClr val="tx2"/>
                </a:solidFill>
                <a:latin typeface="微软雅黑" panose="020B0503020204020204" pitchFamily="34" charset="-122"/>
                <a:ea typeface="微软雅黑" panose="020B0503020204020204" pitchFamily="34" charset="-122"/>
              </a:rPr>
              <a:t>相互之间</a:t>
            </a:r>
            <a:endParaRPr lang="en-US" altLang="zh-CN" sz="3200" b="1" dirty="0">
              <a:solidFill>
                <a:schemeClr val="tx2"/>
              </a:solidFill>
              <a:latin typeface="微软雅黑" panose="020B0503020204020204" pitchFamily="34" charset="-122"/>
              <a:ea typeface="微软雅黑" panose="020B0503020204020204" pitchFamily="34" charset="-122"/>
            </a:endParaRPr>
          </a:p>
          <a:p>
            <a:pPr algn="ctr">
              <a:spcAft>
                <a:spcPts val="1200"/>
              </a:spcAft>
              <a:buClr>
                <a:srgbClr val="C00000"/>
              </a:buClr>
              <a:defRPr/>
            </a:pPr>
            <a:r>
              <a:rPr lang="zh-CN" altLang="en-US" sz="3200" b="1" dirty="0">
                <a:solidFill>
                  <a:schemeClr val="tx2"/>
                </a:solidFill>
                <a:latin typeface="微软雅黑" panose="020B0503020204020204" pitchFamily="34" charset="-122"/>
                <a:ea typeface="微软雅黑" panose="020B0503020204020204" pitchFamily="34" charset="-122"/>
              </a:rPr>
              <a:t>存在</a:t>
            </a:r>
            <a:r>
              <a:rPr lang="zh-CN" altLang="en-US" sz="3200" b="1" dirty="0">
                <a:solidFill>
                  <a:schemeClr val="accent1"/>
                </a:solidFill>
                <a:latin typeface="微软雅黑" panose="020B0503020204020204" pitchFamily="34" charset="-122"/>
                <a:ea typeface="微软雅黑" panose="020B0503020204020204" pitchFamily="34" charset="-122"/>
              </a:rPr>
              <a:t>一种或多种特定关系</a:t>
            </a:r>
            <a:r>
              <a:rPr lang="zh-CN" altLang="en-US" sz="3200" b="1" dirty="0">
                <a:solidFill>
                  <a:schemeClr val="tx2"/>
                </a:solidFill>
                <a:latin typeface="微软雅黑" panose="020B0503020204020204" pitchFamily="34" charset="-122"/>
                <a:ea typeface="微软雅黑" panose="020B0503020204020204" pitchFamily="34" charset="-122"/>
              </a:rPr>
              <a:t>的</a:t>
            </a:r>
            <a:r>
              <a:rPr lang="zh-CN" altLang="en-US" sz="3200" b="1" dirty="0">
                <a:solidFill>
                  <a:srgbClr val="92D050"/>
                </a:solidFill>
                <a:latin typeface="微软雅黑" panose="020B0503020204020204" pitchFamily="34" charset="-122"/>
                <a:ea typeface="微软雅黑" panose="020B0503020204020204" pitchFamily="34" charset="-122"/>
              </a:rPr>
              <a:t>数据元素</a:t>
            </a:r>
            <a:r>
              <a:rPr lang="zh-CN" altLang="en-US" sz="3200" b="1" dirty="0">
                <a:solidFill>
                  <a:schemeClr val="tx2"/>
                </a:solidFill>
                <a:latin typeface="微软雅黑" panose="020B0503020204020204" pitchFamily="34" charset="-122"/>
                <a:ea typeface="微软雅黑" panose="020B0503020204020204" pitchFamily="34" charset="-122"/>
              </a:rPr>
              <a:t>的集合</a:t>
            </a:r>
            <a:endParaRPr lang="en-US" altLang="zh-CN" sz="32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4007735"/>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p>
        </p:txBody>
      </p:sp>
      <p:sp>
        <p:nvSpPr>
          <p:cNvPr id="11" name="TextBox 20"/>
          <p:cNvSpPr txBox="1">
            <a:spLocks noChangeArrowheads="1"/>
          </p:cNvSpPr>
          <p:nvPr/>
        </p:nvSpPr>
        <p:spPr bwMode="auto">
          <a:xfrm>
            <a:off x="35496" y="1196752"/>
            <a:ext cx="9217024" cy="461665"/>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数据结构：</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相互之间存在一种或多种特定关系的数据元素的集合</a:t>
            </a:r>
            <a:endParaRPr lang="en-US" altLang="zh-CN" sz="24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4" name="TextBox 20"/>
          <p:cNvSpPr txBox="1">
            <a:spLocks noChangeArrowheads="1"/>
          </p:cNvSpPr>
          <p:nvPr/>
        </p:nvSpPr>
        <p:spPr bwMode="auto">
          <a:xfrm>
            <a:off x="54828" y="1683853"/>
            <a:ext cx="8909659" cy="3293209"/>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800" b="1" dirty="0">
                <a:solidFill>
                  <a:srgbClr val="C00000"/>
                </a:solidFill>
                <a:latin typeface="微软雅黑" panose="020B0503020204020204" pitchFamily="34" charset="-122"/>
                <a:ea typeface="微软雅黑" panose="020B0503020204020204" pitchFamily="34" charset="-122"/>
              </a:rPr>
              <a:t>数据</a:t>
            </a:r>
            <a:r>
              <a:rPr lang="zh-CN" altLang="en-US" sz="2800" b="1" dirty="0">
                <a:latin typeface="微软雅黑" panose="020B0503020204020204" pitchFamily="34" charset="-122"/>
                <a:ea typeface="微软雅黑" panose="020B0503020204020204" pitchFamily="34" charset="-122"/>
              </a:rPr>
              <a:t>：对信息的一种</a:t>
            </a:r>
            <a:r>
              <a:rPr lang="zh-CN" altLang="en-US" sz="2800" b="1" dirty="0">
                <a:solidFill>
                  <a:srgbClr val="009242"/>
                </a:solidFill>
                <a:latin typeface="微软雅黑" panose="020B0503020204020204" pitchFamily="34" charset="-122"/>
                <a:ea typeface="微软雅黑" panose="020B0503020204020204" pitchFamily="34" charset="-122"/>
              </a:rPr>
              <a:t>符号</a:t>
            </a:r>
            <a:r>
              <a:rPr lang="zh-CN" altLang="en-US" sz="2800" b="1" dirty="0">
                <a:latin typeface="微软雅黑" panose="020B0503020204020204" pitchFamily="34" charset="-122"/>
                <a:ea typeface="微软雅黑" panose="020B0503020204020204" pitchFamily="34" charset="-122"/>
              </a:rPr>
              <a:t>表示，指所有能输入到计算机中进行程序处理的符号的总称</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可以输入计算机，能被计算机处理，包括整型、实型等数值类型，声音、图像、视频等作为符号类型</a:t>
            </a:r>
            <a:r>
              <a:rPr lang="en-US" altLang="zh-CN" sz="2400" b="1" dirty="0">
                <a:latin typeface="微软雅黑" panose="020B0503020204020204" pitchFamily="34" charset="-122"/>
                <a:ea typeface="微软雅黑" panose="020B0503020204020204" pitchFamily="34" charset="-122"/>
              </a:rPr>
              <a:t>……</a:t>
            </a:r>
          </a:p>
          <a:p>
            <a:pPr marL="342900" indent="-342900">
              <a:spcAft>
                <a:spcPts val="600"/>
              </a:spcAft>
              <a:buClr>
                <a:srgbClr val="C00000"/>
              </a:buClr>
              <a:buFont typeface="Wingdings" panose="05000000000000000000" pitchFamily="2" charset="2"/>
              <a:buChar char="n"/>
              <a:defRPr/>
            </a:pPr>
            <a:r>
              <a:rPr lang="zh-CN" altLang="en-US" sz="2800" b="1" dirty="0">
                <a:solidFill>
                  <a:srgbClr val="C00000"/>
                </a:solidFill>
                <a:latin typeface="微软雅黑" panose="020B0503020204020204" pitchFamily="34" charset="-122"/>
                <a:ea typeface="微软雅黑" panose="020B0503020204020204" pitchFamily="34" charset="-122"/>
              </a:rPr>
              <a:t>数据元素</a:t>
            </a:r>
            <a:r>
              <a:rPr lang="zh-CN" altLang="en-US" sz="2800" b="1" dirty="0">
                <a:latin typeface="微软雅黑" panose="020B0503020204020204" pitchFamily="34" charset="-122"/>
                <a:ea typeface="微软雅黑" panose="020B0503020204020204" pitchFamily="34" charset="-122"/>
              </a:rPr>
              <a:t>：数据的基本单位，通常作为整体处理，也被称为记录。一个数据元素可由若干数据项组成</a:t>
            </a:r>
            <a:endParaRPr lang="en-US" altLang="zh-CN" sz="2800" b="1" dirty="0">
              <a:latin typeface="微软雅黑" panose="020B0503020204020204" pitchFamily="34" charset="-122"/>
              <a:ea typeface="微软雅黑" panose="020B0503020204020204" pitchFamily="34" charset="-122"/>
            </a:endParaRPr>
          </a:p>
          <a:p>
            <a:pPr marL="342900" indent="-342900">
              <a:spcAft>
                <a:spcPts val="1200"/>
              </a:spcAft>
              <a:buClr>
                <a:srgbClr val="C00000"/>
              </a:buClr>
              <a:buFont typeface="Wingdings" panose="05000000000000000000" pitchFamily="2" charset="2"/>
              <a:buChar char="n"/>
              <a:defRPr/>
            </a:pPr>
            <a:r>
              <a:rPr lang="zh-CN" altLang="en-US" sz="2800" b="1" dirty="0">
                <a:solidFill>
                  <a:srgbClr val="C00000"/>
                </a:solidFill>
                <a:latin typeface="微软雅黑" panose="020B0503020204020204" pitchFamily="34" charset="-122"/>
                <a:ea typeface="微软雅黑" panose="020B0503020204020204" pitchFamily="34" charset="-122"/>
              </a:rPr>
              <a:t>数据项</a:t>
            </a:r>
            <a:r>
              <a:rPr lang="zh-CN" altLang="en-US" sz="2800" b="1" dirty="0">
                <a:latin typeface="微软雅黑" panose="020B0503020204020204" pitchFamily="34" charset="-122"/>
                <a:ea typeface="微软雅黑" panose="020B0503020204020204" pitchFamily="34" charset="-122"/>
              </a:rPr>
              <a:t>：组成数据元素的具有独立含义的最小单位</a:t>
            </a:r>
            <a:endParaRPr lang="en-US" altLang="zh-CN" sz="2800" b="1" dirty="0">
              <a:latin typeface="微软雅黑" panose="020B0503020204020204" pitchFamily="34" charset="-122"/>
              <a:ea typeface="微软雅黑" panose="020B0503020204020204" pitchFamily="34" charset="-122"/>
            </a:endParaRPr>
          </a:p>
        </p:txBody>
      </p:sp>
      <p:sp>
        <p:nvSpPr>
          <p:cNvPr id="3" name="矩形 2"/>
          <p:cNvSpPr/>
          <p:nvPr/>
        </p:nvSpPr>
        <p:spPr bwMode="auto">
          <a:xfrm>
            <a:off x="251520" y="5157192"/>
            <a:ext cx="4032448" cy="576064"/>
          </a:xfrm>
          <a:prstGeom prst="rect">
            <a:avLst/>
          </a:prstGeom>
          <a:solidFill>
            <a:schemeClr val="accent1"/>
          </a:solidFill>
          <a:ln w="317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数据元素</a:t>
            </a:r>
          </a:p>
        </p:txBody>
      </p:sp>
      <p:sp>
        <p:nvSpPr>
          <p:cNvPr id="6" name="矩形 5"/>
          <p:cNvSpPr/>
          <p:nvPr/>
        </p:nvSpPr>
        <p:spPr bwMode="auto">
          <a:xfrm>
            <a:off x="251520" y="5949280"/>
            <a:ext cx="1296144"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数据项</a:t>
            </a: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7" name="矩形 6"/>
          <p:cNvSpPr/>
          <p:nvPr/>
        </p:nvSpPr>
        <p:spPr bwMode="auto">
          <a:xfrm>
            <a:off x="1619672" y="5949280"/>
            <a:ext cx="1296144"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数据项</a:t>
            </a: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8" name="矩形 7"/>
          <p:cNvSpPr/>
          <p:nvPr/>
        </p:nvSpPr>
        <p:spPr bwMode="auto">
          <a:xfrm>
            <a:off x="2987824" y="5949280"/>
            <a:ext cx="1296144"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数据项</a:t>
            </a: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9" name="矩形 8"/>
          <p:cNvSpPr/>
          <p:nvPr/>
        </p:nvSpPr>
        <p:spPr bwMode="auto">
          <a:xfrm>
            <a:off x="4716016" y="5157192"/>
            <a:ext cx="4032448" cy="576064"/>
          </a:xfrm>
          <a:prstGeom prst="rect">
            <a:avLst/>
          </a:prstGeom>
          <a:solidFill>
            <a:schemeClr val="accent1"/>
          </a:solidFill>
          <a:ln w="317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人</a:t>
            </a:r>
          </a:p>
        </p:txBody>
      </p:sp>
      <p:sp>
        <p:nvSpPr>
          <p:cNvPr id="10" name="矩形 9"/>
          <p:cNvSpPr/>
          <p:nvPr/>
        </p:nvSpPr>
        <p:spPr bwMode="auto">
          <a:xfrm>
            <a:off x="4716016" y="5949280"/>
            <a:ext cx="86409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眼睛</a:t>
            </a:r>
          </a:p>
        </p:txBody>
      </p:sp>
      <p:sp>
        <p:nvSpPr>
          <p:cNvPr id="12" name="矩形 11"/>
          <p:cNvSpPr/>
          <p:nvPr/>
        </p:nvSpPr>
        <p:spPr bwMode="auto">
          <a:xfrm>
            <a:off x="5652120" y="5949280"/>
            <a:ext cx="50405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手</a:t>
            </a:r>
          </a:p>
        </p:txBody>
      </p:sp>
      <p:sp>
        <p:nvSpPr>
          <p:cNvPr id="13" name="矩形 12"/>
          <p:cNvSpPr/>
          <p:nvPr/>
        </p:nvSpPr>
        <p:spPr bwMode="auto">
          <a:xfrm>
            <a:off x="6228184" y="5949280"/>
            <a:ext cx="50405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脚</a:t>
            </a:r>
          </a:p>
        </p:txBody>
      </p:sp>
      <p:sp>
        <p:nvSpPr>
          <p:cNvPr id="14" name="矩形 13"/>
          <p:cNvSpPr/>
          <p:nvPr/>
        </p:nvSpPr>
        <p:spPr bwMode="auto">
          <a:xfrm>
            <a:off x="6804248" y="5949280"/>
            <a:ext cx="86409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嘴巴</a:t>
            </a:r>
          </a:p>
        </p:txBody>
      </p:sp>
      <p:sp>
        <p:nvSpPr>
          <p:cNvPr id="15" name="矩形 14"/>
          <p:cNvSpPr/>
          <p:nvPr/>
        </p:nvSpPr>
        <p:spPr bwMode="auto">
          <a:xfrm>
            <a:off x="7740352" y="5949280"/>
            <a:ext cx="50405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耳</a:t>
            </a:r>
          </a:p>
        </p:txBody>
      </p:sp>
      <p:sp>
        <p:nvSpPr>
          <p:cNvPr id="5" name="矩形 4"/>
          <p:cNvSpPr/>
          <p:nvPr/>
        </p:nvSpPr>
        <p:spPr>
          <a:xfrm>
            <a:off x="7805577" y="5949280"/>
            <a:ext cx="942887" cy="461665"/>
          </a:xfrm>
          <a:prstGeom prst="rect">
            <a:avLst/>
          </a:prstGeom>
        </p:spPr>
        <p:txBody>
          <a:bodyPr wrap="none">
            <a:spAutoFit/>
          </a:bodyPr>
          <a:lstStyle/>
          <a:p>
            <a:pPr lvl="1">
              <a:spcAft>
                <a:spcPts val="600"/>
              </a:spcAft>
              <a:buClr>
                <a:srgbClr val="C00000"/>
              </a:buClr>
              <a:defRPr/>
            </a:pPr>
            <a:r>
              <a:rPr lang="en-US" altLang="zh-CN" sz="24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215269116"/>
      </p:ext>
    </p:extLst>
  </p:cSld>
  <p:clrMapOvr>
    <a:masterClrMapping/>
  </p:clrMapOvr>
  <p:transition advTm="157">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p>
        </p:txBody>
      </p:sp>
      <p:sp>
        <p:nvSpPr>
          <p:cNvPr id="11" name="TextBox 20"/>
          <p:cNvSpPr txBox="1">
            <a:spLocks noChangeArrowheads="1"/>
          </p:cNvSpPr>
          <p:nvPr/>
        </p:nvSpPr>
        <p:spPr bwMode="auto">
          <a:xfrm>
            <a:off x="323528" y="1196752"/>
            <a:ext cx="8280920" cy="5047536"/>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a:latin typeface="微软雅黑" panose="020B0503020204020204" pitchFamily="34" charset="-122"/>
                <a:ea typeface="微软雅黑" panose="020B0503020204020204" pitchFamily="34" charset="-122"/>
              </a:rPr>
              <a:t>数据结构描述的是按照一定逻辑关系组织起来的待处理数据元素的表示及相关操作，涉及数据的逻辑结构、存储结构和数据的运算</a:t>
            </a:r>
            <a:endParaRPr lang="en-US" altLang="zh-CN" sz="3200" b="1" dirty="0">
              <a:latin typeface="微软雅黑" panose="020B0503020204020204" pitchFamily="34" charset="-122"/>
              <a:ea typeface="微软雅黑" panose="020B0503020204020204" pitchFamily="34" charset="-122"/>
            </a:endParaRPr>
          </a:p>
          <a:p>
            <a:pPr marL="342900" indent="-342900">
              <a:spcAft>
                <a:spcPts val="1200"/>
              </a:spcAft>
              <a:buClr>
                <a:srgbClr val="C00000"/>
              </a:buClr>
              <a:buFont typeface="Wingdings" panose="05000000000000000000" pitchFamily="2" charset="2"/>
              <a:buChar char="n"/>
              <a:defRPr/>
            </a:pPr>
            <a:r>
              <a:rPr lang="zh-CN" altLang="en-US" sz="3200" b="1" dirty="0">
                <a:latin typeface="微软雅黑" panose="020B0503020204020204" pitchFamily="34" charset="-122"/>
                <a:ea typeface="微软雅黑" panose="020B0503020204020204" pitchFamily="34" charset="-122"/>
              </a:rPr>
              <a:t>数据结构三元素：</a:t>
            </a:r>
            <a:endParaRPr lang="en-US" altLang="zh-CN" sz="3200" b="1" dirty="0">
              <a:latin typeface="微软雅黑" panose="020B0503020204020204" pitchFamily="34" charset="-122"/>
              <a:ea typeface="微软雅黑" panose="020B0503020204020204" pitchFamily="34" charset="-122"/>
            </a:endParaRPr>
          </a:p>
          <a:p>
            <a:pPr>
              <a:spcAft>
                <a:spcPts val="1200"/>
              </a:spcAft>
              <a:buClr>
                <a:srgbClr val="C00000"/>
              </a:buClr>
              <a:defRPr/>
            </a:pPr>
            <a:r>
              <a:rPr lang="en-US"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 </a:t>
            </a:r>
            <a:r>
              <a:rPr lang="zh-CN" altLang="en-US" sz="3200" b="1" dirty="0">
                <a:solidFill>
                  <a:schemeClr val="accent2">
                    <a:lumMod val="50000"/>
                  </a:schemeClr>
                </a:solidFill>
                <a:latin typeface="微软雅黑" panose="020B0503020204020204" pitchFamily="34" charset="-122"/>
                <a:ea typeface="微软雅黑" panose="020B0503020204020204" pitchFamily="34" charset="-122"/>
              </a:rPr>
              <a:t>逻辑结构、存储结构、数据的运算</a:t>
            </a:r>
            <a:endParaRPr lang="en-US" altLang="zh-CN" sz="3200" b="1" dirty="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数据元素间的逻辑关系，即数据的</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逻辑结构</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数据元素及其关系在计算机存储内的表示，即数据的</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存储表示 </a:t>
            </a:r>
            <a:r>
              <a:rPr lang="en-US" altLang="zh-CN" sz="2800" b="1" dirty="0">
                <a:solidFill>
                  <a:schemeClr val="accent2">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存储结构</a:t>
            </a:r>
            <a:r>
              <a:rPr lang="en-US" altLang="zh-CN" sz="2800" b="1" dirty="0">
                <a:solidFill>
                  <a:schemeClr val="accent2">
                    <a:lumMod val="50000"/>
                  </a:schemeClr>
                </a:solidFill>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数据的运算，即对数据元素施加的</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操作</a:t>
            </a:r>
            <a:r>
              <a:rPr lang="zh-CN" altLang="en-US" sz="28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09455092"/>
      </p:ext>
    </p:extLst>
  </p:cSld>
  <p:clrMapOvr>
    <a:masterClrMapping/>
  </p:clrMapOvr>
  <p:transition advTm="157">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p>
        </p:txBody>
      </p:sp>
      <p:sp>
        <p:nvSpPr>
          <p:cNvPr id="51" name="TextBox 20"/>
          <p:cNvSpPr txBox="1">
            <a:spLocks noChangeArrowheads="1"/>
          </p:cNvSpPr>
          <p:nvPr/>
        </p:nvSpPr>
        <p:spPr bwMode="auto">
          <a:xfrm>
            <a:off x="251519" y="1268760"/>
            <a:ext cx="5184577"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数据结构的逻辑结构定义为：</a:t>
            </a:r>
            <a:endParaRPr lang="en-US" altLang="zh-CN" sz="2400" b="1" dirty="0">
              <a:latin typeface="微软雅黑" panose="020B0503020204020204" pitchFamily="34" charset="-122"/>
              <a:ea typeface="微软雅黑" panose="020B0503020204020204" pitchFamily="34" charset="-122"/>
            </a:endParaRPr>
          </a:p>
        </p:txBody>
      </p:sp>
      <p:sp>
        <p:nvSpPr>
          <p:cNvPr id="14" name="TextBox 20"/>
          <p:cNvSpPr txBox="1">
            <a:spLocks noChangeArrowheads="1"/>
          </p:cNvSpPr>
          <p:nvPr/>
        </p:nvSpPr>
        <p:spPr bwMode="auto">
          <a:xfrm>
            <a:off x="251518" y="2952516"/>
            <a:ext cx="8174931"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A=(D,R), D={</a:t>
            </a:r>
            <a:r>
              <a:rPr lang="en-US" altLang="zh-CN" sz="2400" b="1" dirty="0" err="1">
                <a:latin typeface="微软雅黑" panose="020B0503020204020204" pitchFamily="34" charset="-122"/>
                <a:ea typeface="微软雅黑" panose="020B0503020204020204" pitchFamily="34" charset="-122"/>
              </a:rPr>
              <a:t>a,b,c,d</a:t>
            </a:r>
            <a:r>
              <a:rPr lang="en-US" altLang="zh-CN" sz="2400" b="1" dirty="0">
                <a:latin typeface="微软雅黑" panose="020B0503020204020204" pitchFamily="34" charset="-122"/>
                <a:ea typeface="微软雅黑" panose="020B0503020204020204" pitchFamily="34" charset="-122"/>
              </a:rPr>
              <a:t>}; R={&lt;</a:t>
            </a:r>
            <a:r>
              <a:rPr lang="en-US" altLang="zh-CN" sz="2400" b="1" dirty="0" err="1">
                <a:latin typeface="微软雅黑" panose="020B0503020204020204" pitchFamily="34" charset="-122"/>
                <a:ea typeface="微软雅黑" panose="020B0503020204020204" pitchFamily="34" charset="-122"/>
              </a:rPr>
              <a:t>a,b</a:t>
            </a:r>
            <a:r>
              <a:rPr lang="en-US" altLang="zh-CN" sz="2400" b="1" dirty="0">
                <a:latin typeface="微软雅黑" panose="020B0503020204020204" pitchFamily="34" charset="-122"/>
                <a:ea typeface="微软雅黑" panose="020B0503020204020204" pitchFamily="34" charset="-122"/>
              </a:rPr>
              <a:t>&gt;,&lt;</a:t>
            </a:r>
            <a:r>
              <a:rPr lang="en-US" altLang="zh-CN" sz="2400" b="1" dirty="0" err="1">
                <a:latin typeface="微软雅黑" panose="020B0503020204020204" pitchFamily="34" charset="-122"/>
                <a:ea typeface="微软雅黑" panose="020B0503020204020204" pitchFamily="34" charset="-122"/>
              </a:rPr>
              <a:t>b,c</a:t>
            </a:r>
            <a:r>
              <a:rPr lang="en-US" altLang="zh-CN" sz="2400" b="1" dirty="0">
                <a:latin typeface="微软雅黑" panose="020B0503020204020204" pitchFamily="34" charset="-122"/>
                <a:ea typeface="微软雅黑" panose="020B0503020204020204" pitchFamily="34" charset="-122"/>
              </a:rPr>
              <a:t>&gt;,&lt;</a:t>
            </a:r>
            <a:r>
              <a:rPr lang="en-US" altLang="zh-CN" sz="2400" b="1" dirty="0" err="1">
                <a:latin typeface="微软雅黑" panose="020B0503020204020204" pitchFamily="34" charset="-122"/>
                <a:ea typeface="微软雅黑" panose="020B0503020204020204" pitchFamily="34" charset="-122"/>
              </a:rPr>
              <a:t>c,d</a:t>
            </a:r>
            <a:r>
              <a:rPr lang="en-US" altLang="zh-CN" sz="2400" b="1" dirty="0">
                <a:latin typeface="微软雅黑" panose="020B0503020204020204" pitchFamily="34" charset="-122"/>
                <a:ea typeface="微软雅黑" panose="020B0503020204020204" pitchFamily="34" charset="-122"/>
              </a:rPr>
              <a:t>&gt;}</a:t>
            </a:r>
          </a:p>
        </p:txBody>
      </p:sp>
      <p:sp>
        <p:nvSpPr>
          <p:cNvPr id="8" name="TextBox 20"/>
          <p:cNvSpPr txBox="1">
            <a:spLocks noChangeArrowheads="1"/>
          </p:cNvSpPr>
          <p:nvPr/>
        </p:nvSpPr>
        <p:spPr bwMode="auto">
          <a:xfrm>
            <a:off x="323528" y="1772816"/>
            <a:ext cx="8280920" cy="923330"/>
          </a:xfrm>
          <a:prstGeom prst="rect">
            <a:avLst/>
          </a:prstGeom>
          <a:solidFill>
            <a:schemeClr val="bg1"/>
          </a:solidFill>
          <a:ln w="9525">
            <a:noFill/>
            <a:miter lim="800000"/>
            <a:headEnd/>
            <a:tailEnd/>
          </a:ln>
        </p:spPr>
        <p:txBody>
          <a:bodyPr wrap="square">
            <a:spAutoFit/>
          </a:bodyPr>
          <a:lstStyle/>
          <a:p>
            <a:pPr algn="ctr">
              <a:spcAft>
                <a:spcPts val="1200"/>
              </a:spcAft>
              <a:buClr>
                <a:srgbClr val="C00000"/>
              </a:buClr>
              <a:defRPr/>
            </a:pPr>
            <a:r>
              <a:rPr lang="en-US" altLang="zh-CN" sz="2400" b="1" dirty="0" err="1">
                <a:latin typeface="微软雅黑" panose="020B0503020204020204" pitchFamily="34" charset="-122"/>
                <a:ea typeface="微软雅黑" panose="020B0503020204020204" pitchFamily="34" charset="-122"/>
              </a:rPr>
              <a:t>Data_structure</a:t>
            </a:r>
            <a:r>
              <a:rPr lang="en-US" altLang="zh-CN" sz="2400" b="1" dirty="0">
                <a:latin typeface="微软雅黑" panose="020B0503020204020204" pitchFamily="34" charset="-122"/>
                <a:ea typeface="微软雅黑" panose="020B0503020204020204" pitchFamily="34" charset="-122"/>
              </a:rPr>
              <a:t>=(D,R)</a:t>
            </a:r>
          </a:p>
          <a:p>
            <a:pPr algn="ctr">
              <a:buClr>
                <a:srgbClr val="C00000"/>
              </a:buClr>
              <a:defRPr/>
            </a:pPr>
            <a:r>
              <a:rPr lang="en-US" altLang="zh-CN" sz="2000" b="1" dirty="0">
                <a:solidFill>
                  <a:schemeClr val="accent2">
                    <a:lumMod val="50000"/>
                  </a:schemeClr>
                </a:solidFill>
                <a:latin typeface="微软雅黑" panose="020B0503020204020204" pitchFamily="34" charset="-122"/>
                <a:ea typeface="微软雅黑" panose="020B0503020204020204" pitchFamily="34" charset="-122"/>
              </a:rPr>
              <a:t>D: </a:t>
            </a:r>
            <a:r>
              <a:rPr lang="zh-CN" altLang="en-US" sz="2000" b="1" dirty="0">
                <a:solidFill>
                  <a:schemeClr val="accent2">
                    <a:lumMod val="50000"/>
                  </a:schemeClr>
                </a:solidFill>
                <a:latin typeface="微软雅黑" panose="020B0503020204020204" pitchFamily="34" charset="-122"/>
                <a:ea typeface="微软雅黑" panose="020B0503020204020204" pitchFamily="34" charset="-122"/>
              </a:rPr>
              <a:t>数据元素的有限集合；  </a:t>
            </a:r>
            <a:r>
              <a:rPr lang="en-US" altLang="zh-CN" sz="2000" b="1" dirty="0">
                <a:solidFill>
                  <a:schemeClr val="accent2">
                    <a:lumMod val="50000"/>
                  </a:schemeClr>
                </a:solidFill>
                <a:latin typeface="微软雅黑" panose="020B0503020204020204" pitchFamily="34" charset="-122"/>
                <a:ea typeface="微软雅黑" panose="020B0503020204020204" pitchFamily="34" charset="-122"/>
              </a:rPr>
              <a:t>R: D</a:t>
            </a:r>
            <a:r>
              <a:rPr lang="zh-CN" altLang="en-US" sz="2000" b="1" dirty="0">
                <a:solidFill>
                  <a:schemeClr val="accent2">
                    <a:lumMod val="50000"/>
                  </a:schemeClr>
                </a:solidFill>
                <a:latin typeface="微软雅黑" panose="020B0503020204020204" pitchFamily="34" charset="-122"/>
                <a:ea typeface="微软雅黑" panose="020B0503020204020204" pitchFamily="34" charset="-122"/>
              </a:rPr>
              <a:t>上关系的有限集合</a:t>
            </a:r>
            <a:endParaRPr lang="en-US" altLang="zh-CN" sz="20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3" name="椭圆 2"/>
          <p:cNvSpPr/>
          <p:nvPr/>
        </p:nvSpPr>
        <p:spPr bwMode="auto">
          <a:xfrm>
            <a:off x="2808060" y="3778755"/>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a</a:t>
            </a:r>
            <a:endParaRPr lang="zh-CN" altLang="en-US" sz="2800" dirty="0">
              <a:solidFill>
                <a:schemeClr val="accent2">
                  <a:lumMod val="50000"/>
                </a:schemeClr>
              </a:solidFill>
              <a:latin typeface="黑体" pitchFamily="2" charset="-122"/>
              <a:ea typeface="黑体" pitchFamily="2" charset="-122"/>
            </a:endParaRPr>
          </a:p>
        </p:txBody>
      </p:sp>
      <p:sp>
        <p:nvSpPr>
          <p:cNvPr id="9" name="椭圆 8"/>
          <p:cNvSpPr/>
          <p:nvPr/>
        </p:nvSpPr>
        <p:spPr bwMode="auto">
          <a:xfrm>
            <a:off x="3811061" y="4554418"/>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b</a:t>
            </a:r>
            <a:endParaRPr lang="zh-CN" altLang="en-US" sz="2800" dirty="0">
              <a:solidFill>
                <a:schemeClr val="accent2">
                  <a:lumMod val="50000"/>
                </a:schemeClr>
              </a:solidFill>
              <a:latin typeface="黑体" pitchFamily="2" charset="-122"/>
              <a:ea typeface="黑体" pitchFamily="2" charset="-122"/>
            </a:endParaRPr>
          </a:p>
        </p:txBody>
      </p:sp>
      <p:sp>
        <p:nvSpPr>
          <p:cNvPr id="10" name="椭圆 9"/>
          <p:cNvSpPr/>
          <p:nvPr/>
        </p:nvSpPr>
        <p:spPr bwMode="auto">
          <a:xfrm>
            <a:off x="4806691" y="3718841"/>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c</a:t>
            </a:r>
            <a:endParaRPr lang="zh-CN" altLang="en-US" sz="2800" dirty="0">
              <a:solidFill>
                <a:schemeClr val="accent2">
                  <a:lumMod val="50000"/>
                </a:schemeClr>
              </a:solidFill>
              <a:latin typeface="黑体" pitchFamily="2" charset="-122"/>
              <a:ea typeface="黑体" pitchFamily="2" charset="-122"/>
            </a:endParaRPr>
          </a:p>
        </p:txBody>
      </p:sp>
      <p:sp>
        <p:nvSpPr>
          <p:cNvPr id="11" name="椭圆 10"/>
          <p:cNvSpPr/>
          <p:nvPr/>
        </p:nvSpPr>
        <p:spPr bwMode="auto">
          <a:xfrm>
            <a:off x="6123055" y="4554418"/>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d</a:t>
            </a:r>
            <a:endParaRPr lang="zh-CN" altLang="en-US" sz="2800" dirty="0">
              <a:solidFill>
                <a:schemeClr val="accent2">
                  <a:lumMod val="50000"/>
                </a:schemeClr>
              </a:solidFill>
              <a:latin typeface="黑体" pitchFamily="2" charset="-122"/>
              <a:ea typeface="黑体" pitchFamily="2" charset="-122"/>
            </a:endParaRPr>
          </a:p>
        </p:txBody>
      </p:sp>
      <p:cxnSp>
        <p:nvCxnSpPr>
          <p:cNvPr id="5" name="直接箭头连接符 4"/>
          <p:cNvCxnSpPr>
            <a:stCxn id="3" idx="5"/>
            <a:endCxn id="9" idx="1"/>
          </p:cNvCxnSpPr>
          <p:nvPr/>
        </p:nvCxnSpPr>
        <p:spPr bwMode="auto">
          <a:xfrm>
            <a:off x="3238299" y="4208994"/>
            <a:ext cx="646579" cy="419241"/>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cxnSp>
        <p:nvCxnSpPr>
          <p:cNvPr id="15" name="直接箭头连接符 14"/>
          <p:cNvCxnSpPr>
            <a:endCxn id="10" idx="3"/>
          </p:cNvCxnSpPr>
          <p:nvPr/>
        </p:nvCxnSpPr>
        <p:spPr bwMode="auto">
          <a:xfrm flipV="1">
            <a:off x="4315117" y="4149080"/>
            <a:ext cx="565391" cy="566218"/>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cxnSp>
        <p:nvCxnSpPr>
          <p:cNvPr id="16" name="直接箭头连接符 15"/>
          <p:cNvCxnSpPr>
            <a:endCxn id="11" idx="1"/>
          </p:cNvCxnSpPr>
          <p:nvPr/>
        </p:nvCxnSpPr>
        <p:spPr bwMode="auto">
          <a:xfrm>
            <a:off x="5269632" y="4078846"/>
            <a:ext cx="927240" cy="549389"/>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346066171"/>
      </p:ext>
    </p:extLst>
  </p:cSld>
  <p:clrMapOvr>
    <a:masterClrMapping/>
  </p:clrMapOvr>
  <p:transition advTm="157">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p>
        </p:txBody>
      </p:sp>
      <p:sp>
        <p:nvSpPr>
          <p:cNvPr id="51" name="TextBox 20"/>
          <p:cNvSpPr txBox="1">
            <a:spLocks noChangeArrowheads="1"/>
          </p:cNvSpPr>
          <p:nvPr/>
        </p:nvSpPr>
        <p:spPr bwMode="auto">
          <a:xfrm>
            <a:off x="251520" y="1196752"/>
            <a:ext cx="3200392"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四种数据逻辑结构</a:t>
            </a:r>
            <a:endParaRPr lang="en-US" altLang="zh-CN" sz="2400" b="1" dirty="0">
              <a:latin typeface="微软雅黑" panose="020B0503020204020204" pitchFamily="34" charset="-122"/>
              <a:ea typeface="微软雅黑" panose="020B0503020204020204" pitchFamily="34" charset="-122"/>
            </a:endParaRPr>
          </a:p>
        </p:txBody>
      </p:sp>
      <p:sp>
        <p:nvSpPr>
          <p:cNvPr id="13" name="椭圆 12"/>
          <p:cNvSpPr/>
          <p:nvPr/>
        </p:nvSpPr>
        <p:spPr bwMode="auto">
          <a:xfrm>
            <a:off x="1317384" y="209280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17" name="椭圆 16"/>
          <p:cNvSpPr/>
          <p:nvPr/>
        </p:nvSpPr>
        <p:spPr bwMode="auto">
          <a:xfrm>
            <a:off x="1407434" y="2520152"/>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18" name="椭圆 17"/>
          <p:cNvSpPr/>
          <p:nvPr/>
        </p:nvSpPr>
        <p:spPr bwMode="auto">
          <a:xfrm>
            <a:off x="2525037" y="2396644"/>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19" name="椭圆 18"/>
          <p:cNvSpPr/>
          <p:nvPr/>
        </p:nvSpPr>
        <p:spPr bwMode="auto">
          <a:xfrm>
            <a:off x="1917494" y="2447943"/>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20" name="椭圆 19"/>
          <p:cNvSpPr/>
          <p:nvPr/>
        </p:nvSpPr>
        <p:spPr bwMode="auto">
          <a:xfrm>
            <a:off x="2181480" y="1938483"/>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21" name="椭圆 20"/>
          <p:cNvSpPr/>
          <p:nvPr/>
        </p:nvSpPr>
        <p:spPr bwMode="auto">
          <a:xfrm>
            <a:off x="2079384" y="285480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22" name="椭圆 21"/>
          <p:cNvSpPr/>
          <p:nvPr/>
        </p:nvSpPr>
        <p:spPr bwMode="auto">
          <a:xfrm>
            <a:off x="2988336" y="2196152"/>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23" name="椭圆 22"/>
          <p:cNvSpPr/>
          <p:nvPr/>
        </p:nvSpPr>
        <p:spPr bwMode="auto">
          <a:xfrm>
            <a:off x="2613528" y="300809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24" name="椭圆 23"/>
          <p:cNvSpPr/>
          <p:nvPr/>
        </p:nvSpPr>
        <p:spPr bwMode="auto">
          <a:xfrm>
            <a:off x="3312116" y="284609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25" name="TextBox 20"/>
          <p:cNvSpPr txBox="1">
            <a:spLocks noChangeArrowheads="1"/>
          </p:cNvSpPr>
          <p:nvPr/>
        </p:nvSpPr>
        <p:spPr bwMode="auto">
          <a:xfrm>
            <a:off x="1833768" y="3421431"/>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a:latin typeface="微软雅黑" panose="020B0503020204020204" pitchFamily="34" charset="-122"/>
                <a:ea typeface="微软雅黑" panose="020B0503020204020204" pitchFamily="34" charset="-122"/>
              </a:rPr>
              <a:t>集合结构</a:t>
            </a:r>
            <a:endParaRPr lang="en-US" altLang="zh-CN" sz="2000" b="1" dirty="0">
              <a:latin typeface="微软雅黑" panose="020B0503020204020204" pitchFamily="34" charset="-122"/>
              <a:ea typeface="微软雅黑" panose="020B0503020204020204" pitchFamily="34" charset="-122"/>
            </a:endParaRPr>
          </a:p>
        </p:txBody>
      </p:sp>
      <p:sp>
        <p:nvSpPr>
          <p:cNvPr id="26" name="椭圆 25"/>
          <p:cNvSpPr/>
          <p:nvPr/>
        </p:nvSpPr>
        <p:spPr bwMode="auto">
          <a:xfrm>
            <a:off x="5278114"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27" name="椭圆 26"/>
          <p:cNvSpPr/>
          <p:nvPr/>
        </p:nvSpPr>
        <p:spPr bwMode="auto">
          <a:xfrm>
            <a:off x="5956745"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28" name="椭圆 27"/>
          <p:cNvSpPr/>
          <p:nvPr/>
        </p:nvSpPr>
        <p:spPr bwMode="auto">
          <a:xfrm>
            <a:off x="7314007"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29" name="椭圆 28"/>
          <p:cNvSpPr/>
          <p:nvPr/>
        </p:nvSpPr>
        <p:spPr bwMode="auto">
          <a:xfrm>
            <a:off x="6635376"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32" name="椭圆 31"/>
          <p:cNvSpPr/>
          <p:nvPr/>
        </p:nvSpPr>
        <p:spPr bwMode="auto">
          <a:xfrm>
            <a:off x="7992636" y="2501253"/>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35" name="TextBox 20"/>
          <p:cNvSpPr txBox="1">
            <a:spLocks noChangeArrowheads="1"/>
          </p:cNvSpPr>
          <p:nvPr/>
        </p:nvSpPr>
        <p:spPr bwMode="auto">
          <a:xfrm>
            <a:off x="6174207" y="3421431"/>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a:latin typeface="微软雅黑" panose="020B0503020204020204" pitchFamily="34" charset="-122"/>
                <a:ea typeface="微软雅黑" panose="020B0503020204020204" pitchFamily="34" charset="-122"/>
              </a:rPr>
              <a:t>线性结构</a:t>
            </a:r>
            <a:endParaRPr lang="en-US" altLang="zh-CN" sz="2000" b="1" dirty="0">
              <a:latin typeface="微软雅黑" panose="020B0503020204020204" pitchFamily="34" charset="-122"/>
              <a:ea typeface="微软雅黑" panose="020B0503020204020204" pitchFamily="34" charset="-122"/>
            </a:endParaRPr>
          </a:p>
        </p:txBody>
      </p:sp>
      <p:cxnSp>
        <p:nvCxnSpPr>
          <p:cNvPr id="36" name="直接箭头连接符 35"/>
          <p:cNvCxnSpPr/>
          <p:nvPr/>
        </p:nvCxnSpPr>
        <p:spPr bwMode="auto">
          <a:xfrm>
            <a:off x="5601894"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38" name="直接箭头连接符 37"/>
          <p:cNvCxnSpPr/>
          <p:nvPr/>
        </p:nvCxnSpPr>
        <p:spPr bwMode="auto">
          <a:xfrm>
            <a:off x="6275336"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39" name="直接箭头连接符 38"/>
          <p:cNvCxnSpPr/>
          <p:nvPr/>
        </p:nvCxnSpPr>
        <p:spPr bwMode="auto">
          <a:xfrm>
            <a:off x="6953967"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40" name="直接箭头连接符 39"/>
          <p:cNvCxnSpPr/>
          <p:nvPr/>
        </p:nvCxnSpPr>
        <p:spPr bwMode="auto">
          <a:xfrm>
            <a:off x="7632596"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41" name="椭圆 40"/>
          <p:cNvSpPr/>
          <p:nvPr/>
        </p:nvSpPr>
        <p:spPr bwMode="auto">
          <a:xfrm>
            <a:off x="2219528" y="3933056"/>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42" name="椭圆 41"/>
          <p:cNvSpPr/>
          <p:nvPr/>
        </p:nvSpPr>
        <p:spPr bwMode="auto">
          <a:xfrm>
            <a:off x="1187624" y="4441258"/>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43" name="椭圆 42"/>
          <p:cNvSpPr/>
          <p:nvPr/>
        </p:nvSpPr>
        <p:spPr bwMode="auto">
          <a:xfrm>
            <a:off x="2544886" y="4441258"/>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44" name="椭圆 43"/>
          <p:cNvSpPr/>
          <p:nvPr/>
        </p:nvSpPr>
        <p:spPr bwMode="auto">
          <a:xfrm>
            <a:off x="1866255" y="4441258"/>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45" name="椭圆 44"/>
          <p:cNvSpPr/>
          <p:nvPr/>
        </p:nvSpPr>
        <p:spPr bwMode="auto">
          <a:xfrm>
            <a:off x="3223515" y="4449615"/>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cxnSp>
        <p:nvCxnSpPr>
          <p:cNvPr id="46" name="直接箭头连接符 45"/>
          <p:cNvCxnSpPr>
            <a:stCxn id="41" idx="5"/>
            <a:endCxn id="43" idx="0"/>
          </p:cNvCxnSpPr>
          <p:nvPr/>
        </p:nvCxnSpPr>
        <p:spPr bwMode="auto">
          <a:xfrm>
            <a:off x="2495892" y="4209607"/>
            <a:ext cx="210884" cy="231651"/>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47" name="直接箭头连接符 46"/>
          <p:cNvCxnSpPr>
            <a:stCxn id="52" idx="0"/>
            <a:endCxn id="44" idx="3"/>
          </p:cNvCxnSpPr>
          <p:nvPr/>
        </p:nvCxnSpPr>
        <p:spPr bwMode="auto">
          <a:xfrm flipV="1">
            <a:off x="1709468" y="4717809"/>
            <a:ext cx="204203" cy="385722"/>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49" name="直接箭头连接符 48"/>
          <p:cNvCxnSpPr>
            <a:stCxn id="53" idx="0"/>
            <a:endCxn id="45" idx="3"/>
          </p:cNvCxnSpPr>
          <p:nvPr/>
        </p:nvCxnSpPr>
        <p:spPr bwMode="auto">
          <a:xfrm flipV="1">
            <a:off x="3107753" y="4726166"/>
            <a:ext cx="163178" cy="401038"/>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50" name="椭圆 49"/>
          <p:cNvSpPr/>
          <p:nvPr/>
        </p:nvSpPr>
        <p:spPr bwMode="auto">
          <a:xfrm>
            <a:off x="2057638" y="5103531"/>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2" name="椭圆 51"/>
          <p:cNvSpPr/>
          <p:nvPr/>
        </p:nvSpPr>
        <p:spPr bwMode="auto">
          <a:xfrm>
            <a:off x="1547578" y="5103531"/>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3" name="椭圆 52"/>
          <p:cNvSpPr/>
          <p:nvPr/>
        </p:nvSpPr>
        <p:spPr bwMode="auto">
          <a:xfrm>
            <a:off x="2945863" y="5127204"/>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4" name="椭圆 53"/>
          <p:cNvSpPr/>
          <p:nvPr/>
        </p:nvSpPr>
        <p:spPr bwMode="auto">
          <a:xfrm>
            <a:off x="2923335" y="5669277"/>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5" name="椭圆 54"/>
          <p:cNvSpPr/>
          <p:nvPr/>
        </p:nvSpPr>
        <p:spPr bwMode="auto">
          <a:xfrm>
            <a:off x="2445449" y="5669277"/>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6" name="椭圆 55"/>
          <p:cNvSpPr/>
          <p:nvPr/>
        </p:nvSpPr>
        <p:spPr bwMode="auto">
          <a:xfrm>
            <a:off x="3404495" y="5687963"/>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cxnSp>
        <p:nvCxnSpPr>
          <p:cNvPr id="59" name="直接箭头连接符 58"/>
          <p:cNvCxnSpPr>
            <a:stCxn id="41" idx="6"/>
            <a:endCxn id="45" idx="1"/>
          </p:cNvCxnSpPr>
          <p:nvPr/>
        </p:nvCxnSpPr>
        <p:spPr bwMode="auto">
          <a:xfrm>
            <a:off x="2543308" y="4095056"/>
            <a:ext cx="727623" cy="402008"/>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2" name="直接箭头连接符 61"/>
          <p:cNvCxnSpPr>
            <a:stCxn id="41" idx="3"/>
          </p:cNvCxnSpPr>
          <p:nvPr/>
        </p:nvCxnSpPr>
        <p:spPr bwMode="auto">
          <a:xfrm flipH="1">
            <a:off x="2069444" y="4209607"/>
            <a:ext cx="197500" cy="25484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4" name="直接箭头连接符 63"/>
          <p:cNvCxnSpPr>
            <a:stCxn id="41" idx="2"/>
          </p:cNvCxnSpPr>
          <p:nvPr/>
        </p:nvCxnSpPr>
        <p:spPr bwMode="auto">
          <a:xfrm flipH="1">
            <a:off x="1391593" y="4095056"/>
            <a:ext cx="827935" cy="36300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8" name="直接箭头连接符 67"/>
          <p:cNvCxnSpPr>
            <a:stCxn id="44" idx="5"/>
            <a:endCxn id="50" idx="0"/>
          </p:cNvCxnSpPr>
          <p:nvPr/>
        </p:nvCxnSpPr>
        <p:spPr bwMode="auto">
          <a:xfrm>
            <a:off x="2142619" y="4717809"/>
            <a:ext cx="76909" cy="385722"/>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3" name="直接箭头连接符 72"/>
          <p:cNvCxnSpPr>
            <a:stCxn id="55" idx="7"/>
            <a:endCxn id="53" idx="3"/>
          </p:cNvCxnSpPr>
          <p:nvPr/>
        </p:nvCxnSpPr>
        <p:spPr bwMode="auto">
          <a:xfrm flipV="1">
            <a:off x="2721813" y="5403755"/>
            <a:ext cx="271466" cy="312971"/>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6" name="直接箭头连接符 75"/>
          <p:cNvCxnSpPr>
            <a:stCxn id="53" idx="5"/>
            <a:endCxn id="56" idx="1"/>
          </p:cNvCxnSpPr>
          <p:nvPr/>
        </p:nvCxnSpPr>
        <p:spPr bwMode="auto">
          <a:xfrm>
            <a:off x="3222227" y="5403755"/>
            <a:ext cx="229684" cy="331657"/>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9" name="直接箭头连接符 78"/>
          <p:cNvCxnSpPr>
            <a:endCxn id="54" idx="0"/>
          </p:cNvCxnSpPr>
          <p:nvPr/>
        </p:nvCxnSpPr>
        <p:spPr bwMode="auto">
          <a:xfrm>
            <a:off x="3085225" y="5448104"/>
            <a:ext cx="0" cy="221173"/>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81" name="TextBox 20"/>
          <p:cNvSpPr txBox="1">
            <a:spLocks noChangeArrowheads="1"/>
          </p:cNvSpPr>
          <p:nvPr/>
        </p:nvSpPr>
        <p:spPr bwMode="auto">
          <a:xfrm>
            <a:off x="1816579" y="6131495"/>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a:latin typeface="微软雅黑" panose="020B0503020204020204" pitchFamily="34" charset="-122"/>
                <a:ea typeface="微软雅黑" panose="020B0503020204020204" pitchFamily="34" charset="-122"/>
              </a:rPr>
              <a:t>树形结构</a:t>
            </a:r>
            <a:endParaRPr lang="en-US" altLang="zh-CN" sz="2000" b="1" dirty="0">
              <a:latin typeface="微软雅黑" panose="020B0503020204020204" pitchFamily="34" charset="-122"/>
              <a:ea typeface="微软雅黑" panose="020B0503020204020204" pitchFamily="34" charset="-122"/>
            </a:endParaRPr>
          </a:p>
        </p:txBody>
      </p:sp>
      <p:sp>
        <p:nvSpPr>
          <p:cNvPr id="88" name="椭圆 87"/>
          <p:cNvSpPr/>
          <p:nvPr/>
        </p:nvSpPr>
        <p:spPr bwMode="auto">
          <a:xfrm>
            <a:off x="5632965" y="4679224"/>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89" name="椭圆 88"/>
          <p:cNvSpPr/>
          <p:nvPr/>
        </p:nvSpPr>
        <p:spPr bwMode="auto">
          <a:xfrm>
            <a:off x="7018834" y="4112295"/>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90" name="椭圆 89"/>
          <p:cNvSpPr/>
          <p:nvPr/>
        </p:nvSpPr>
        <p:spPr bwMode="auto">
          <a:xfrm>
            <a:off x="6199758" y="4120740"/>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91" name="椭圆 90"/>
          <p:cNvSpPr/>
          <p:nvPr/>
        </p:nvSpPr>
        <p:spPr bwMode="auto">
          <a:xfrm>
            <a:off x="7810771" y="4611615"/>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92" name="椭圆 91"/>
          <p:cNvSpPr/>
          <p:nvPr/>
        </p:nvSpPr>
        <p:spPr bwMode="auto">
          <a:xfrm>
            <a:off x="6166428" y="5282690"/>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93" name="椭圆 92"/>
          <p:cNvSpPr/>
          <p:nvPr/>
        </p:nvSpPr>
        <p:spPr bwMode="auto">
          <a:xfrm>
            <a:off x="7063314" y="5434784"/>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cxnSp>
        <p:nvCxnSpPr>
          <p:cNvPr id="95" name="直接箭头连接符 94"/>
          <p:cNvCxnSpPr>
            <a:endCxn id="91" idx="1"/>
          </p:cNvCxnSpPr>
          <p:nvPr/>
        </p:nvCxnSpPr>
        <p:spPr bwMode="auto">
          <a:xfrm>
            <a:off x="7337119" y="4339980"/>
            <a:ext cx="521068" cy="31908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97" name="直接箭头连接符 96"/>
          <p:cNvCxnSpPr>
            <a:endCxn id="89" idx="2"/>
          </p:cNvCxnSpPr>
          <p:nvPr/>
        </p:nvCxnSpPr>
        <p:spPr bwMode="auto">
          <a:xfrm>
            <a:off x="6520791" y="4268396"/>
            <a:ext cx="498043" cy="5899"/>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99" name="直接箭头连接符 98"/>
          <p:cNvCxnSpPr>
            <a:endCxn id="90" idx="2"/>
          </p:cNvCxnSpPr>
          <p:nvPr/>
        </p:nvCxnSpPr>
        <p:spPr bwMode="auto">
          <a:xfrm flipV="1">
            <a:off x="5863605" y="4282740"/>
            <a:ext cx="336153" cy="42010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101" name="直接箭头连接符 100"/>
          <p:cNvCxnSpPr>
            <a:stCxn id="92" idx="7"/>
          </p:cNvCxnSpPr>
          <p:nvPr/>
        </p:nvCxnSpPr>
        <p:spPr bwMode="auto">
          <a:xfrm flipV="1">
            <a:off x="6442792" y="4430396"/>
            <a:ext cx="659250" cy="899743"/>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57" name="直接箭头连接符 56"/>
          <p:cNvCxnSpPr>
            <a:stCxn id="92" idx="1"/>
            <a:endCxn id="88" idx="5"/>
          </p:cNvCxnSpPr>
          <p:nvPr/>
        </p:nvCxnSpPr>
        <p:spPr bwMode="auto">
          <a:xfrm flipH="1" flipV="1">
            <a:off x="5909329" y="4955775"/>
            <a:ext cx="304515" cy="37436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0" name="直接箭头连接符 59"/>
          <p:cNvCxnSpPr>
            <a:stCxn id="93" idx="2"/>
            <a:endCxn id="92" idx="6"/>
          </p:cNvCxnSpPr>
          <p:nvPr/>
        </p:nvCxnSpPr>
        <p:spPr bwMode="auto">
          <a:xfrm flipH="1" flipV="1">
            <a:off x="6490208" y="5444690"/>
            <a:ext cx="573106" cy="15209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6" name="直接箭头连接符 65"/>
          <p:cNvCxnSpPr>
            <a:stCxn id="93" idx="0"/>
            <a:endCxn id="89" idx="4"/>
          </p:cNvCxnSpPr>
          <p:nvPr/>
        </p:nvCxnSpPr>
        <p:spPr bwMode="auto">
          <a:xfrm flipH="1" flipV="1">
            <a:off x="7180724" y="4436295"/>
            <a:ext cx="44480" cy="998489"/>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9" name="直接箭头连接符 68"/>
          <p:cNvCxnSpPr>
            <a:stCxn id="93" idx="7"/>
            <a:endCxn id="91" idx="3"/>
          </p:cNvCxnSpPr>
          <p:nvPr/>
        </p:nvCxnSpPr>
        <p:spPr bwMode="auto">
          <a:xfrm flipV="1">
            <a:off x="7339678" y="4888166"/>
            <a:ext cx="518509" cy="594067"/>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2" name="直接箭头连接符 71"/>
          <p:cNvCxnSpPr>
            <a:stCxn id="88" idx="6"/>
            <a:endCxn id="91" idx="2"/>
          </p:cNvCxnSpPr>
          <p:nvPr/>
        </p:nvCxnSpPr>
        <p:spPr bwMode="auto">
          <a:xfrm flipV="1">
            <a:off x="5956745" y="4773615"/>
            <a:ext cx="1854026" cy="67609"/>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5" name="直接箭头连接符 74"/>
          <p:cNvCxnSpPr>
            <a:stCxn id="90" idx="4"/>
            <a:endCxn id="92" idx="0"/>
          </p:cNvCxnSpPr>
          <p:nvPr/>
        </p:nvCxnSpPr>
        <p:spPr bwMode="auto">
          <a:xfrm flipH="1">
            <a:off x="6328318" y="4444740"/>
            <a:ext cx="33330" cy="83795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80" name="TextBox 20"/>
          <p:cNvSpPr txBox="1">
            <a:spLocks noChangeArrowheads="1"/>
          </p:cNvSpPr>
          <p:nvPr/>
        </p:nvSpPr>
        <p:spPr bwMode="auto">
          <a:xfrm>
            <a:off x="6239074" y="6055984"/>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a:latin typeface="微软雅黑" panose="020B0503020204020204" pitchFamily="34" charset="-122"/>
                <a:ea typeface="微软雅黑" panose="020B0503020204020204" pitchFamily="34" charset="-122"/>
              </a:rPr>
              <a:t>图形结构</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9336289"/>
      </p:ext>
    </p:extLst>
  </p:cSld>
  <p:clrMapOvr>
    <a:masterClrMapping/>
  </p:clrMapOvr>
  <p:transition advTm="157">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计算机中数据结构的普遍多样性</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091" y="1304930"/>
            <a:ext cx="3048462" cy="2038485"/>
          </a:xfrm>
          <a:prstGeom prst="rect">
            <a:avLst/>
          </a:prstGeom>
        </p:spPr>
      </p:pic>
      <p:pic>
        <p:nvPicPr>
          <p:cNvPr id="5" name="图片 4"/>
          <p:cNvPicPr>
            <a:picLocks noChangeAspect="1"/>
          </p:cNvPicPr>
          <p:nvPr/>
        </p:nvPicPr>
        <p:blipFill>
          <a:blip r:embed="rId4"/>
          <a:stretch>
            <a:fillRect/>
          </a:stretch>
        </p:blipFill>
        <p:spPr>
          <a:xfrm>
            <a:off x="2923887" y="4003521"/>
            <a:ext cx="3392563" cy="2095500"/>
          </a:xfrm>
          <a:prstGeom prst="rect">
            <a:avLst/>
          </a:prstGeom>
        </p:spPr>
      </p:pic>
      <p:sp>
        <p:nvSpPr>
          <p:cNvPr id="19" name="TextBox 20"/>
          <p:cNvSpPr txBox="1">
            <a:spLocks noChangeArrowheads="1"/>
          </p:cNvSpPr>
          <p:nvPr/>
        </p:nvSpPr>
        <p:spPr bwMode="auto">
          <a:xfrm>
            <a:off x="6694610" y="3356408"/>
            <a:ext cx="979072"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a:latin typeface="微软雅黑" panose="020B0503020204020204" pitchFamily="34" charset="-122"/>
                <a:ea typeface="微软雅黑" panose="020B0503020204020204" pitchFamily="34" charset="-122"/>
              </a:rPr>
              <a:t>字典</a:t>
            </a:r>
            <a:endParaRPr lang="en-US" altLang="zh-CN" sz="2400" b="1" dirty="0">
              <a:latin typeface="微软雅黑" panose="020B0503020204020204" pitchFamily="34" charset="-122"/>
              <a:ea typeface="微软雅黑" panose="020B0503020204020204" pitchFamily="34" charset="-122"/>
            </a:endParaRPr>
          </a:p>
        </p:txBody>
      </p:sp>
      <p:sp>
        <p:nvSpPr>
          <p:cNvPr id="20" name="TextBox 20"/>
          <p:cNvSpPr txBox="1">
            <a:spLocks noChangeArrowheads="1"/>
          </p:cNvSpPr>
          <p:nvPr/>
        </p:nvSpPr>
        <p:spPr bwMode="auto">
          <a:xfrm>
            <a:off x="2207900" y="3269118"/>
            <a:ext cx="979072"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a:latin typeface="微软雅黑" panose="020B0503020204020204" pitchFamily="34" charset="-122"/>
                <a:ea typeface="微软雅黑" panose="020B0503020204020204" pitchFamily="34" charset="-122"/>
              </a:rPr>
              <a:t>表格</a:t>
            </a:r>
            <a:endParaRPr lang="en-US" altLang="zh-CN" sz="2400" b="1" dirty="0">
              <a:latin typeface="微软雅黑" panose="020B0503020204020204" pitchFamily="34" charset="-122"/>
              <a:ea typeface="微软雅黑" panose="020B0503020204020204" pitchFamily="34" charset="-122"/>
            </a:endParaRPr>
          </a:p>
        </p:txBody>
      </p:sp>
      <p:sp>
        <p:nvSpPr>
          <p:cNvPr id="21" name="TextBox 20"/>
          <p:cNvSpPr txBox="1">
            <a:spLocks noChangeArrowheads="1"/>
          </p:cNvSpPr>
          <p:nvPr/>
        </p:nvSpPr>
        <p:spPr bwMode="auto">
          <a:xfrm>
            <a:off x="4130632" y="6153026"/>
            <a:ext cx="979072"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a:latin typeface="微软雅黑" panose="020B0503020204020204" pitchFamily="34" charset="-122"/>
                <a:ea typeface="微软雅黑" panose="020B0503020204020204" pitchFamily="34" charset="-122"/>
              </a:rPr>
              <a:t>地图</a:t>
            </a:r>
            <a:endParaRPr lang="en-US" altLang="zh-CN" sz="24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r="49987"/>
          <a:stretch/>
        </p:blipFill>
        <p:spPr>
          <a:xfrm>
            <a:off x="6948264" y="4003521"/>
            <a:ext cx="1872208" cy="2059493"/>
          </a:xfrm>
          <a:prstGeom prst="rect">
            <a:avLst/>
          </a:prstGeom>
        </p:spPr>
      </p:pic>
      <p:sp>
        <p:nvSpPr>
          <p:cNvPr id="22" name="TextBox 20"/>
          <p:cNvSpPr txBox="1">
            <a:spLocks noChangeArrowheads="1"/>
          </p:cNvSpPr>
          <p:nvPr/>
        </p:nvSpPr>
        <p:spPr bwMode="auto">
          <a:xfrm>
            <a:off x="6948263" y="6188063"/>
            <a:ext cx="1872209" cy="461665"/>
          </a:xfrm>
          <a:prstGeom prst="rect">
            <a:avLst/>
          </a:prstGeom>
          <a:solidFill>
            <a:schemeClr val="bg1"/>
          </a:solidFill>
          <a:ln w="9525">
            <a:noFill/>
            <a:miter lim="800000"/>
            <a:headEnd/>
            <a:tailEnd/>
          </a:ln>
        </p:spPr>
        <p:txBody>
          <a:bodyPr wrap="square">
            <a:spAutoFit/>
          </a:bodyPr>
          <a:lstStyle/>
          <a:p>
            <a:pPr>
              <a:buClr>
                <a:srgbClr val="C00000"/>
              </a:buClr>
              <a:defRPr/>
            </a:pPr>
            <a:r>
              <a:rPr lang="en-US" altLang="zh-CN" sz="2400" b="1" dirty="0">
                <a:latin typeface="微软雅黑" panose="020B0503020204020204" pitchFamily="34" charset="-122"/>
                <a:ea typeface="微软雅黑" panose="020B0503020204020204" pitchFamily="34" charset="-122"/>
              </a:rPr>
              <a:t>3D</a:t>
            </a:r>
            <a:r>
              <a:rPr lang="zh-CN" altLang="en-US" sz="2400" b="1" dirty="0">
                <a:latin typeface="微软雅黑" panose="020B0503020204020204" pitchFamily="34" charset="-122"/>
                <a:ea typeface="微软雅黑" panose="020B0503020204020204" pitchFamily="34" charset="-122"/>
              </a:rPr>
              <a:t>网格模型</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r="40238"/>
          <a:stretch/>
        </p:blipFill>
        <p:spPr>
          <a:xfrm>
            <a:off x="611560" y="3969270"/>
            <a:ext cx="1447962" cy="2106853"/>
          </a:xfrm>
          <a:prstGeom prst="rect">
            <a:avLst/>
          </a:prstGeom>
        </p:spPr>
      </p:pic>
      <p:sp>
        <p:nvSpPr>
          <p:cNvPr id="12" name="TextBox 20"/>
          <p:cNvSpPr txBox="1">
            <a:spLocks noChangeArrowheads="1"/>
          </p:cNvSpPr>
          <p:nvPr/>
        </p:nvSpPr>
        <p:spPr bwMode="auto">
          <a:xfrm>
            <a:off x="119032" y="6100427"/>
            <a:ext cx="2423037"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a:latin typeface="微软雅黑" panose="020B0503020204020204" pitchFamily="34" charset="-122"/>
                <a:ea typeface="微软雅黑" panose="020B0503020204020204" pitchFamily="34" charset="-122"/>
              </a:rPr>
              <a:t>计算机文件系统</a:t>
            </a:r>
            <a:endParaRPr lang="en-US" altLang="zh-CN" sz="24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168" y="1250774"/>
            <a:ext cx="4824536" cy="2021220"/>
          </a:xfrm>
          <a:prstGeom prst="rect">
            <a:avLst/>
          </a:prstGeom>
        </p:spPr>
      </p:pic>
    </p:spTree>
    <p:extLst>
      <p:ext uri="{BB962C8B-B14F-4D97-AF65-F5344CB8AC3E}">
        <p14:creationId xmlns:p14="http://schemas.microsoft.com/office/powerpoint/2010/main" val="1482894184"/>
      </p:ext>
    </p:extLst>
  </p:cSld>
  <p:clrMapOvr>
    <a:masterClrMapping/>
  </p:clrMapOvr>
  <p:transition advTm="157">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计算机中数据结构的普遍多样性</a:t>
            </a:r>
          </a:p>
        </p:txBody>
      </p:sp>
      <p:sp>
        <p:nvSpPr>
          <p:cNvPr id="13" name="TextBox 20"/>
          <p:cNvSpPr txBox="1">
            <a:spLocks noChangeArrowheads="1"/>
          </p:cNvSpPr>
          <p:nvPr/>
        </p:nvSpPr>
        <p:spPr bwMode="auto">
          <a:xfrm>
            <a:off x="323528" y="1231203"/>
            <a:ext cx="1440160" cy="584775"/>
          </a:xfrm>
          <a:prstGeom prst="rect">
            <a:avLst/>
          </a:prstGeom>
          <a:solidFill>
            <a:schemeClr val="bg1"/>
          </a:solidFill>
          <a:ln w="9525">
            <a:noFill/>
            <a:miter lim="800000"/>
            <a:headEnd/>
            <a:tailEnd/>
          </a:ln>
        </p:spPr>
        <p:txBody>
          <a:bodyPr wrap="square">
            <a:spAutoFit/>
          </a:bodyPr>
          <a:lstStyle/>
          <a:p>
            <a:pPr>
              <a:spcAft>
                <a:spcPts val="600"/>
              </a:spcAft>
              <a:buClr>
                <a:srgbClr val="C00000"/>
              </a:buClr>
              <a:defRPr/>
            </a:pPr>
            <a:r>
              <a:rPr lang="zh-CN" altLang="en-US" sz="3200" b="1" dirty="0" smtClean="0">
                <a:latin typeface="微软雅黑" panose="020B0503020204020204" pitchFamily="34" charset="-122"/>
                <a:ea typeface="微软雅黑" panose="020B0503020204020204" pitchFamily="34" charset="-122"/>
              </a:rPr>
              <a:t>区块链</a:t>
            </a:r>
            <a:endParaRPr lang="en-US" altLang="zh-CN" sz="3200" b="1" dirty="0">
              <a:latin typeface="微软雅黑" panose="020B0503020204020204" pitchFamily="34" charset="-122"/>
              <a:ea typeface="微软雅黑" panose="020B0503020204020204" pitchFamily="34" charset="-122"/>
            </a:endParaRPr>
          </a:p>
        </p:txBody>
      </p:sp>
      <p:sp>
        <p:nvSpPr>
          <p:cNvPr id="7" name="矩形 6"/>
          <p:cNvSpPr/>
          <p:nvPr/>
        </p:nvSpPr>
        <p:spPr bwMode="auto">
          <a:xfrm>
            <a:off x="467544" y="2271433"/>
            <a:ext cx="1872208" cy="504056"/>
          </a:xfrm>
          <a:prstGeom prst="rect">
            <a:avLst/>
          </a:prstGeom>
          <a:noFill/>
          <a:ln w="19050"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区块</a:t>
            </a: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15" name="矩形 14"/>
          <p:cNvSpPr/>
          <p:nvPr/>
        </p:nvSpPr>
        <p:spPr bwMode="auto">
          <a:xfrm>
            <a:off x="467544" y="2775489"/>
            <a:ext cx="1872208" cy="2016224"/>
          </a:xfrm>
          <a:prstGeom prst="rect">
            <a:avLst/>
          </a:prstGeom>
          <a:solidFill>
            <a:schemeClr val="accent1"/>
          </a:solidFill>
          <a:ln w="19050"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区</a:t>
            </a:r>
            <a:r>
              <a:rPr lang="zh-CN" altLang="en-US" sz="2400" b="1" dirty="0" smtClean="0">
                <a:latin typeface="微软雅黑" panose="020B0503020204020204" pitchFamily="34" charset="-122"/>
                <a:ea typeface="微软雅黑" panose="020B0503020204020204" pitchFamily="34" charset="-122"/>
              </a:rPr>
              <a:t>块链中的内容</a:t>
            </a:r>
            <a:endParaRPr lang="zh-CN" altLang="en-US" sz="2400" b="1" dirty="0">
              <a:latin typeface="微软雅黑" panose="020B0503020204020204" pitchFamily="34" charset="-122"/>
              <a:ea typeface="微软雅黑" panose="020B0503020204020204" pitchFamily="34" charset="-122"/>
            </a:endParaRPr>
          </a:p>
        </p:txBody>
      </p:sp>
      <p:sp>
        <p:nvSpPr>
          <p:cNvPr id="16" name="矩形 15"/>
          <p:cNvSpPr/>
          <p:nvPr/>
        </p:nvSpPr>
        <p:spPr bwMode="auto">
          <a:xfrm>
            <a:off x="3491880" y="2271433"/>
            <a:ext cx="1872208" cy="504056"/>
          </a:xfrm>
          <a:prstGeom prst="rect">
            <a:avLst/>
          </a:prstGeom>
          <a:noFill/>
          <a:ln w="19050" algn="ctr">
            <a:solidFill>
              <a:schemeClr val="tx1"/>
            </a:solidFill>
            <a:miter lim="800000"/>
            <a:headEnd/>
            <a:tailEnd/>
          </a:ln>
          <a:effectLst/>
        </p:spPr>
        <p:txBody>
          <a:bodyPr lIns="91446" tIns="91446" rIns="91446" bIns="91446" rtlCol="0" anchor="ctr"/>
          <a:lstStyle/>
          <a:p>
            <a:pPr algn="ctr"/>
            <a:r>
              <a:rPr lang="zh-CN" altLang="en-US" sz="2400" b="1" dirty="0" smtClean="0">
                <a:latin typeface="微软雅黑" panose="020B0503020204020204" pitchFamily="34" charset="-122"/>
                <a:ea typeface="微软雅黑" panose="020B0503020204020204" pitchFamily="34" charset="-122"/>
              </a:rPr>
              <a:t>区块</a:t>
            </a:r>
            <a:r>
              <a:rPr lang="en-US" altLang="zh-CN" sz="2400" b="1" dirty="0" smtClean="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17" name="矩形 16"/>
          <p:cNvSpPr/>
          <p:nvPr/>
        </p:nvSpPr>
        <p:spPr bwMode="auto">
          <a:xfrm>
            <a:off x="3491880" y="2775489"/>
            <a:ext cx="1872208" cy="2016224"/>
          </a:xfrm>
          <a:prstGeom prst="rect">
            <a:avLst/>
          </a:prstGeom>
          <a:solidFill>
            <a:schemeClr val="accent1"/>
          </a:solidFill>
          <a:ln w="19050" algn="ctr">
            <a:solidFill>
              <a:schemeClr val="tx1"/>
            </a:solidFill>
            <a:miter lim="800000"/>
            <a:headEnd/>
            <a:tailEnd/>
          </a:ln>
          <a:effectLst/>
        </p:spPr>
        <p:txBody>
          <a:bodyPr lIns="91446" tIns="91446" rIns="91446" bIns="91446" rtlCol="0" anchor="ctr"/>
          <a:lstStyle/>
          <a:p>
            <a:pPr algn="ctr"/>
            <a:r>
              <a:rPr lang="zh-CN" altLang="en-US" sz="2400" b="1" dirty="0" smtClean="0">
                <a:latin typeface="微软雅黑" panose="020B0503020204020204" pitchFamily="34" charset="-122"/>
                <a:ea typeface="微软雅黑" panose="020B0503020204020204" pitchFamily="34" charset="-122"/>
              </a:rPr>
              <a:t>上个区块的</a:t>
            </a:r>
            <a:r>
              <a:rPr lang="en-US" altLang="zh-CN" sz="2400" b="1" dirty="0" smtClean="0">
                <a:latin typeface="微软雅黑" panose="020B0503020204020204" pitchFamily="34" charset="-122"/>
                <a:ea typeface="微软雅黑" panose="020B0503020204020204" pitchFamily="34" charset="-122"/>
              </a:rPr>
              <a:t>Hash</a:t>
            </a:r>
            <a:r>
              <a:rPr lang="zh-CN" altLang="en-US" sz="2400" b="1" dirty="0" smtClean="0">
                <a:latin typeface="微软雅黑" panose="020B0503020204020204" pitchFamily="34" charset="-122"/>
                <a:ea typeface="微软雅黑" panose="020B0503020204020204" pitchFamily="34" charset="-122"/>
              </a:rPr>
              <a:t>值</a:t>
            </a:r>
            <a:endParaRPr lang="en-US" altLang="zh-CN" sz="2400" b="1" dirty="0" smtClean="0">
              <a:latin typeface="微软雅黑" panose="020B0503020204020204" pitchFamily="34" charset="-122"/>
              <a:ea typeface="微软雅黑" panose="020B0503020204020204" pitchFamily="34" charset="-122"/>
            </a:endParaRPr>
          </a:p>
          <a:p>
            <a:pPr algn="ctr"/>
            <a:endParaRPr lang="en-US" altLang="zh-CN" sz="2400" b="1" dirty="0" smtClean="0">
              <a:latin typeface="微软雅黑" panose="020B0503020204020204" pitchFamily="34" charset="-122"/>
              <a:ea typeface="微软雅黑" panose="020B0503020204020204" pitchFamily="34" charset="-122"/>
            </a:endParaRPr>
          </a:p>
          <a:p>
            <a:pPr algn="ctr"/>
            <a:r>
              <a:rPr lang="zh-CN" altLang="en-US" sz="2400" b="1" dirty="0" smtClean="0">
                <a:latin typeface="微软雅黑" panose="020B0503020204020204" pitchFamily="34" charset="-122"/>
                <a:ea typeface="微软雅黑" panose="020B0503020204020204" pitchFamily="34" charset="-122"/>
              </a:rPr>
              <a:t>区块</a:t>
            </a: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中的内容</a:t>
            </a:r>
            <a:endParaRPr lang="zh-CN" altLang="en-US" sz="2400" b="1" dirty="0">
              <a:latin typeface="微软雅黑" panose="020B0503020204020204" pitchFamily="34" charset="-122"/>
              <a:ea typeface="微软雅黑" panose="020B0503020204020204" pitchFamily="34" charset="-122"/>
            </a:endParaRPr>
          </a:p>
        </p:txBody>
      </p:sp>
      <p:sp>
        <p:nvSpPr>
          <p:cNvPr id="18" name="矩形 17"/>
          <p:cNvSpPr/>
          <p:nvPr/>
        </p:nvSpPr>
        <p:spPr bwMode="auto">
          <a:xfrm>
            <a:off x="6451664" y="2271433"/>
            <a:ext cx="1872208" cy="504056"/>
          </a:xfrm>
          <a:prstGeom prst="rect">
            <a:avLst/>
          </a:prstGeom>
          <a:noFill/>
          <a:ln w="19050" algn="ctr">
            <a:solidFill>
              <a:schemeClr val="tx1"/>
            </a:solidFill>
            <a:miter lim="800000"/>
            <a:headEnd/>
            <a:tailEnd/>
          </a:ln>
          <a:effectLst/>
        </p:spPr>
        <p:txBody>
          <a:bodyPr lIns="91446" tIns="91446" rIns="91446" bIns="91446" rtlCol="0" anchor="ctr"/>
          <a:lstStyle/>
          <a:p>
            <a:pPr algn="ctr"/>
            <a:r>
              <a:rPr lang="zh-CN" altLang="en-US" sz="2400" b="1" dirty="0" smtClean="0">
                <a:latin typeface="微软雅黑" panose="020B0503020204020204" pitchFamily="34" charset="-122"/>
                <a:ea typeface="微软雅黑" panose="020B0503020204020204" pitchFamily="34" charset="-122"/>
              </a:rPr>
              <a:t>区块</a:t>
            </a:r>
            <a:r>
              <a:rPr lang="en-US" altLang="zh-CN" sz="2400" b="1" dirty="0" smtClean="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23" name="矩形 22"/>
          <p:cNvSpPr/>
          <p:nvPr/>
        </p:nvSpPr>
        <p:spPr bwMode="auto">
          <a:xfrm>
            <a:off x="6451664" y="2775489"/>
            <a:ext cx="1872208" cy="2016224"/>
          </a:xfrm>
          <a:prstGeom prst="rect">
            <a:avLst/>
          </a:prstGeom>
          <a:solidFill>
            <a:schemeClr val="accent1"/>
          </a:solidFill>
          <a:ln w="19050"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上个区块的</a:t>
            </a:r>
            <a:r>
              <a:rPr lang="en-US" altLang="zh-CN" sz="2400" b="1" dirty="0">
                <a:latin typeface="微软雅黑" panose="020B0503020204020204" pitchFamily="34" charset="-122"/>
                <a:ea typeface="微软雅黑" panose="020B0503020204020204" pitchFamily="34" charset="-122"/>
              </a:rPr>
              <a:t>Hash</a:t>
            </a:r>
            <a:r>
              <a:rPr lang="zh-CN" altLang="en-US" sz="2400" b="1" dirty="0">
                <a:latin typeface="微软雅黑" panose="020B0503020204020204" pitchFamily="34" charset="-122"/>
                <a:ea typeface="微软雅黑" panose="020B0503020204020204" pitchFamily="34" charset="-122"/>
              </a:rPr>
              <a:t>值</a:t>
            </a:r>
            <a:endParaRPr lang="en-US" altLang="zh-CN" sz="2400" b="1" dirty="0">
              <a:latin typeface="微软雅黑" panose="020B0503020204020204" pitchFamily="34" charset="-122"/>
              <a:ea typeface="微软雅黑" panose="020B0503020204020204" pitchFamily="34" charset="-122"/>
            </a:endParaRPr>
          </a:p>
          <a:p>
            <a:pPr algn="ct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smtClean="0">
                <a:latin typeface="微软雅黑" panose="020B0503020204020204" pitchFamily="34" charset="-122"/>
                <a:ea typeface="微软雅黑" panose="020B0503020204020204" pitchFamily="34" charset="-122"/>
              </a:rPr>
              <a:t>区块</a:t>
            </a: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中</a:t>
            </a:r>
            <a:r>
              <a:rPr lang="zh-CN" altLang="en-US" sz="2400" b="1" dirty="0">
                <a:latin typeface="微软雅黑" panose="020B0503020204020204" pitchFamily="34" charset="-122"/>
                <a:ea typeface="微软雅黑" panose="020B0503020204020204" pitchFamily="34" charset="-122"/>
              </a:rPr>
              <a:t>的内容</a:t>
            </a:r>
          </a:p>
        </p:txBody>
      </p:sp>
      <p:cxnSp>
        <p:nvCxnSpPr>
          <p:cNvPr id="10" name="肘形连接符 9"/>
          <p:cNvCxnSpPr>
            <a:stCxn id="16" idx="0"/>
            <a:endCxn id="15" idx="3"/>
          </p:cNvCxnSpPr>
          <p:nvPr/>
        </p:nvCxnSpPr>
        <p:spPr bwMode="auto">
          <a:xfrm rot="16200000" flipH="1" flipV="1">
            <a:off x="2627784" y="1983401"/>
            <a:ext cx="1512168" cy="2088232"/>
          </a:xfrm>
          <a:prstGeom prst="bentConnector4">
            <a:avLst>
              <a:gd name="adj1" fmla="val -30156"/>
              <a:gd name="adj2" fmla="val 72414"/>
            </a:avLst>
          </a:prstGeom>
          <a:solidFill>
            <a:schemeClr val="accent1"/>
          </a:solidFill>
          <a:ln w="22225" cap="flat" cmpd="sng" algn="ctr">
            <a:solidFill>
              <a:srgbClr val="C00000"/>
            </a:solidFill>
            <a:prstDash val="solid"/>
            <a:round/>
            <a:headEnd type="none" w="med" len="med"/>
            <a:tailEnd type="stealth" w="lg" len="lg"/>
          </a:ln>
          <a:effectLst/>
        </p:spPr>
      </p:cxnSp>
      <p:sp>
        <p:nvSpPr>
          <p:cNvPr id="24" name="TextBox 20"/>
          <p:cNvSpPr txBox="1">
            <a:spLocks noChangeArrowheads="1"/>
          </p:cNvSpPr>
          <p:nvPr/>
        </p:nvSpPr>
        <p:spPr bwMode="auto">
          <a:xfrm>
            <a:off x="2987824" y="1248095"/>
            <a:ext cx="936104" cy="461665"/>
          </a:xfrm>
          <a:prstGeom prst="rect">
            <a:avLst/>
          </a:prstGeom>
          <a:noFill/>
          <a:ln w="9525">
            <a:noFill/>
            <a:miter lim="800000"/>
            <a:headEnd/>
            <a:tailEnd/>
          </a:ln>
        </p:spPr>
        <p:txBody>
          <a:bodyPr wrap="square">
            <a:spAutoFit/>
          </a:bodyPr>
          <a:lstStyle/>
          <a:p>
            <a:pPr algn="ctr">
              <a:spcAft>
                <a:spcPts val="600"/>
              </a:spcAft>
              <a:buClr>
                <a:srgbClr val="C00000"/>
              </a:buClr>
              <a:defRPr/>
            </a:pPr>
            <a:r>
              <a:rPr lang="zh-CN" altLang="en-US" sz="2400" b="1" dirty="0" smtClean="0">
                <a:solidFill>
                  <a:srgbClr val="C00000"/>
                </a:solidFill>
                <a:latin typeface="微软雅黑" panose="020B0503020204020204" pitchFamily="34" charset="-122"/>
                <a:ea typeface="微软雅黑" panose="020B0503020204020204" pitchFamily="34" charset="-122"/>
              </a:rPr>
              <a:t>指针</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cxnSp>
        <p:nvCxnSpPr>
          <p:cNvPr id="25" name="肘形连接符 24"/>
          <p:cNvCxnSpPr/>
          <p:nvPr/>
        </p:nvCxnSpPr>
        <p:spPr bwMode="auto">
          <a:xfrm rot="16200000" flipH="1" flipV="1">
            <a:off x="5652120" y="1975879"/>
            <a:ext cx="1512168" cy="2088232"/>
          </a:xfrm>
          <a:prstGeom prst="bentConnector4">
            <a:avLst>
              <a:gd name="adj1" fmla="val -30156"/>
              <a:gd name="adj2" fmla="val 72414"/>
            </a:avLst>
          </a:prstGeom>
          <a:solidFill>
            <a:schemeClr val="accent1"/>
          </a:solidFill>
          <a:ln w="22225" cap="flat" cmpd="sng" algn="ctr">
            <a:solidFill>
              <a:srgbClr val="C00000"/>
            </a:solidFill>
            <a:prstDash val="solid"/>
            <a:round/>
            <a:headEnd type="none" w="med" len="med"/>
            <a:tailEnd type="stealth" w="lg" len="lg"/>
          </a:ln>
          <a:effectLst/>
        </p:spPr>
      </p:cxnSp>
      <p:sp>
        <p:nvSpPr>
          <p:cNvPr id="26" name="TextBox 20"/>
          <p:cNvSpPr txBox="1">
            <a:spLocks noChangeArrowheads="1"/>
          </p:cNvSpPr>
          <p:nvPr/>
        </p:nvSpPr>
        <p:spPr bwMode="auto">
          <a:xfrm>
            <a:off x="6012160" y="1240573"/>
            <a:ext cx="936104" cy="461665"/>
          </a:xfrm>
          <a:prstGeom prst="rect">
            <a:avLst/>
          </a:prstGeom>
          <a:noFill/>
          <a:ln w="9525">
            <a:noFill/>
            <a:miter lim="800000"/>
            <a:headEnd/>
            <a:tailEnd/>
          </a:ln>
        </p:spPr>
        <p:txBody>
          <a:bodyPr wrap="square">
            <a:spAutoFit/>
          </a:bodyPr>
          <a:lstStyle/>
          <a:p>
            <a:pPr algn="ctr">
              <a:spcAft>
                <a:spcPts val="600"/>
              </a:spcAft>
              <a:buClr>
                <a:srgbClr val="C00000"/>
              </a:buClr>
              <a:defRPr/>
            </a:pPr>
            <a:r>
              <a:rPr lang="zh-CN" altLang="en-US" sz="2400" b="1" dirty="0" smtClean="0">
                <a:solidFill>
                  <a:srgbClr val="C00000"/>
                </a:solidFill>
                <a:latin typeface="微软雅黑" panose="020B0503020204020204" pitchFamily="34" charset="-122"/>
                <a:ea typeface="微软雅黑" panose="020B0503020204020204" pitchFamily="34" charset="-122"/>
              </a:rPr>
              <a:t>指针</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27" name="TextBox 20"/>
          <p:cNvSpPr txBox="1">
            <a:spLocks noChangeArrowheads="1"/>
          </p:cNvSpPr>
          <p:nvPr/>
        </p:nvSpPr>
        <p:spPr bwMode="auto">
          <a:xfrm>
            <a:off x="297121" y="5157192"/>
            <a:ext cx="8496944" cy="1323439"/>
          </a:xfrm>
          <a:prstGeom prst="rect">
            <a:avLst/>
          </a:prstGeom>
          <a:solidFill>
            <a:schemeClr val="bg1"/>
          </a:solidFill>
          <a:ln w="9525">
            <a:solidFill>
              <a:srgbClr val="C00000"/>
            </a:solidFill>
            <a:miter lim="800000"/>
            <a:headEnd/>
            <a:tailEnd/>
          </a:ln>
        </p:spPr>
        <p:txBody>
          <a:bodyPr wrap="square">
            <a:spAutoFit/>
          </a:bodyPr>
          <a:lstStyle/>
          <a:p>
            <a:pPr>
              <a:spcAft>
                <a:spcPts val="600"/>
              </a:spcAft>
              <a:buClr>
                <a:srgbClr val="C00000"/>
              </a:buClr>
              <a:defRPr/>
            </a:pPr>
            <a:r>
              <a:rPr lang="zh-CN" altLang="en-US" sz="2000" b="1" dirty="0" smtClean="0">
                <a:latin typeface="微软雅黑" panose="020B0503020204020204" pitchFamily="34" charset="-122"/>
                <a:ea typeface="微软雅黑" panose="020B0503020204020204" pitchFamily="34" charset="-122"/>
              </a:rPr>
              <a:t>区块链本质上是一个链表，只是在下一链表节点中存入了上一个链表的</a:t>
            </a:r>
            <a:r>
              <a:rPr lang="en-US" altLang="zh-CN" sz="2000" b="1" dirty="0" smtClean="0">
                <a:latin typeface="微软雅黑" panose="020B0503020204020204" pitchFamily="34" charset="-122"/>
                <a:ea typeface="微软雅黑" panose="020B0503020204020204" pitchFamily="34" charset="-122"/>
              </a:rPr>
              <a:t>hash</a:t>
            </a:r>
            <a:r>
              <a:rPr lang="zh-CN" altLang="en-US" sz="2000" b="1" dirty="0" smtClean="0">
                <a:latin typeface="微软雅黑" panose="020B0503020204020204" pitchFamily="34" charset="-122"/>
                <a:ea typeface="微软雅黑" panose="020B0503020204020204" pitchFamily="34" charset="-122"/>
              </a:rPr>
              <a:t>值，如果上一个区块内容有一点改变，其</a:t>
            </a:r>
            <a:r>
              <a:rPr lang="en-US" altLang="zh-CN" sz="2000" b="1" dirty="0" smtClean="0">
                <a:latin typeface="微软雅黑" panose="020B0503020204020204" pitchFamily="34" charset="-122"/>
                <a:ea typeface="微软雅黑" panose="020B0503020204020204" pitchFamily="34" charset="-122"/>
              </a:rPr>
              <a:t>hash</a:t>
            </a:r>
            <a:r>
              <a:rPr lang="zh-CN" altLang="en-US" sz="2000" b="1" dirty="0" smtClean="0">
                <a:latin typeface="微软雅黑" panose="020B0503020204020204" pitchFamily="34" charset="-122"/>
                <a:ea typeface="微软雅黑" panose="020B0503020204020204" pitchFamily="34" charset="-122"/>
              </a:rPr>
              <a:t>值就改变，就会和下一个链表节点中存入的</a:t>
            </a:r>
            <a:r>
              <a:rPr lang="en-US" altLang="zh-CN" sz="2000" b="1" dirty="0" smtClean="0">
                <a:latin typeface="微软雅黑" panose="020B0503020204020204" pitchFamily="34" charset="-122"/>
                <a:ea typeface="微软雅黑" panose="020B0503020204020204" pitchFamily="34" charset="-122"/>
              </a:rPr>
              <a:t>hash</a:t>
            </a:r>
            <a:r>
              <a:rPr lang="zh-CN" altLang="en-US" sz="2000" b="1" dirty="0" smtClean="0">
                <a:latin typeface="微软雅黑" panose="020B0503020204020204" pitchFamily="34" charset="-122"/>
                <a:ea typeface="微软雅黑" panose="020B0503020204020204" pitchFamily="34" charset="-122"/>
              </a:rPr>
              <a:t>值不匹配，那么这个区块就作假了。所以区块链具有不可篡改性和防伪性。</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0783107"/>
      </p:ext>
    </p:extLst>
  </p:cSld>
  <p:clrMapOvr>
    <a:masterClrMapping/>
  </p:clrMapOvr>
  <p:transition advTm="157">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p>
        </p:txBody>
      </p:sp>
      <p:sp>
        <p:nvSpPr>
          <p:cNvPr id="51" name="TextBox 20"/>
          <p:cNvSpPr txBox="1">
            <a:spLocks noChangeArrowheads="1"/>
          </p:cNvSpPr>
          <p:nvPr/>
        </p:nvSpPr>
        <p:spPr bwMode="auto">
          <a:xfrm>
            <a:off x="251520" y="1196752"/>
            <a:ext cx="8784976" cy="5663089"/>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数据的存储结构</a:t>
            </a: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数据结构在计算机存储器中的存储映像，又叫物理结构</a:t>
            </a: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存储结构既要反应数据元素本身，还要反映数据元素之间的关系</a:t>
            </a: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一般有两种存储结构：顺序存储结构与链式存储结构</a:t>
            </a: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a:latin typeface="微软雅黑" panose="020B0503020204020204" pitchFamily="34" charset="-122"/>
              <a:ea typeface="微软雅黑" panose="020B0503020204020204" pitchFamily="34" charset="-122"/>
            </a:endParaRPr>
          </a:p>
          <a:p>
            <a:pPr marL="457200" lvl="2">
              <a:spcAft>
                <a:spcPts val="600"/>
              </a:spcAft>
              <a:buClr>
                <a:srgbClr val="C00000"/>
              </a:buClr>
              <a:defRPr/>
            </a:pP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索引存储：在存储元素信息的同时建立附加的索引表</a:t>
            </a: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散列存储：根据节点的关键码通过一个散列函数计算得到存储地址</a:t>
            </a:r>
            <a:endParaRPr lang="en-US" altLang="zh-CN" sz="2400" b="1" dirty="0">
              <a:latin typeface="微软雅黑" panose="020B0503020204020204" pitchFamily="34" charset="-122"/>
              <a:ea typeface="微软雅黑" panose="020B0503020204020204" pitchFamily="34" charset="-122"/>
            </a:endParaRPr>
          </a:p>
        </p:txBody>
      </p:sp>
      <p:cxnSp>
        <p:nvCxnSpPr>
          <p:cNvPr id="4" name="直接连接符 3"/>
          <p:cNvCxnSpPr/>
          <p:nvPr/>
        </p:nvCxnSpPr>
        <p:spPr bwMode="auto">
          <a:xfrm>
            <a:off x="4211960" y="3356992"/>
            <a:ext cx="180020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67" name="直接连接符 66"/>
          <p:cNvCxnSpPr/>
          <p:nvPr/>
        </p:nvCxnSpPr>
        <p:spPr bwMode="auto">
          <a:xfrm>
            <a:off x="6444208" y="3356992"/>
            <a:ext cx="180020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
        <p:nvSpPr>
          <p:cNvPr id="3" name="矩形 2"/>
          <p:cNvSpPr/>
          <p:nvPr/>
        </p:nvSpPr>
        <p:spPr bwMode="auto">
          <a:xfrm>
            <a:off x="169385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 name="矩形 7"/>
          <p:cNvSpPr/>
          <p:nvPr/>
        </p:nvSpPr>
        <p:spPr bwMode="auto">
          <a:xfrm>
            <a:off x="183787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 name="矩形 8"/>
          <p:cNvSpPr/>
          <p:nvPr/>
        </p:nvSpPr>
        <p:spPr bwMode="auto">
          <a:xfrm>
            <a:off x="198238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 name="矩形 9"/>
          <p:cNvSpPr/>
          <p:nvPr/>
        </p:nvSpPr>
        <p:spPr bwMode="auto">
          <a:xfrm>
            <a:off x="212640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 name="矩形 10"/>
          <p:cNvSpPr/>
          <p:nvPr/>
        </p:nvSpPr>
        <p:spPr bwMode="auto">
          <a:xfrm>
            <a:off x="226992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2" name="矩形 11"/>
          <p:cNvSpPr/>
          <p:nvPr/>
        </p:nvSpPr>
        <p:spPr bwMode="auto">
          <a:xfrm>
            <a:off x="241393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3" name="矩形 12"/>
          <p:cNvSpPr/>
          <p:nvPr/>
        </p:nvSpPr>
        <p:spPr bwMode="auto">
          <a:xfrm>
            <a:off x="255844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4" name="矩形 13"/>
          <p:cNvSpPr/>
          <p:nvPr/>
        </p:nvSpPr>
        <p:spPr bwMode="auto">
          <a:xfrm>
            <a:off x="270246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5" name="矩形 14"/>
          <p:cNvSpPr/>
          <p:nvPr/>
        </p:nvSpPr>
        <p:spPr bwMode="auto">
          <a:xfrm>
            <a:off x="284598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矩形 15"/>
          <p:cNvSpPr/>
          <p:nvPr/>
        </p:nvSpPr>
        <p:spPr bwMode="auto">
          <a:xfrm>
            <a:off x="299000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7" name="矩形 16"/>
          <p:cNvSpPr/>
          <p:nvPr/>
        </p:nvSpPr>
        <p:spPr bwMode="auto">
          <a:xfrm>
            <a:off x="313451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8" name="矩形 17"/>
          <p:cNvSpPr/>
          <p:nvPr/>
        </p:nvSpPr>
        <p:spPr bwMode="auto">
          <a:xfrm>
            <a:off x="327852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9" name="矩形 18"/>
          <p:cNvSpPr/>
          <p:nvPr/>
        </p:nvSpPr>
        <p:spPr bwMode="auto">
          <a:xfrm>
            <a:off x="342204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0" name="矩形 19"/>
          <p:cNvSpPr/>
          <p:nvPr/>
        </p:nvSpPr>
        <p:spPr bwMode="auto">
          <a:xfrm>
            <a:off x="356606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1" name="矩形 20"/>
          <p:cNvSpPr/>
          <p:nvPr/>
        </p:nvSpPr>
        <p:spPr bwMode="auto">
          <a:xfrm>
            <a:off x="371057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2" name="矩形 21"/>
          <p:cNvSpPr/>
          <p:nvPr/>
        </p:nvSpPr>
        <p:spPr bwMode="auto">
          <a:xfrm>
            <a:off x="385459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3" name="矩形 22"/>
          <p:cNvSpPr/>
          <p:nvPr/>
        </p:nvSpPr>
        <p:spPr bwMode="auto">
          <a:xfrm>
            <a:off x="399811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4" name="矩形 23"/>
          <p:cNvSpPr/>
          <p:nvPr/>
        </p:nvSpPr>
        <p:spPr bwMode="auto">
          <a:xfrm>
            <a:off x="414212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5" name="矩形 24"/>
          <p:cNvSpPr/>
          <p:nvPr/>
        </p:nvSpPr>
        <p:spPr bwMode="auto">
          <a:xfrm>
            <a:off x="428664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6" name="矩形 25"/>
          <p:cNvSpPr/>
          <p:nvPr/>
        </p:nvSpPr>
        <p:spPr bwMode="auto">
          <a:xfrm>
            <a:off x="443065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7" name="矩形 26"/>
          <p:cNvSpPr/>
          <p:nvPr/>
        </p:nvSpPr>
        <p:spPr bwMode="auto">
          <a:xfrm>
            <a:off x="457417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8" name="矩形 27"/>
          <p:cNvSpPr/>
          <p:nvPr/>
        </p:nvSpPr>
        <p:spPr bwMode="auto">
          <a:xfrm>
            <a:off x="471819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9" name="矩形 28"/>
          <p:cNvSpPr/>
          <p:nvPr/>
        </p:nvSpPr>
        <p:spPr bwMode="auto">
          <a:xfrm>
            <a:off x="486270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0" name="矩形 29"/>
          <p:cNvSpPr/>
          <p:nvPr/>
        </p:nvSpPr>
        <p:spPr bwMode="auto">
          <a:xfrm>
            <a:off x="500672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1" name="矩形 30"/>
          <p:cNvSpPr/>
          <p:nvPr/>
        </p:nvSpPr>
        <p:spPr bwMode="auto">
          <a:xfrm>
            <a:off x="515024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2" name="矩形 31"/>
          <p:cNvSpPr/>
          <p:nvPr/>
        </p:nvSpPr>
        <p:spPr bwMode="auto">
          <a:xfrm>
            <a:off x="529425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3" name="矩形 32"/>
          <p:cNvSpPr/>
          <p:nvPr/>
        </p:nvSpPr>
        <p:spPr bwMode="auto">
          <a:xfrm>
            <a:off x="543876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4" name="矩形 33"/>
          <p:cNvSpPr/>
          <p:nvPr/>
        </p:nvSpPr>
        <p:spPr bwMode="auto">
          <a:xfrm>
            <a:off x="558278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5" name="矩形 34"/>
          <p:cNvSpPr/>
          <p:nvPr/>
        </p:nvSpPr>
        <p:spPr bwMode="auto">
          <a:xfrm>
            <a:off x="572630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6" name="矩形 35"/>
          <p:cNvSpPr/>
          <p:nvPr/>
        </p:nvSpPr>
        <p:spPr bwMode="auto">
          <a:xfrm>
            <a:off x="587032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7" name="矩形 36"/>
          <p:cNvSpPr/>
          <p:nvPr/>
        </p:nvSpPr>
        <p:spPr bwMode="auto">
          <a:xfrm>
            <a:off x="601483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8" name="矩形 37"/>
          <p:cNvSpPr/>
          <p:nvPr/>
        </p:nvSpPr>
        <p:spPr bwMode="auto">
          <a:xfrm>
            <a:off x="615884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9" name="矩形 38"/>
          <p:cNvSpPr/>
          <p:nvPr/>
        </p:nvSpPr>
        <p:spPr bwMode="auto">
          <a:xfrm>
            <a:off x="629571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0" name="矩形 39"/>
          <p:cNvSpPr/>
          <p:nvPr/>
        </p:nvSpPr>
        <p:spPr bwMode="auto">
          <a:xfrm>
            <a:off x="643972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1" name="矩形 40"/>
          <p:cNvSpPr/>
          <p:nvPr/>
        </p:nvSpPr>
        <p:spPr bwMode="auto">
          <a:xfrm>
            <a:off x="658423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2" name="矩形 41"/>
          <p:cNvSpPr/>
          <p:nvPr/>
        </p:nvSpPr>
        <p:spPr bwMode="auto">
          <a:xfrm>
            <a:off x="672825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3" name="矩形 42"/>
          <p:cNvSpPr/>
          <p:nvPr/>
        </p:nvSpPr>
        <p:spPr bwMode="auto">
          <a:xfrm>
            <a:off x="687177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4" name="矩形 43"/>
          <p:cNvSpPr/>
          <p:nvPr/>
        </p:nvSpPr>
        <p:spPr bwMode="auto">
          <a:xfrm>
            <a:off x="701579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5" name="矩形 44"/>
          <p:cNvSpPr/>
          <p:nvPr/>
        </p:nvSpPr>
        <p:spPr bwMode="auto">
          <a:xfrm>
            <a:off x="716030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6" name="矩形 45"/>
          <p:cNvSpPr/>
          <p:nvPr/>
        </p:nvSpPr>
        <p:spPr bwMode="auto">
          <a:xfrm>
            <a:off x="730431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7" name="矩形 46"/>
          <p:cNvSpPr/>
          <p:nvPr/>
        </p:nvSpPr>
        <p:spPr bwMode="auto">
          <a:xfrm>
            <a:off x="744783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8" name="矩形 47"/>
          <p:cNvSpPr/>
          <p:nvPr/>
        </p:nvSpPr>
        <p:spPr bwMode="auto">
          <a:xfrm>
            <a:off x="759185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9" name="矩形 48"/>
          <p:cNvSpPr/>
          <p:nvPr/>
        </p:nvSpPr>
        <p:spPr bwMode="auto">
          <a:xfrm>
            <a:off x="773636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0" name="矩形 49"/>
          <p:cNvSpPr/>
          <p:nvPr/>
        </p:nvSpPr>
        <p:spPr bwMode="auto">
          <a:xfrm>
            <a:off x="788038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2" name="矩形 51"/>
          <p:cNvSpPr/>
          <p:nvPr/>
        </p:nvSpPr>
        <p:spPr bwMode="auto">
          <a:xfrm>
            <a:off x="802390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3" name="矩形 52"/>
          <p:cNvSpPr/>
          <p:nvPr/>
        </p:nvSpPr>
        <p:spPr bwMode="auto">
          <a:xfrm>
            <a:off x="816791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4" name="矩形 53"/>
          <p:cNvSpPr/>
          <p:nvPr/>
        </p:nvSpPr>
        <p:spPr bwMode="auto">
          <a:xfrm>
            <a:off x="831243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1" name="矩形 60"/>
          <p:cNvSpPr/>
          <p:nvPr/>
        </p:nvSpPr>
        <p:spPr bwMode="auto">
          <a:xfrm>
            <a:off x="155033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4" name="矩形 73"/>
          <p:cNvSpPr/>
          <p:nvPr/>
        </p:nvSpPr>
        <p:spPr bwMode="auto">
          <a:xfrm>
            <a:off x="168670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5" name="矩形 74"/>
          <p:cNvSpPr/>
          <p:nvPr/>
        </p:nvSpPr>
        <p:spPr bwMode="auto">
          <a:xfrm>
            <a:off x="183071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6" name="矩形 75"/>
          <p:cNvSpPr/>
          <p:nvPr/>
        </p:nvSpPr>
        <p:spPr bwMode="auto">
          <a:xfrm>
            <a:off x="197523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7" name="矩形 76"/>
          <p:cNvSpPr/>
          <p:nvPr/>
        </p:nvSpPr>
        <p:spPr bwMode="auto">
          <a:xfrm>
            <a:off x="211924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8" name="矩形 77"/>
          <p:cNvSpPr/>
          <p:nvPr/>
        </p:nvSpPr>
        <p:spPr bwMode="auto">
          <a:xfrm>
            <a:off x="226276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9" name="矩形 78"/>
          <p:cNvSpPr/>
          <p:nvPr/>
        </p:nvSpPr>
        <p:spPr bwMode="auto">
          <a:xfrm>
            <a:off x="240678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0" name="矩形 79"/>
          <p:cNvSpPr/>
          <p:nvPr/>
        </p:nvSpPr>
        <p:spPr bwMode="auto">
          <a:xfrm>
            <a:off x="255129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1" name="矩形 80"/>
          <p:cNvSpPr/>
          <p:nvPr/>
        </p:nvSpPr>
        <p:spPr bwMode="auto">
          <a:xfrm>
            <a:off x="269531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2" name="矩形 81"/>
          <p:cNvSpPr/>
          <p:nvPr/>
        </p:nvSpPr>
        <p:spPr bwMode="auto">
          <a:xfrm>
            <a:off x="283883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3" name="矩形 82"/>
          <p:cNvSpPr/>
          <p:nvPr/>
        </p:nvSpPr>
        <p:spPr bwMode="auto">
          <a:xfrm>
            <a:off x="298284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4" name="矩形 83"/>
          <p:cNvSpPr/>
          <p:nvPr/>
        </p:nvSpPr>
        <p:spPr bwMode="auto">
          <a:xfrm>
            <a:off x="312735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5" name="矩形 84"/>
          <p:cNvSpPr/>
          <p:nvPr/>
        </p:nvSpPr>
        <p:spPr bwMode="auto">
          <a:xfrm>
            <a:off x="327137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6" name="矩形 85"/>
          <p:cNvSpPr/>
          <p:nvPr/>
        </p:nvSpPr>
        <p:spPr bwMode="auto">
          <a:xfrm>
            <a:off x="341489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7" name="矩形 86"/>
          <p:cNvSpPr/>
          <p:nvPr/>
        </p:nvSpPr>
        <p:spPr bwMode="auto">
          <a:xfrm>
            <a:off x="355891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8" name="矩形 87"/>
          <p:cNvSpPr/>
          <p:nvPr/>
        </p:nvSpPr>
        <p:spPr bwMode="auto">
          <a:xfrm>
            <a:off x="370342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9" name="矩形 88"/>
          <p:cNvSpPr/>
          <p:nvPr/>
        </p:nvSpPr>
        <p:spPr bwMode="auto">
          <a:xfrm>
            <a:off x="384743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0" name="矩形 89"/>
          <p:cNvSpPr/>
          <p:nvPr/>
        </p:nvSpPr>
        <p:spPr bwMode="auto">
          <a:xfrm>
            <a:off x="399095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1" name="矩形 90"/>
          <p:cNvSpPr/>
          <p:nvPr/>
        </p:nvSpPr>
        <p:spPr bwMode="auto">
          <a:xfrm>
            <a:off x="413497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2" name="矩形 91"/>
          <p:cNvSpPr/>
          <p:nvPr/>
        </p:nvSpPr>
        <p:spPr bwMode="auto">
          <a:xfrm>
            <a:off x="427948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3" name="矩形 92"/>
          <p:cNvSpPr/>
          <p:nvPr/>
        </p:nvSpPr>
        <p:spPr bwMode="auto">
          <a:xfrm>
            <a:off x="442350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4" name="矩形 93"/>
          <p:cNvSpPr/>
          <p:nvPr/>
        </p:nvSpPr>
        <p:spPr bwMode="auto">
          <a:xfrm>
            <a:off x="456702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5" name="矩形 94"/>
          <p:cNvSpPr/>
          <p:nvPr/>
        </p:nvSpPr>
        <p:spPr bwMode="auto">
          <a:xfrm>
            <a:off x="471103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6" name="矩形 95"/>
          <p:cNvSpPr/>
          <p:nvPr/>
        </p:nvSpPr>
        <p:spPr bwMode="auto">
          <a:xfrm>
            <a:off x="485555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7" name="矩形 96"/>
          <p:cNvSpPr/>
          <p:nvPr/>
        </p:nvSpPr>
        <p:spPr bwMode="auto">
          <a:xfrm>
            <a:off x="499956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8" name="矩形 97"/>
          <p:cNvSpPr/>
          <p:nvPr/>
        </p:nvSpPr>
        <p:spPr bwMode="auto">
          <a:xfrm>
            <a:off x="514308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9" name="矩形 98"/>
          <p:cNvSpPr/>
          <p:nvPr/>
        </p:nvSpPr>
        <p:spPr bwMode="auto">
          <a:xfrm>
            <a:off x="528710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0" name="矩形 99"/>
          <p:cNvSpPr/>
          <p:nvPr/>
        </p:nvSpPr>
        <p:spPr bwMode="auto">
          <a:xfrm>
            <a:off x="543161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1" name="矩形 100"/>
          <p:cNvSpPr/>
          <p:nvPr/>
        </p:nvSpPr>
        <p:spPr bwMode="auto">
          <a:xfrm>
            <a:off x="557563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2" name="矩形 101"/>
          <p:cNvSpPr/>
          <p:nvPr/>
        </p:nvSpPr>
        <p:spPr bwMode="auto">
          <a:xfrm>
            <a:off x="571915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3" name="矩形 102"/>
          <p:cNvSpPr/>
          <p:nvPr/>
        </p:nvSpPr>
        <p:spPr bwMode="auto">
          <a:xfrm>
            <a:off x="586316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4" name="矩形 103"/>
          <p:cNvSpPr/>
          <p:nvPr/>
        </p:nvSpPr>
        <p:spPr bwMode="auto">
          <a:xfrm>
            <a:off x="600767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5" name="矩形 104"/>
          <p:cNvSpPr/>
          <p:nvPr/>
        </p:nvSpPr>
        <p:spPr bwMode="auto">
          <a:xfrm>
            <a:off x="615169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6" name="矩形 105"/>
          <p:cNvSpPr/>
          <p:nvPr/>
        </p:nvSpPr>
        <p:spPr bwMode="auto">
          <a:xfrm>
            <a:off x="628855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7" name="矩形 106"/>
          <p:cNvSpPr/>
          <p:nvPr/>
        </p:nvSpPr>
        <p:spPr bwMode="auto">
          <a:xfrm>
            <a:off x="643257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8" name="矩形 107"/>
          <p:cNvSpPr/>
          <p:nvPr/>
        </p:nvSpPr>
        <p:spPr bwMode="auto">
          <a:xfrm>
            <a:off x="657708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9" name="矩形 108"/>
          <p:cNvSpPr/>
          <p:nvPr/>
        </p:nvSpPr>
        <p:spPr bwMode="auto">
          <a:xfrm>
            <a:off x="672110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0" name="矩形 109"/>
          <p:cNvSpPr/>
          <p:nvPr/>
        </p:nvSpPr>
        <p:spPr bwMode="auto">
          <a:xfrm>
            <a:off x="686462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1" name="矩形 110"/>
          <p:cNvSpPr/>
          <p:nvPr/>
        </p:nvSpPr>
        <p:spPr bwMode="auto">
          <a:xfrm>
            <a:off x="700863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2" name="矩形 111"/>
          <p:cNvSpPr/>
          <p:nvPr/>
        </p:nvSpPr>
        <p:spPr bwMode="auto">
          <a:xfrm>
            <a:off x="715314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3" name="矩形 112"/>
          <p:cNvSpPr/>
          <p:nvPr/>
        </p:nvSpPr>
        <p:spPr bwMode="auto">
          <a:xfrm>
            <a:off x="729716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4" name="矩形 113"/>
          <p:cNvSpPr/>
          <p:nvPr/>
        </p:nvSpPr>
        <p:spPr bwMode="auto">
          <a:xfrm>
            <a:off x="744068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5" name="矩形 114"/>
          <p:cNvSpPr/>
          <p:nvPr/>
        </p:nvSpPr>
        <p:spPr bwMode="auto">
          <a:xfrm>
            <a:off x="758470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6" name="矩形 115"/>
          <p:cNvSpPr/>
          <p:nvPr/>
        </p:nvSpPr>
        <p:spPr bwMode="auto">
          <a:xfrm>
            <a:off x="772921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7" name="矩形 116"/>
          <p:cNvSpPr/>
          <p:nvPr/>
        </p:nvSpPr>
        <p:spPr bwMode="auto">
          <a:xfrm>
            <a:off x="787322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8" name="矩形 117"/>
          <p:cNvSpPr/>
          <p:nvPr/>
        </p:nvSpPr>
        <p:spPr bwMode="auto">
          <a:xfrm>
            <a:off x="801674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9" name="矩形 118"/>
          <p:cNvSpPr/>
          <p:nvPr/>
        </p:nvSpPr>
        <p:spPr bwMode="auto">
          <a:xfrm>
            <a:off x="816076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20" name="矩形 119"/>
          <p:cNvSpPr/>
          <p:nvPr/>
        </p:nvSpPr>
        <p:spPr bwMode="auto">
          <a:xfrm>
            <a:off x="830527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27" name="矩形 126"/>
          <p:cNvSpPr/>
          <p:nvPr/>
        </p:nvSpPr>
        <p:spPr bwMode="auto">
          <a:xfrm>
            <a:off x="154318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35" name="矩形 134"/>
          <p:cNvSpPr/>
          <p:nvPr/>
        </p:nvSpPr>
        <p:spPr bwMode="auto">
          <a:xfrm>
            <a:off x="2694814" y="3573016"/>
            <a:ext cx="576064" cy="504056"/>
          </a:xfrm>
          <a:prstGeom prst="rect">
            <a:avLst/>
          </a:prstGeom>
          <a:solidFill>
            <a:schemeClr val="accent1">
              <a:lumMod val="90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2</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36" name="矩形 135"/>
          <p:cNvSpPr/>
          <p:nvPr/>
        </p:nvSpPr>
        <p:spPr bwMode="auto">
          <a:xfrm>
            <a:off x="3270878" y="3573016"/>
            <a:ext cx="576064" cy="504056"/>
          </a:xfrm>
          <a:prstGeom prst="rect">
            <a:avLst/>
          </a:prstGeom>
          <a:solidFill>
            <a:schemeClr val="accent2"/>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0</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37" name="矩形 136"/>
          <p:cNvSpPr/>
          <p:nvPr/>
        </p:nvSpPr>
        <p:spPr bwMode="auto">
          <a:xfrm>
            <a:off x="3846942" y="3573016"/>
            <a:ext cx="576064" cy="504056"/>
          </a:xfrm>
          <a:prstGeom prst="rect">
            <a:avLst/>
          </a:prstGeom>
          <a:solidFill>
            <a:srgbClr val="FFFFCC"/>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1</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38" name="矩形 137"/>
          <p:cNvSpPr/>
          <p:nvPr/>
        </p:nvSpPr>
        <p:spPr bwMode="auto">
          <a:xfrm>
            <a:off x="4429168" y="3573016"/>
            <a:ext cx="576064" cy="504056"/>
          </a:xfrm>
          <a:prstGeom prst="rect">
            <a:avLst/>
          </a:prstGeom>
          <a:solidFill>
            <a:schemeClr val="bg1">
              <a:lumMod val="65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6</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2" name="矩形 141"/>
          <p:cNvSpPr/>
          <p:nvPr/>
        </p:nvSpPr>
        <p:spPr bwMode="auto">
          <a:xfrm>
            <a:off x="5000935" y="4581128"/>
            <a:ext cx="576064" cy="504056"/>
          </a:xfrm>
          <a:prstGeom prst="rect">
            <a:avLst/>
          </a:prstGeom>
          <a:solidFill>
            <a:schemeClr val="accent1">
              <a:lumMod val="90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2</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3" name="矩形 142"/>
          <p:cNvSpPr/>
          <p:nvPr/>
        </p:nvSpPr>
        <p:spPr bwMode="auto">
          <a:xfrm>
            <a:off x="2118254" y="4581128"/>
            <a:ext cx="576064" cy="504056"/>
          </a:xfrm>
          <a:prstGeom prst="rect">
            <a:avLst/>
          </a:prstGeom>
          <a:solidFill>
            <a:schemeClr val="accent2"/>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0</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4" name="矩形 143"/>
          <p:cNvSpPr/>
          <p:nvPr/>
        </p:nvSpPr>
        <p:spPr bwMode="auto">
          <a:xfrm>
            <a:off x="6719612" y="4581128"/>
            <a:ext cx="576064" cy="504056"/>
          </a:xfrm>
          <a:prstGeom prst="rect">
            <a:avLst/>
          </a:prstGeom>
          <a:solidFill>
            <a:srgbClr val="FFFFCC"/>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1</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5" name="矩形 144"/>
          <p:cNvSpPr/>
          <p:nvPr/>
        </p:nvSpPr>
        <p:spPr bwMode="auto">
          <a:xfrm>
            <a:off x="3846942" y="4581128"/>
            <a:ext cx="576064" cy="504056"/>
          </a:xfrm>
          <a:prstGeom prst="rect">
            <a:avLst/>
          </a:prstGeom>
          <a:solidFill>
            <a:schemeClr val="bg1">
              <a:lumMod val="65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6</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6" name="矩形 145"/>
          <p:cNvSpPr/>
          <p:nvPr/>
        </p:nvSpPr>
        <p:spPr bwMode="auto">
          <a:xfrm>
            <a:off x="5574638" y="4581128"/>
            <a:ext cx="576064" cy="504056"/>
          </a:xfrm>
          <a:prstGeom prst="rect">
            <a:avLst/>
          </a:prstGeom>
          <a:solidFill>
            <a:schemeClr val="accent1">
              <a:lumMod val="90000"/>
            </a:schemeClr>
          </a:solidFill>
          <a:ln w="25400" algn="ctr">
            <a:solidFill>
              <a:schemeClr val="tx1"/>
            </a:solidFill>
            <a:miter lim="800000"/>
            <a:headEnd/>
            <a:tailEnd/>
          </a:ln>
          <a:effectLst/>
        </p:spPr>
        <p:txBody>
          <a:bodyPr lIns="91446" tIns="91446" rIns="91446" bIns="91446" rtlCol="0" anchor="ctr"/>
          <a:lstStyle/>
          <a:p>
            <a:pPr algn="ctr"/>
            <a:r>
              <a:rPr lang="en-US" altLang="zh-CN" sz="2000" b="1" dirty="0">
                <a:latin typeface="Times New Roman" panose="02020603050405020304" pitchFamily="18" charset="0"/>
                <a:ea typeface="黑体" pitchFamily="2" charset="-122"/>
                <a:cs typeface="Times New Roman" panose="02020603050405020304" pitchFamily="18" charset="0"/>
              </a:rPr>
              <a:t>204</a:t>
            </a:r>
            <a:endParaRPr lang="zh-CN" altLang="en-US" sz="2000" b="1" dirty="0">
              <a:latin typeface="Times New Roman" panose="02020603050405020304" pitchFamily="18" charset="0"/>
              <a:ea typeface="黑体" pitchFamily="2" charset="-122"/>
              <a:cs typeface="Times New Roman" panose="02020603050405020304" pitchFamily="18" charset="0"/>
            </a:endParaRPr>
          </a:p>
        </p:txBody>
      </p:sp>
      <p:sp>
        <p:nvSpPr>
          <p:cNvPr id="147" name="矩形 146"/>
          <p:cNvSpPr/>
          <p:nvPr/>
        </p:nvSpPr>
        <p:spPr bwMode="auto">
          <a:xfrm>
            <a:off x="1341076"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200</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6" name="直接连接符 5"/>
          <p:cNvCxnSpPr/>
          <p:nvPr/>
        </p:nvCxnSpPr>
        <p:spPr bwMode="auto">
          <a:xfrm>
            <a:off x="1621848"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cxnSp>
        <p:nvCxnSpPr>
          <p:cNvPr id="148" name="直接连接符 147"/>
          <p:cNvCxnSpPr/>
          <p:nvPr/>
        </p:nvCxnSpPr>
        <p:spPr bwMode="auto">
          <a:xfrm>
            <a:off x="2197912"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49" name="矩形 148"/>
          <p:cNvSpPr/>
          <p:nvPr/>
        </p:nvSpPr>
        <p:spPr bwMode="auto">
          <a:xfrm>
            <a:off x="1915988"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204</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51" name="矩形 150"/>
          <p:cNvSpPr/>
          <p:nvPr/>
        </p:nvSpPr>
        <p:spPr bwMode="auto">
          <a:xfrm>
            <a:off x="2485944"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208</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52" name="直接连接符 151"/>
          <p:cNvCxnSpPr/>
          <p:nvPr/>
        </p:nvCxnSpPr>
        <p:spPr bwMode="auto">
          <a:xfrm>
            <a:off x="2767868" y="3986461"/>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53" name="矩形 152"/>
          <p:cNvSpPr/>
          <p:nvPr/>
        </p:nvSpPr>
        <p:spPr bwMode="auto">
          <a:xfrm>
            <a:off x="2485944" y="4130477"/>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208</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54" name="直接连接符 153"/>
          <p:cNvCxnSpPr/>
          <p:nvPr/>
        </p:nvCxnSpPr>
        <p:spPr bwMode="auto">
          <a:xfrm>
            <a:off x="3337824"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55" name="矩形 154"/>
          <p:cNvSpPr/>
          <p:nvPr/>
        </p:nvSpPr>
        <p:spPr bwMode="auto">
          <a:xfrm>
            <a:off x="3055900"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212</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56" name="直接连接符 155"/>
          <p:cNvCxnSpPr/>
          <p:nvPr/>
        </p:nvCxnSpPr>
        <p:spPr bwMode="auto">
          <a:xfrm>
            <a:off x="3922162"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57" name="矩形 156"/>
          <p:cNvSpPr/>
          <p:nvPr/>
        </p:nvSpPr>
        <p:spPr bwMode="auto">
          <a:xfrm>
            <a:off x="3640238"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216</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59" name="矩形 158"/>
          <p:cNvSpPr/>
          <p:nvPr/>
        </p:nvSpPr>
        <p:spPr bwMode="auto">
          <a:xfrm>
            <a:off x="4217001"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220</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0" name="直接连接符 159"/>
          <p:cNvCxnSpPr/>
          <p:nvPr/>
        </p:nvCxnSpPr>
        <p:spPr bwMode="auto">
          <a:xfrm>
            <a:off x="5062774"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1" name="矩形 160"/>
          <p:cNvSpPr/>
          <p:nvPr/>
        </p:nvSpPr>
        <p:spPr bwMode="auto">
          <a:xfrm>
            <a:off x="4780850"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224</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2" name="直接连接符 161"/>
          <p:cNvCxnSpPr/>
          <p:nvPr/>
        </p:nvCxnSpPr>
        <p:spPr bwMode="auto">
          <a:xfrm>
            <a:off x="5636547"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3" name="矩形 162"/>
          <p:cNvSpPr/>
          <p:nvPr/>
        </p:nvSpPr>
        <p:spPr bwMode="auto">
          <a:xfrm>
            <a:off x="5354623"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228</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4" name="直接连接符 163"/>
          <p:cNvCxnSpPr/>
          <p:nvPr/>
        </p:nvCxnSpPr>
        <p:spPr bwMode="auto">
          <a:xfrm>
            <a:off x="6234187"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5" name="矩形 164"/>
          <p:cNvSpPr/>
          <p:nvPr/>
        </p:nvSpPr>
        <p:spPr bwMode="auto">
          <a:xfrm>
            <a:off x="5952263"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232</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6" name="直接连接符 165"/>
          <p:cNvCxnSpPr/>
          <p:nvPr/>
        </p:nvCxnSpPr>
        <p:spPr bwMode="auto">
          <a:xfrm>
            <a:off x="6800548"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7" name="矩形 166"/>
          <p:cNvSpPr/>
          <p:nvPr/>
        </p:nvSpPr>
        <p:spPr bwMode="auto">
          <a:xfrm>
            <a:off x="6518624"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236</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68" name="矩形 167"/>
          <p:cNvSpPr/>
          <p:nvPr/>
        </p:nvSpPr>
        <p:spPr bwMode="auto">
          <a:xfrm>
            <a:off x="2697106" y="4582404"/>
            <a:ext cx="576064" cy="504056"/>
          </a:xfrm>
          <a:prstGeom prst="rect">
            <a:avLst/>
          </a:prstGeom>
          <a:solidFill>
            <a:schemeClr val="accent2"/>
          </a:solidFill>
          <a:ln w="25400" algn="ctr">
            <a:solidFill>
              <a:schemeClr val="tx1"/>
            </a:solidFill>
            <a:miter lim="800000"/>
            <a:headEnd/>
            <a:tailEnd/>
          </a:ln>
          <a:effectLst/>
        </p:spPr>
        <p:txBody>
          <a:bodyPr lIns="91446" tIns="91446" rIns="91446" bIns="91446" rtlCol="0" anchor="ctr"/>
          <a:lstStyle/>
          <a:p>
            <a:pPr algn="ctr"/>
            <a:r>
              <a:rPr lang="en-US" altLang="zh-CN" sz="2000" b="1" dirty="0">
                <a:latin typeface="Times New Roman" panose="02020603050405020304" pitchFamily="18" charset="0"/>
                <a:ea typeface="黑体" pitchFamily="2" charset="-122"/>
                <a:cs typeface="Times New Roman" panose="02020603050405020304" pitchFamily="18" charset="0"/>
              </a:rPr>
              <a:t>236</a:t>
            </a:r>
            <a:endParaRPr lang="zh-CN" altLang="en-US" sz="2000" b="1" dirty="0">
              <a:latin typeface="Times New Roman" panose="02020603050405020304" pitchFamily="18" charset="0"/>
              <a:ea typeface="黑体" pitchFamily="2" charset="-122"/>
              <a:cs typeface="Times New Roman" panose="02020603050405020304" pitchFamily="18" charset="0"/>
            </a:endParaRPr>
          </a:p>
        </p:txBody>
      </p:sp>
      <p:cxnSp>
        <p:nvCxnSpPr>
          <p:cNvPr id="150" name="直接连接符 149"/>
          <p:cNvCxnSpPr/>
          <p:nvPr/>
        </p:nvCxnSpPr>
        <p:spPr bwMode="auto">
          <a:xfrm>
            <a:off x="2767868"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9" name="矩形 168"/>
          <p:cNvSpPr/>
          <p:nvPr/>
        </p:nvSpPr>
        <p:spPr bwMode="auto">
          <a:xfrm>
            <a:off x="7303326" y="4581128"/>
            <a:ext cx="576064" cy="504056"/>
          </a:xfrm>
          <a:prstGeom prst="rect">
            <a:avLst/>
          </a:prstGeom>
          <a:solidFill>
            <a:srgbClr val="FFFFCC"/>
          </a:solidFill>
          <a:ln w="25400" algn="ctr">
            <a:solidFill>
              <a:schemeClr val="tx1"/>
            </a:solidFill>
            <a:miter lim="800000"/>
            <a:headEnd/>
            <a:tailEnd/>
          </a:ln>
          <a:effectLst/>
        </p:spPr>
        <p:txBody>
          <a:bodyPr lIns="91446" tIns="91446" rIns="91446" bIns="91446" rtlCol="0" anchor="ctr"/>
          <a:lstStyle/>
          <a:p>
            <a:pPr algn="ctr"/>
            <a:r>
              <a:rPr lang="en-US" altLang="zh-CN" sz="2000" b="1" dirty="0">
                <a:latin typeface="Times New Roman" panose="02020603050405020304" pitchFamily="18" charset="0"/>
                <a:ea typeface="黑体" pitchFamily="2" charset="-122"/>
                <a:cs typeface="Times New Roman" panose="02020603050405020304" pitchFamily="18" charset="0"/>
              </a:rPr>
              <a:t>216</a:t>
            </a:r>
            <a:endParaRPr lang="zh-CN" altLang="en-US" sz="2000" b="1" dirty="0">
              <a:latin typeface="Times New Roman" panose="02020603050405020304" pitchFamily="18" charset="0"/>
              <a:ea typeface="黑体" pitchFamily="2" charset="-122"/>
              <a:cs typeface="Times New Roman" panose="02020603050405020304" pitchFamily="18" charset="0"/>
            </a:endParaRPr>
          </a:p>
        </p:txBody>
      </p:sp>
      <p:sp>
        <p:nvSpPr>
          <p:cNvPr id="170" name="矩形 169"/>
          <p:cNvSpPr/>
          <p:nvPr/>
        </p:nvSpPr>
        <p:spPr bwMode="auto">
          <a:xfrm>
            <a:off x="4423254" y="4581128"/>
            <a:ext cx="576064" cy="504056"/>
          </a:xfrm>
          <a:prstGeom prst="rect">
            <a:avLst/>
          </a:prstGeom>
          <a:solidFill>
            <a:schemeClr val="bg1">
              <a:lumMod val="65000"/>
            </a:schemeClr>
          </a:solidFill>
          <a:ln w="25400" algn="ctr">
            <a:solidFill>
              <a:schemeClr val="tx1"/>
            </a:solidFill>
            <a:miter lim="800000"/>
            <a:headEnd/>
            <a:tailEnd/>
          </a:ln>
          <a:effectLst/>
        </p:spPr>
        <p:txBody>
          <a:bodyPr lIns="91446" tIns="91446" rIns="91446" bIns="91446" rtlCol="0" anchor="ctr"/>
          <a:lstStyle/>
          <a:p>
            <a:pPr algn="ctr"/>
            <a:r>
              <a:rPr lang="en-US" altLang="zh-CN" sz="2000" b="1" dirty="0">
                <a:latin typeface="Times New Roman" panose="02020603050405020304" pitchFamily="18" charset="0"/>
                <a:ea typeface="黑体" pitchFamily="2" charset="-122"/>
                <a:cs typeface="Times New Roman" panose="02020603050405020304" pitchFamily="18" charset="0"/>
              </a:rPr>
              <a:t>0</a:t>
            </a:r>
            <a:endParaRPr lang="zh-CN" altLang="en-US" sz="2000" b="1" dirty="0">
              <a:latin typeface="Times New Roman" panose="02020603050405020304" pitchFamily="18" charset="0"/>
              <a:ea typeface="黑体" pitchFamily="2" charset="-122"/>
              <a:cs typeface="Times New Roman" panose="02020603050405020304" pitchFamily="18" charset="0"/>
            </a:endParaRPr>
          </a:p>
        </p:txBody>
      </p:sp>
      <p:cxnSp>
        <p:nvCxnSpPr>
          <p:cNvPr id="158" name="直接连接符 157"/>
          <p:cNvCxnSpPr/>
          <p:nvPr/>
        </p:nvCxnSpPr>
        <p:spPr bwMode="auto">
          <a:xfrm>
            <a:off x="4498925"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7" name="矩形 6"/>
          <p:cNvSpPr/>
          <p:nvPr/>
        </p:nvSpPr>
        <p:spPr>
          <a:xfrm>
            <a:off x="346564" y="3625706"/>
            <a:ext cx="1107996"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顺序：</a:t>
            </a:r>
          </a:p>
        </p:txBody>
      </p:sp>
      <p:sp>
        <p:nvSpPr>
          <p:cNvPr id="171" name="矩形 170"/>
          <p:cNvSpPr/>
          <p:nvPr/>
        </p:nvSpPr>
        <p:spPr>
          <a:xfrm>
            <a:off x="323528" y="4602323"/>
            <a:ext cx="1107996"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链式：</a:t>
            </a:r>
          </a:p>
        </p:txBody>
      </p:sp>
    </p:spTree>
    <p:extLst>
      <p:ext uri="{BB962C8B-B14F-4D97-AF65-F5344CB8AC3E}">
        <p14:creationId xmlns:p14="http://schemas.microsoft.com/office/powerpoint/2010/main" val="3492804888"/>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9" end="9"/>
                                            </p:txEl>
                                          </p:spTgt>
                                        </p:tgtEl>
                                        <p:attrNameLst>
                                          <p:attrName>style.visibility</p:attrName>
                                        </p:attrNameLst>
                                      </p:cBhvr>
                                      <p:to>
                                        <p:strVal val="visible"/>
                                      </p:to>
                                    </p:set>
                                    <p:anim calcmode="lin" valueType="num">
                                      <p:cBhvr additive="base">
                                        <p:cTn id="7" dur="500" fill="hold"/>
                                        <p:tgtEl>
                                          <p:spTgt spid="51">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10" end="10"/>
                                            </p:txEl>
                                          </p:spTgt>
                                        </p:tgtEl>
                                        <p:attrNameLst>
                                          <p:attrName>style.visibility</p:attrName>
                                        </p:attrNameLst>
                                      </p:cBhvr>
                                      <p:to>
                                        <p:strVal val="visible"/>
                                      </p:to>
                                    </p:set>
                                    <p:anim calcmode="lin" valueType="num">
                                      <p:cBhvr additive="base">
                                        <p:cTn id="11" dur="500" fill="hold"/>
                                        <p:tgtEl>
                                          <p:spTgt spid="51">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课程信息</a:t>
            </a:r>
          </a:p>
        </p:txBody>
      </p:sp>
      <p:sp>
        <p:nvSpPr>
          <p:cNvPr id="11" name="TextBox 20"/>
          <p:cNvSpPr txBox="1">
            <a:spLocks noChangeArrowheads="1"/>
          </p:cNvSpPr>
          <p:nvPr/>
        </p:nvSpPr>
        <p:spPr bwMode="auto">
          <a:xfrm>
            <a:off x="262328" y="1196752"/>
            <a:ext cx="8164122" cy="1692771"/>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预备知识</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zh-CN" sz="2800" b="1" dirty="0">
                <a:latin typeface="微软雅黑" panose="020B0503020204020204" pitchFamily="34" charset="-122"/>
                <a:ea typeface="微软雅黑" panose="020B0503020204020204" pitchFamily="34" charset="-122"/>
              </a:rPr>
              <a:t>计算机语言与程序设计</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en-US" altLang="zh-CN" sz="2800" b="1" dirty="0">
                <a:latin typeface="微软雅黑" panose="020B0503020204020204" pitchFamily="34" charset="-122"/>
                <a:ea typeface="微软雅黑" panose="020B0503020204020204" pitchFamily="34" charset="-122"/>
              </a:rPr>
              <a:t>C++</a:t>
            </a:r>
            <a:r>
              <a:rPr lang="zh-CN" altLang="zh-CN" sz="2800" b="1" dirty="0">
                <a:latin typeface="微软雅黑" panose="020B0503020204020204" pitchFamily="34" charset="-122"/>
                <a:ea typeface="微软雅黑" panose="020B0503020204020204" pitchFamily="34" charset="-122"/>
              </a:rPr>
              <a:t>程序设计</a:t>
            </a:r>
            <a:endParaRPr lang="en-US" altLang="zh-CN" sz="28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262328" y="3086150"/>
            <a:ext cx="8758074" cy="2862322"/>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课程目标：</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掌握数据结构基本概念</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提高思维能力，编程能力，培养基本功</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衔接科研及技术开发</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研究生及工作中的面试环节</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9766265"/>
      </p:ext>
    </p:extLst>
  </p:cSld>
  <p:clrMapOvr>
    <a:masterClrMapping/>
  </p:clrMapOvr>
  <p:transition advTm="157">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p>
        </p:txBody>
      </p:sp>
      <p:sp>
        <p:nvSpPr>
          <p:cNvPr id="70" name="TextBox 20"/>
          <p:cNvSpPr txBox="1">
            <a:spLocks noChangeArrowheads="1"/>
          </p:cNvSpPr>
          <p:nvPr/>
        </p:nvSpPr>
        <p:spPr bwMode="auto">
          <a:xfrm>
            <a:off x="179512" y="1196752"/>
            <a:ext cx="9162255" cy="4708981"/>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运算：定义在数据结构之上的数据进行操作的总称</a:t>
            </a:r>
            <a:endParaRPr lang="en-US" altLang="zh-CN" sz="28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建立：建立某种制定的数据结构</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清除：把某个指定的数据结构置为空</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求长：求指定的数据结构中数据元素的个数</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判空：判定数据结构是否为空</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判满：判定数据结构是否达到逻辑或存储的最大允许容量</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获取：获取数据结构中某个制定位置的数据元素</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更新：修改数据结构中某个数据元素的值</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插入：在数据结构指定位置插入一个新的数据元素</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删除：在数据结构指定位置删除一个数据元素</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查找：在数据结构中查找某个满足条件的数据元素</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遍历：遍历数据结构中所有数据元素，处理方法由函数对象指定</a:t>
            </a:r>
            <a:endParaRPr lang="en-US" altLang="zh-CN" sz="2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1746315"/>
      </p:ext>
    </p:extLst>
  </p:cSld>
  <p:clrMapOvr>
    <a:masterClrMapping/>
  </p:clrMapOvr>
  <p:transition advTm="157">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数据类型</a:t>
            </a:r>
            <a:endParaRPr lang="zh-CN" altLang="en-US" dirty="0">
              <a:latin typeface="微软雅黑" pitchFamily="34" charset="-122"/>
              <a:ea typeface="微软雅黑" pitchFamily="34" charset="-122"/>
            </a:endParaRPr>
          </a:p>
        </p:txBody>
      </p:sp>
      <p:sp>
        <p:nvSpPr>
          <p:cNvPr id="20" name="Rectangle 166"/>
          <p:cNvSpPr>
            <a:spLocks noChangeArrowheads="1"/>
          </p:cNvSpPr>
          <p:nvPr/>
        </p:nvSpPr>
        <p:spPr bwMode="auto">
          <a:xfrm>
            <a:off x="215008" y="1196752"/>
            <a:ext cx="8749480" cy="5078313"/>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数据类型：是一组性质相同的值的集合</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以及定义于这个值集合上的一组操作的总称</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在程序设计语言中，一个变量的数据类型不仅规定了变量的取值范围，而且定义了该变量可用的操作</a:t>
            </a:r>
            <a:endParaRPr lang="en-US" altLang="zh-CN" sz="2400" b="1" dirty="0">
              <a:latin typeface="微软雅黑" panose="020B0503020204020204" pitchFamily="34" charset="-122"/>
              <a:ea typeface="微软雅黑" panose="020B0503020204020204" pitchFamily="34" charset="-122"/>
            </a:endParaRPr>
          </a:p>
          <a:p>
            <a:pPr>
              <a:lnSpc>
                <a:spcPct val="110000"/>
              </a:lnSpc>
              <a:buClr>
                <a:srgbClr val="990099"/>
              </a:buClr>
              <a:buSzPct val="45000"/>
              <a:defRPr/>
            </a:pPr>
            <a:r>
              <a:rPr lang="zh-CN" altLang="en-US" sz="2800" b="1" dirty="0">
                <a:solidFill>
                  <a:srgbClr val="800080"/>
                </a:solidFill>
                <a:latin typeface="微软雅黑" panose="020B0503020204020204" pitchFamily="34" charset="-122"/>
                <a:ea typeface="微软雅黑" panose="020B0503020204020204" pitchFamily="34" charset="-122"/>
              </a:rPr>
              <a:t>        例：</a:t>
            </a:r>
            <a:r>
              <a:rPr lang="en-US" altLang="zh-CN" sz="2800" b="1" dirty="0">
                <a:solidFill>
                  <a:srgbClr val="800080"/>
                </a:solidFill>
                <a:latin typeface="微软雅黑" panose="020B0503020204020204" pitchFamily="34" charset="-122"/>
                <a:ea typeface="微软雅黑" panose="020B0503020204020204" pitchFamily="34" charset="-122"/>
              </a:rPr>
              <a:t>C</a:t>
            </a:r>
            <a:r>
              <a:rPr lang="zh-CN" altLang="zh-CN" sz="2800" b="1" dirty="0">
                <a:solidFill>
                  <a:srgbClr val="800080"/>
                </a:solidFill>
                <a:latin typeface="微软雅黑" panose="020B0503020204020204" pitchFamily="34" charset="-122"/>
                <a:ea typeface="微软雅黑" panose="020B0503020204020204" pitchFamily="34" charset="-122"/>
              </a:rPr>
              <a:t>语言中的</a:t>
            </a:r>
            <a:r>
              <a:rPr lang="zh-CN" altLang="en-US" sz="2800" b="1" dirty="0">
                <a:solidFill>
                  <a:srgbClr val="800080"/>
                </a:solidFill>
                <a:latin typeface="微软雅黑" panose="020B0503020204020204" pitchFamily="34" charset="-122"/>
                <a:ea typeface="微软雅黑" panose="020B0503020204020204" pitchFamily="34" charset="-122"/>
              </a:rPr>
              <a:t>基本</a:t>
            </a:r>
            <a:r>
              <a:rPr lang="zh-CN" altLang="zh-CN" sz="2800" b="1" dirty="0">
                <a:solidFill>
                  <a:srgbClr val="800080"/>
                </a:solidFill>
                <a:latin typeface="微软雅黑" panose="020B0503020204020204" pitchFamily="34" charset="-122"/>
                <a:ea typeface="微软雅黑" panose="020B0503020204020204" pitchFamily="34" charset="-122"/>
              </a:rPr>
              <a:t>数据类型</a:t>
            </a:r>
            <a:endParaRPr lang="en-US" altLang="zh-CN" sz="2600" b="1"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nSpc>
                <a:spcPct val="110000"/>
              </a:lnSpc>
              <a:buClr>
                <a:schemeClr val="tx1"/>
              </a:buClr>
              <a:buSzPct val="45000"/>
              <a:defRPr/>
            </a:pPr>
            <a:r>
              <a:rPr lang="en-US" altLang="zh-CN" sz="2600" b="1" dirty="0">
                <a:solidFill>
                  <a:srgbClr val="800080"/>
                </a:solidFill>
                <a:latin typeface="微软雅黑" panose="020B0503020204020204" pitchFamily="34" charset="-122"/>
                <a:ea typeface="微软雅黑" panose="020B0503020204020204" pitchFamily="34" charset="-122"/>
              </a:rPr>
              <a:t>         char       </a:t>
            </a:r>
            <a:r>
              <a:rPr lang="en-US" altLang="zh-CN" sz="2600" b="1" dirty="0" err="1">
                <a:solidFill>
                  <a:srgbClr val="800080"/>
                </a:solidFill>
                <a:latin typeface="微软雅黑" panose="020B0503020204020204" pitchFamily="34" charset="-122"/>
                <a:ea typeface="微软雅黑" panose="020B0503020204020204" pitchFamily="34" charset="-122"/>
              </a:rPr>
              <a:t>int</a:t>
            </a:r>
            <a:r>
              <a:rPr lang="en-US" altLang="zh-CN" sz="2600" b="1" dirty="0">
                <a:solidFill>
                  <a:srgbClr val="800080"/>
                </a:solidFill>
                <a:latin typeface="微软雅黑" panose="020B0503020204020204" pitchFamily="34" charset="-122"/>
                <a:ea typeface="微软雅黑" panose="020B0503020204020204" pitchFamily="34" charset="-122"/>
              </a:rPr>
              <a:t>       float       double      void</a:t>
            </a:r>
          </a:p>
          <a:p>
            <a:pPr>
              <a:lnSpc>
                <a:spcPct val="110000"/>
              </a:lnSpc>
              <a:buClr>
                <a:schemeClr val="tx1"/>
              </a:buClr>
              <a:buSzPct val="45000"/>
              <a:defRPr/>
            </a:pPr>
            <a:r>
              <a:rPr lang="en-US" altLang="zh-CN" sz="26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600" b="1" dirty="0">
                <a:solidFill>
                  <a:schemeClr val="accent1">
                    <a:lumMod val="50000"/>
                  </a:schemeClr>
                </a:solidFill>
                <a:latin typeface="微软雅黑" panose="020B0503020204020204" pitchFamily="34" charset="-122"/>
                <a:ea typeface="微软雅黑" panose="020B0503020204020204" pitchFamily="34" charset="-122"/>
              </a:rPr>
              <a:t>字符型   整型     浮点型      双精度型     无值</a:t>
            </a:r>
            <a:endParaRPr lang="zh-CN" altLang="en-US" sz="26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基本数据类型可以看作是程序设计语言中已实现的数据结构</a:t>
            </a: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数据类型本身就是数据结构，不过它是从编程者的角度来使用</a:t>
            </a:r>
            <a:endParaRPr lang="en-US" altLang="zh-CN" sz="2800" b="1" dirty="0">
              <a:solidFill>
                <a:srgbClr val="80008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6217123"/>
      </p:ext>
    </p:extLst>
  </p:cSld>
  <p:clrMapOvr>
    <a:masterClrMapping/>
  </p:clrMapOvr>
  <p:transition advTm="157">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抽象数据类型</a:t>
            </a:r>
            <a:endParaRPr lang="zh-CN" altLang="en-US" dirty="0">
              <a:latin typeface="微软雅黑" pitchFamily="34" charset="-122"/>
              <a:ea typeface="微软雅黑" pitchFamily="34" charset="-122"/>
            </a:endParaRPr>
          </a:p>
        </p:txBody>
      </p:sp>
      <p:sp>
        <p:nvSpPr>
          <p:cNvPr id="29" name="Rectangle 166"/>
          <p:cNvSpPr>
            <a:spLocks noChangeArrowheads="1"/>
          </p:cNvSpPr>
          <p:nvPr/>
        </p:nvSpPr>
        <p:spPr bwMode="auto">
          <a:xfrm>
            <a:off x="188223" y="1266471"/>
            <a:ext cx="8920281" cy="907941"/>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数据结构的表现形式：</a:t>
            </a:r>
            <a:endParaRPr lang="en-US" altLang="zh-CN" sz="24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mj-lt"/>
              <a:buAutoNum type="arabicPeriod"/>
              <a:defRPr/>
            </a:pPr>
            <a:r>
              <a:rPr lang="zh-CN" altLang="en-US" sz="2400" b="1" dirty="0">
                <a:latin typeface="微软雅黑" panose="020B0503020204020204" pitchFamily="34" charset="-122"/>
                <a:ea typeface="微软雅黑" panose="020B0503020204020204" pitchFamily="34" charset="-122"/>
              </a:rPr>
              <a:t>逻辑抽象模型</a:t>
            </a:r>
            <a:endParaRPr lang="en-US" altLang="zh-CN"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652719" y="1266471"/>
            <a:ext cx="1872208" cy="1802269"/>
          </a:xfrm>
          <a:prstGeom prst="rect">
            <a:avLst/>
          </a:prstGeom>
        </p:spPr>
      </p:pic>
      <p:sp>
        <p:nvSpPr>
          <p:cNvPr id="3" name="矩形 2"/>
          <p:cNvSpPr/>
          <p:nvPr/>
        </p:nvSpPr>
        <p:spPr>
          <a:xfrm>
            <a:off x="5948863" y="1455367"/>
            <a:ext cx="1715534" cy="461665"/>
          </a:xfrm>
          <a:prstGeom prst="rect">
            <a:avLst/>
          </a:prstGeom>
        </p:spPr>
        <p:txBody>
          <a:bodyPr wrap="none">
            <a:spAutoFit/>
          </a:bodyPr>
          <a:lstStyle/>
          <a:p>
            <a:pPr lvl="1">
              <a:buClr>
                <a:srgbClr val="C00000"/>
              </a:buClr>
              <a:defRPr/>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开</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关</a:t>
            </a:r>
            <a:endParaRPr lang="en-US" altLang="zh-CN" sz="2400" b="1" dirty="0">
              <a:latin typeface="微软雅黑" panose="020B0503020204020204" pitchFamily="34" charset="-122"/>
              <a:ea typeface="微软雅黑" panose="020B0503020204020204" pitchFamily="34" charset="-122"/>
            </a:endParaRPr>
          </a:p>
        </p:txBody>
      </p:sp>
      <p:sp>
        <p:nvSpPr>
          <p:cNvPr id="32" name="矩形 31"/>
          <p:cNvSpPr/>
          <p:nvPr/>
        </p:nvSpPr>
        <p:spPr>
          <a:xfrm>
            <a:off x="5948863" y="1921199"/>
            <a:ext cx="2520280" cy="461665"/>
          </a:xfrm>
          <a:prstGeom prst="rect">
            <a:avLst/>
          </a:prstGeom>
        </p:spPr>
        <p:txBody>
          <a:bodyPr wrap="square">
            <a:spAutoFit/>
          </a:bodyPr>
          <a:lstStyle/>
          <a:p>
            <a:pPr lvl="1">
              <a:buClr>
                <a:srgbClr val="C00000"/>
              </a:buClr>
              <a:defRPr/>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接受信号</a:t>
            </a:r>
            <a:endParaRPr lang="en-US" altLang="zh-CN" sz="2400" b="1" dirty="0">
              <a:latin typeface="微软雅黑" panose="020B0503020204020204" pitchFamily="34" charset="-122"/>
              <a:ea typeface="微软雅黑" panose="020B0503020204020204" pitchFamily="34" charset="-122"/>
            </a:endParaRPr>
          </a:p>
        </p:txBody>
      </p:sp>
      <p:sp>
        <p:nvSpPr>
          <p:cNvPr id="33" name="矩形 32"/>
          <p:cNvSpPr/>
          <p:nvPr/>
        </p:nvSpPr>
        <p:spPr>
          <a:xfrm>
            <a:off x="5948863" y="2382864"/>
            <a:ext cx="3195137" cy="461665"/>
          </a:xfrm>
          <a:prstGeom prst="rect">
            <a:avLst/>
          </a:prstGeom>
        </p:spPr>
        <p:txBody>
          <a:bodyPr wrap="square">
            <a:spAutoFit/>
          </a:bodyPr>
          <a:lstStyle/>
          <a:p>
            <a:pPr lvl="1">
              <a:buClr>
                <a:srgbClr val="C00000"/>
              </a:buClr>
              <a:defRPr/>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播放视频</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音频</a:t>
            </a:r>
            <a:endParaRPr lang="en-US" altLang="zh-CN" sz="2400" b="1" dirty="0">
              <a:latin typeface="微软雅黑" panose="020B0503020204020204" pitchFamily="34" charset="-122"/>
              <a:ea typeface="微软雅黑" panose="020B0503020204020204" pitchFamily="34" charset="-122"/>
            </a:endParaRPr>
          </a:p>
        </p:txBody>
      </p:sp>
      <p:sp>
        <p:nvSpPr>
          <p:cNvPr id="4" name="下箭头 3"/>
          <p:cNvSpPr/>
          <p:nvPr/>
        </p:nvSpPr>
        <p:spPr bwMode="auto">
          <a:xfrm>
            <a:off x="1747044" y="2194850"/>
            <a:ext cx="504056" cy="335939"/>
          </a:xfrm>
          <a:prstGeom prst="down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 name="矩形 4"/>
          <p:cNvSpPr/>
          <p:nvPr/>
        </p:nvSpPr>
        <p:spPr>
          <a:xfrm>
            <a:off x="188223" y="2600241"/>
            <a:ext cx="3575787" cy="461665"/>
          </a:xfrm>
          <a:prstGeom prst="rect">
            <a:avLst/>
          </a:prstGeom>
        </p:spPr>
        <p:txBody>
          <a:bodyPr wrap="none">
            <a:spAutoFit/>
          </a:bodyPr>
          <a:lstStyle/>
          <a:p>
            <a:pPr lvl="1">
              <a:buClr>
                <a:srgbClr val="C00000"/>
              </a:buClr>
              <a:defRPr/>
            </a:pPr>
            <a:r>
              <a:rPr lang="zh-CN" altLang="en-US" sz="2400" b="1" dirty="0">
                <a:latin typeface="微软雅黑" panose="020B0503020204020204" pitchFamily="34" charset="-122"/>
                <a:ea typeface="微软雅黑" panose="020B0503020204020204" pitchFamily="34" charset="-122"/>
              </a:rPr>
              <a:t>抽象数据类型（</a:t>
            </a:r>
            <a:r>
              <a:rPr lang="en-US" altLang="zh-CN" sz="2400" b="1" dirty="0">
                <a:latin typeface="微软雅黑" panose="020B0503020204020204" pitchFamily="34" charset="-122"/>
                <a:ea typeface="微软雅黑" panose="020B0503020204020204" pitchFamily="34" charset="-122"/>
              </a:rPr>
              <a:t>ADT)</a:t>
            </a:r>
          </a:p>
        </p:txBody>
      </p:sp>
      <p:sp>
        <p:nvSpPr>
          <p:cNvPr id="37" name="矩形 36"/>
          <p:cNvSpPr/>
          <p:nvPr/>
        </p:nvSpPr>
        <p:spPr>
          <a:xfrm>
            <a:off x="188223" y="4005064"/>
            <a:ext cx="2339102" cy="461665"/>
          </a:xfrm>
          <a:prstGeom prst="rect">
            <a:avLst/>
          </a:prstGeom>
        </p:spPr>
        <p:txBody>
          <a:bodyPr wrap="none">
            <a:spAutoFit/>
          </a:bodyPr>
          <a:lstStyle/>
          <a:p>
            <a:pPr marL="914400" lvl="1" indent="-457200">
              <a:buClr>
                <a:srgbClr val="C00000"/>
              </a:buClr>
              <a:buFont typeface="+mj-lt"/>
              <a:buAutoNum type="arabicPeriod" startAt="2"/>
              <a:defRPr/>
            </a:pPr>
            <a:r>
              <a:rPr lang="zh-CN" altLang="en-US" sz="2400" b="1" dirty="0">
                <a:latin typeface="微软雅黑" panose="020B0503020204020204" pitchFamily="34" charset="-122"/>
                <a:ea typeface="微软雅黑" panose="020B0503020204020204" pitchFamily="34" charset="-122"/>
              </a:rPr>
              <a:t>具体实现</a:t>
            </a:r>
            <a:endParaRPr lang="en-US" altLang="zh-CN"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4355976" y="3826115"/>
            <a:ext cx="1893467" cy="461665"/>
          </a:xfrm>
          <a:prstGeom prst="rect">
            <a:avLst/>
          </a:prstGeom>
        </p:spPr>
        <p:txBody>
          <a:bodyPr wrap="none">
            <a:spAutoFit/>
          </a:bodyPr>
          <a:lstStyle/>
          <a:p>
            <a:pPr lvl="1">
              <a:buClr>
                <a:srgbClr val="C00000"/>
              </a:buClr>
              <a:defRPr/>
            </a:pPr>
            <a:r>
              <a:rPr lang="zh-CN" altLang="en-US" sz="2400" b="1" dirty="0">
                <a:latin typeface="微软雅黑" panose="020B0503020204020204" pitchFamily="34" charset="-122"/>
                <a:ea typeface="微软雅黑" panose="020B0503020204020204" pitchFamily="34" charset="-122"/>
              </a:rPr>
              <a:t>链表 </a:t>
            </a:r>
            <a:r>
              <a:rPr lang="en-US" altLang="zh-CN" sz="2400" b="1" dirty="0">
                <a:latin typeface="微软雅黑" panose="020B0503020204020204" pitchFamily="34" charset="-122"/>
                <a:ea typeface="微软雅黑" panose="020B0503020204020204" pitchFamily="34" charset="-122"/>
              </a:rPr>
              <a:t>List</a:t>
            </a:r>
          </a:p>
        </p:txBody>
      </p:sp>
      <p:sp>
        <p:nvSpPr>
          <p:cNvPr id="14" name="矩形 13"/>
          <p:cNvSpPr/>
          <p:nvPr/>
        </p:nvSpPr>
        <p:spPr>
          <a:xfrm>
            <a:off x="4572000" y="4300930"/>
            <a:ext cx="4248472" cy="400110"/>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000" b="1" dirty="0">
                <a:latin typeface="微软雅黑" panose="020B0503020204020204" pitchFamily="34" charset="-122"/>
                <a:ea typeface="微软雅黑" panose="020B0503020204020204" pitchFamily="34" charset="-122"/>
              </a:rPr>
              <a:t>存储一给定数量的元素</a:t>
            </a:r>
            <a:endParaRPr lang="en-US" altLang="zh-CN"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4572000" y="4722525"/>
            <a:ext cx="4248472" cy="400110"/>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000" b="1" dirty="0">
                <a:latin typeface="微软雅黑" panose="020B0503020204020204" pitchFamily="34" charset="-122"/>
                <a:ea typeface="微软雅黑" panose="020B0503020204020204" pitchFamily="34" charset="-122"/>
              </a:rPr>
              <a:t>从给定位置读取元素</a:t>
            </a:r>
            <a:endParaRPr lang="en-US" altLang="zh-CN" sz="2000" b="1" dirty="0">
              <a:latin typeface="微软雅黑" panose="020B0503020204020204" pitchFamily="34" charset="-122"/>
              <a:ea typeface="微软雅黑" panose="020B0503020204020204" pitchFamily="34" charset="-122"/>
            </a:endParaRPr>
          </a:p>
        </p:txBody>
      </p:sp>
      <p:sp>
        <p:nvSpPr>
          <p:cNvPr id="16" name="矩形 15"/>
          <p:cNvSpPr/>
          <p:nvPr/>
        </p:nvSpPr>
        <p:spPr>
          <a:xfrm>
            <a:off x="4572000" y="5122635"/>
            <a:ext cx="4248472" cy="400110"/>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000" b="1" dirty="0">
                <a:latin typeface="微软雅黑" panose="020B0503020204020204" pitchFamily="34" charset="-122"/>
                <a:ea typeface="微软雅黑" panose="020B0503020204020204" pitchFamily="34" charset="-122"/>
              </a:rPr>
              <a:t>对特定位置修改元素</a:t>
            </a:r>
            <a:endParaRPr lang="en-US" altLang="zh-CN" sz="2000" b="1" dirty="0">
              <a:latin typeface="微软雅黑" panose="020B0503020204020204" pitchFamily="34" charset="-122"/>
              <a:ea typeface="微软雅黑" panose="020B0503020204020204" pitchFamily="34" charset="-122"/>
            </a:endParaRPr>
          </a:p>
        </p:txBody>
      </p:sp>
      <p:sp>
        <p:nvSpPr>
          <p:cNvPr id="6" name="矩形 5"/>
          <p:cNvSpPr/>
          <p:nvPr/>
        </p:nvSpPr>
        <p:spPr>
          <a:xfrm>
            <a:off x="5724128" y="3789040"/>
            <a:ext cx="1729128" cy="461665"/>
          </a:xfrm>
          <a:prstGeom prst="rect">
            <a:avLst/>
          </a:prstGeom>
        </p:spPr>
        <p:txBody>
          <a:bodyPr wrap="none">
            <a:spAutoFit/>
          </a:bodyPr>
          <a:lstStyle/>
          <a:p>
            <a:pPr lvl="1">
              <a:buClr>
                <a:srgbClr val="C00000"/>
              </a:buClr>
              <a:defRPr/>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ADT)</a:t>
            </a:r>
          </a:p>
        </p:txBody>
      </p:sp>
      <p:sp>
        <p:nvSpPr>
          <p:cNvPr id="18" name="下箭头 17"/>
          <p:cNvSpPr/>
          <p:nvPr/>
        </p:nvSpPr>
        <p:spPr bwMode="auto">
          <a:xfrm>
            <a:off x="1619672" y="4509120"/>
            <a:ext cx="504056" cy="335939"/>
          </a:xfrm>
          <a:prstGeom prst="down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9" name="矩形 18"/>
          <p:cNvSpPr/>
          <p:nvPr/>
        </p:nvSpPr>
        <p:spPr>
          <a:xfrm>
            <a:off x="107504" y="4875059"/>
            <a:ext cx="2947538" cy="461665"/>
          </a:xfrm>
          <a:prstGeom prst="rect">
            <a:avLst/>
          </a:prstGeom>
        </p:spPr>
        <p:txBody>
          <a:bodyPr wrap="none">
            <a:spAutoFit/>
          </a:bodyPr>
          <a:lstStyle/>
          <a:p>
            <a:pPr lvl="1">
              <a:buClr>
                <a:srgbClr val="C00000"/>
              </a:buClr>
              <a:defRPr/>
            </a:pPr>
            <a:r>
              <a:rPr lang="en-US" altLang="zh-CN" sz="2400" b="1" dirty="0">
                <a:latin typeface="微软雅黑" panose="020B0503020204020204" pitchFamily="34" charset="-122"/>
                <a:ea typeface="微软雅黑" panose="020B0503020204020204" pitchFamily="34" charset="-122"/>
              </a:rPr>
              <a:t>C/C++</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Java…</a:t>
            </a:r>
          </a:p>
        </p:txBody>
      </p:sp>
    </p:spTree>
    <p:extLst>
      <p:ext uri="{BB962C8B-B14F-4D97-AF65-F5344CB8AC3E}">
        <p14:creationId xmlns:p14="http://schemas.microsoft.com/office/powerpoint/2010/main" val="907374196"/>
      </p:ext>
    </p:extLst>
  </p:cSld>
  <p:clrMapOvr>
    <a:masterClrMapping/>
  </p:clrMapOvr>
  <p:transition advTm="157">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抽象数据类型</a:t>
            </a:r>
            <a:endParaRPr lang="zh-CN" altLang="en-US" dirty="0">
              <a:latin typeface="微软雅黑" pitchFamily="34" charset="-122"/>
              <a:ea typeface="微软雅黑" pitchFamily="34" charset="-122"/>
            </a:endParaRPr>
          </a:p>
        </p:txBody>
      </p:sp>
      <p:sp>
        <p:nvSpPr>
          <p:cNvPr id="20" name="Rectangle 3"/>
          <p:cNvSpPr txBox="1">
            <a:spLocks noChangeArrowheads="1"/>
          </p:cNvSpPr>
          <p:nvPr/>
        </p:nvSpPr>
        <p:spPr bwMode="auto">
          <a:xfrm>
            <a:off x="323528" y="1196752"/>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buFont typeface="Wingdings" panose="05000000000000000000" pitchFamily="2" charset="2"/>
              <a:buChar char="n"/>
            </a:pPr>
            <a:r>
              <a:rPr lang="zh-CN" altLang="en-US" b="1" kern="0" dirty="0">
                <a:latin typeface="微软雅黑" panose="020B0503020204020204" pitchFamily="34" charset="-122"/>
                <a:ea typeface="微软雅黑" panose="020B0503020204020204" pitchFamily="34" charset="-122"/>
              </a:rPr>
              <a:t> 抽象数据类型可用三元组表示</a:t>
            </a:r>
            <a:r>
              <a:rPr lang="en-US" altLang="zh-CN" b="1" kern="0" dirty="0">
                <a:solidFill>
                  <a:schemeClr val="accent1">
                    <a:lumMod val="50000"/>
                  </a:schemeClr>
                </a:solidFill>
                <a:latin typeface="微软雅黑" panose="020B0503020204020204" pitchFamily="34" charset="-122"/>
                <a:ea typeface="微软雅黑" panose="020B0503020204020204" pitchFamily="34" charset="-122"/>
              </a:rPr>
              <a:t>(D,R,P )</a:t>
            </a:r>
          </a:p>
          <a:p>
            <a:pPr>
              <a:buFont typeface="Wingdings" pitchFamily="2" charset="2"/>
              <a:buNone/>
            </a:pPr>
            <a:endParaRPr lang="zh-CN" altLang="en-US" sz="800" b="1" kern="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en-US" altLang="zh-CN" b="1" kern="0" dirty="0">
                <a:latin typeface="微软雅黑" panose="020B0503020204020204" pitchFamily="34" charset="-122"/>
                <a:ea typeface="微软雅黑" panose="020B0503020204020204" pitchFamily="34" charset="-122"/>
              </a:rPr>
              <a:t>D</a:t>
            </a:r>
            <a:r>
              <a:rPr lang="zh-CN" altLang="en-US" b="1" kern="0" dirty="0">
                <a:latin typeface="微软雅黑" panose="020B0503020204020204" pitchFamily="34" charset="-122"/>
                <a:ea typeface="微软雅黑" panose="020B0503020204020204" pitchFamily="34" charset="-122"/>
              </a:rPr>
              <a:t>是数据元素的集合（简称数据对象）</a:t>
            </a:r>
            <a:endParaRPr lang="en-US" altLang="zh-CN" b="1" kern="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en-US" altLang="zh-CN" b="1" kern="0" dirty="0">
                <a:latin typeface="微软雅黑" panose="020B0503020204020204" pitchFamily="34" charset="-122"/>
                <a:ea typeface="微软雅黑" panose="020B0503020204020204" pitchFamily="34" charset="-122"/>
              </a:rPr>
              <a:t>R</a:t>
            </a:r>
            <a:r>
              <a:rPr lang="zh-CN" altLang="en-US" b="1" kern="0" dirty="0">
                <a:latin typeface="微软雅黑" panose="020B0503020204020204" pitchFamily="34" charset="-122"/>
                <a:ea typeface="微软雅黑" panose="020B0503020204020204" pitchFamily="34" charset="-122"/>
              </a:rPr>
              <a:t>是</a:t>
            </a:r>
            <a:r>
              <a:rPr lang="en-US" altLang="zh-CN" b="1" kern="0" dirty="0">
                <a:latin typeface="微软雅黑" panose="020B0503020204020204" pitchFamily="34" charset="-122"/>
                <a:ea typeface="微软雅黑" panose="020B0503020204020204" pitchFamily="34" charset="-122"/>
              </a:rPr>
              <a:t>D</a:t>
            </a:r>
            <a:r>
              <a:rPr lang="zh-CN" altLang="en-US" b="1" kern="0" dirty="0">
                <a:latin typeface="微软雅黑" panose="020B0503020204020204" pitchFamily="34" charset="-122"/>
                <a:ea typeface="微软雅黑" panose="020B0503020204020204" pitchFamily="34" charset="-122"/>
              </a:rPr>
              <a:t>上的关系的集合</a:t>
            </a:r>
            <a:endParaRPr lang="en-US" altLang="zh-CN" b="1" kern="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en-US" altLang="zh-CN" b="1" kern="0" dirty="0">
                <a:latin typeface="微软雅黑" panose="020B0503020204020204" pitchFamily="34" charset="-122"/>
                <a:ea typeface="微软雅黑" panose="020B0503020204020204" pitchFamily="34" charset="-122"/>
              </a:rPr>
              <a:t>P</a:t>
            </a:r>
            <a:r>
              <a:rPr lang="zh-CN" altLang="en-US" b="1" kern="0" dirty="0">
                <a:latin typeface="微软雅黑" panose="020B0503020204020204" pitchFamily="34" charset="-122"/>
                <a:ea typeface="微软雅黑" panose="020B0503020204020204" pitchFamily="34" charset="-122"/>
              </a:rPr>
              <a:t>是对</a:t>
            </a:r>
            <a:r>
              <a:rPr lang="en-US" altLang="zh-CN" b="1" kern="0" dirty="0">
                <a:latin typeface="微软雅黑" panose="020B0503020204020204" pitchFamily="34" charset="-122"/>
                <a:ea typeface="微软雅黑" panose="020B0503020204020204" pitchFamily="34" charset="-122"/>
              </a:rPr>
              <a:t>D</a:t>
            </a:r>
            <a:r>
              <a:rPr lang="zh-CN" altLang="en-US" b="1" kern="0" dirty="0">
                <a:latin typeface="微软雅黑" panose="020B0503020204020204" pitchFamily="34" charset="-122"/>
                <a:ea typeface="微软雅黑" panose="020B0503020204020204" pitchFamily="34" charset="-122"/>
              </a:rPr>
              <a:t>的基本操作的集合</a:t>
            </a:r>
            <a:endParaRPr lang="en-US" altLang="zh-CN" kern="0" dirty="0">
              <a:latin typeface="微软雅黑" panose="020B0503020204020204" pitchFamily="34" charset="-122"/>
              <a:ea typeface="微软雅黑" panose="020B0503020204020204" pitchFamily="34" charset="-122"/>
            </a:endParaRPr>
          </a:p>
        </p:txBody>
      </p:sp>
      <p:sp>
        <p:nvSpPr>
          <p:cNvPr id="21" name="Rectangle 3"/>
          <p:cNvSpPr txBox="1">
            <a:spLocks noChangeArrowheads="1"/>
          </p:cNvSpPr>
          <p:nvPr/>
        </p:nvSpPr>
        <p:spPr bwMode="auto">
          <a:xfrm>
            <a:off x="251520" y="3645025"/>
            <a:ext cx="8640960" cy="288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lnSpc>
                <a:spcPct val="90000"/>
              </a:lnSpc>
              <a:spcBef>
                <a:spcPts val="0"/>
              </a:spcBef>
              <a:spcAft>
                <a:spcPts val="600"/>
              </a:spcAft>
              <a:buFont typeface="Wingdings" panose="05000000000000000000" pitchFamily="2" charset="2"/>
              <a:buChar char="n"/>
            </a:pPr>
            <a:r>
              <a:rPr lang="zh-CN" altLang="en-US" sz="2800" b="1" kern="0" dirty="0">
                <a:latin typeface="微软雅黑" panose="020B0503020204020204" pitchFamily="34" charset="-122"/>
                <a:ea typeface="微软雅黑" panose="020B0503020204020204" pitchFamily="34" charset="-122"/>
              </a:rPr>
              <a:t>例</a:t>
            </a:r>
            <a:r>
              <a:rPr lang="en-US" altLang="zh-CN" sz="2800" b="1" kern="0" dirty="0">
                <a:latin typeface="微软雅黑" panose="020B0503020204020204" pitchFamily="34" charset="-122"/>
                <a:ea typeface="微软雅黑" panose="020B0503020204020204" pitchFamily="34" charset="-122"/>
              </a:rPr>
              <a:t>: </a:t>
            </a:r>
            <a:r>
              <a:rPr lang="zh-CN" altLang="en-US" sz="2800" b="1" kern="0" dirty="0">
                <a:latin typeface="微软雅黑" panose="020B0503020204020204" pitchFamily="34" charset="-122"/>
                <a:ea typeface="微软雅黑" panose="020B0503020204020204" pitchFamily="34" charset="-122"/>
              </a:rPr>
              <a:t>复数是一种数据类型</a:t>
            </a:r>
            <a:r>
              <a:rPr lang="en-US" altLang="zh-CN" sz="2800" b="1" kern="0" dirty="0">
                <a:latin typeface="微软雅黑" panose="020B0503020204020204" pitchFamily="34" charset="-122"/>
                <a:ea typeface="微软雅黑" panose="020B0503020204020204" pitchFamily="34" charset="-122"/>
              </a:rPr>
              <a:t>, </a:t>
            </a:r>
            <a:r>
              <a:rPr lang="zh-CN" altLang="en-US" sz="2800" b="1" kern="0" dirty="0">
                <a:latin typeface="微软雅黑" panose="020B0503020204020204" pitchFamily="34" charset="-122"/>
                <a:ea typeface="微软雅黑" panose="020B0503020204020204" pitchFamily="34" charset="-122"/>
              </a:rPr>
              <a:t>也是一种数据结构</a:t>
            </a:r>
          </a:p>
          <a:p>
            <a:pPr>
              <a:lnSpc>
                <a:spcPct val="90000"/>
              </a:lnSpc>
              <a:spcBef>
                <a:spcPts val="0"/>
              </a:spcBef>
              <a:spcAft>
                <a:spcPts val="600"/>
              </a:spcAft>
              <a:buFont typeface="Wingdings" pitchFamily="2" charset="2"/>
              <a:buNone/>
            </a:pPr>
            <a:r>
              <a:rPr lang="zh-CN" altLang="en-US" sz="2800" b="1" kern="0" dirty="0">
                <a:latin typeface="微软雅黑" panose="020B0503020204020204" pitchFamily="34" charset="-122"/>
                <a:ea typeface="微软雅黑" panose="020B0503020204020204" pitchFamily="34" charset="-122"/>
              </a:rPr>
              <a:t>　　                </a:t>
            </a:r>
            <a:r>
              <a:rPr lang="en-US" altLang="zh-CN" sz="2800" b="1" kern="0" dirty="0">
                <a:latin typeface="微软雅黑" panose="020B0503020204020204" pitchFamily="34" charset="-122"/>
                <a:ea typeface="微软雅黑" panose="020B0503020204020204" pitchFamily="34" charset="-122"/>
              </a:rPr>
              <a:t>Complex = (C, R)</a:t>
            </a:r>
          </a:p>
          <a:p>
            <a:pPr lvl="1">
              <a:lnSpc>
                <a:spcPct val="90000"/>
              </a:lnSpc>
              <a:spcBef>
                <a:spcPts val="0"/>
              </a:spcBef>
              <a:spcAft>
                <a:spcPts val="600"/>
              </a:spcAft>
              <a:buFont typeface="Wingdings" panose="05000000000000000000" pitchFamily="2" charset="2"/>
              <a:buChar char="ü"/>
            </a:pPr>
            <a:r>
              <a:rPr lang="en-US" altLang="zh-CN" sz="2400" b="1" kern="0" dirty="0">
                <a:latin typeface="微软雅黑" panose="020B0503020204020204" pitchFamily="34" charset="-122"/>
                <a:ea typeface="微软雅黑" panose="020B0503020204020204" pitchFamily="34" charset="-122"/>
              </a:rPr>
              <a:t>C </a:t>
            </a:r>
            <a:r>
              <a:rPr lang="zh-CN" altLang="en-US" sz="2400" b="1" kern="0" dirty="0">
                <a:latin typeface="微软雅黑" panose="020B0503020204020204" pitchFamily="34" charset="-122"/>
                <a:ea typeface="微软雅黑" panose="020B0503020204020204" pitchFamily="34" charset="-122"/>
              </a:rPr>
              <a:t>是含两个实数的集合</a:t>
            </a:r>
            <a:r>
              <a:rPr lang="en-US" altLang="zh-CN" sz="2400" b="1" kern="0" dirty="0">
                <a:latin typeface="微软雅黑" panose="020B0503020204020204" pitchFamily="34" charset="-122"/>
                <a:ea typeface="微软雅黑" panose="020B0503020204020204" pitchFamily="34" charset="-122"/>
              </a:rPr>
              <a:t>{c</a:t>
            </a:r>
            <a:r>
              <a:rPr lang="en-US" altLang="zh-CN" sz="2400" b="1" kern="0" baseline="-25000" dirty="0">
                <a:latin typeface="微软雅黑" panose="020B0503020204020204" pitchFamily="34" charset="-122"/>
                <a:ea typeface="微软雅黑" panose="020B0503020204020204" pitchFamily="34" charset="-122"/>
              </a:rPr>
              <a:t>1</a:t>
            </a:r>
            <a:r>
              <a:rPr lang="en-US" altLang="zh-CN" sz="2400" b="1" kern="0" dirty="0">
                <a:latin typeface="微软雅黑" panose="020B0503020204020204" pitchFamily="34" charset="-122"/>
                <a:ea typeface="微软雅黑" panose="020B0503020204020204" pitchFamily="34" charset="-122"/>
              </a:rPr>
              <a:t>, c</a:t>
            </a:r>
            <a:r>
              <a:rPr lang="en-US" altLang="zh-CN" sz="2400" b="1" kern="0" baseline="-25000" dirty="0">
                <a:latin typeface="微软雅黑" panose="020B0503020204020204" pitchFamily="34" charset="-122"/>
                <a:ea typeface="微软雅黑" panose="020B0503020204020204" pitchFamily="34" charset="-122"/>
              </a:rPr>
              <a:t>2</a:t>
            </a:r>
            <a:r>
              <a:rPr lang="en-US" altLang="zh-CN" sz="2400" b="1" kern="0" dirty="0">
                <a:latin typeface="微软雅黑" panose="020B0503020204020204" pitchFamily="34" charset="-122"/>
                <a:ea typeface="微软雅黑" panose="020B0503020204020204" pitchFamily="34" charset="-122"/>
              </a:rPr>
              <a:t>}</a:t>
            </a:r>
          </a:p>
          <a:p>
            <a:pPr lvl="1">
              <a:lnSpc>
                <a:spcPct val="90000"/>
              </a:lnSpc>
              <a:spcBef>
                <a:spcPts val="0"/>
              </a:spcBef>
              <a:spcAft>
                <a:spcPts val="600"/>
              </a:spcAft>
              <a:buFont typeface="Wingdings" panose="05000000000000000000" pitchFamily="2" charset="2"/>
              <a:buChar char="ü"/>
            </a:pPr>
            <a:r>
              <a:rPr lang="en-US" altLang="zh-CN" sz="2400" b="1" kern="0" dirty="0">
                <a:latin typeface="微软雅黑" panose="020B0503020204020204" pitchFamily="34" charset="-122"/>
                <a:ea typeface="微软雅黑" panose="020B0503020204020204" pitchFamily="34" charset="-122"/>
              </a:rPr>
              <a:t>R = { </a:t>
            </a:r>
            <a:r>
              <a:rPr lang="en-US" altLang="zh-CN" sz="2400" b="1" kern="0" dirty="0" err="1">
                <a:latin typeface="微软雅黑" panose="020B0503020204020204" pitchFamily="34" charset="-122"/>
                <a:ea typeface="微软雅黑" panose="020B0503020204020204" pitchFamily="34" charset="-122"/>
              </a:rPr>
              <a:t>r</a:t>
            </a:r>
            <a:r>
              <a:rPr lang="en-US" altLang="zh-CN" sz="2400" b="1" kern="0" baseline="-25000" dirty="0" err="1">
                <a:latin typeface="微软雅黑" panose="020B0503020204020204" pitchFamily="34" charset="-122"/>
                <a:ea typeface="微软雅黑" panose="020B0503020204020204" pitchFamily="34" charset="-122"/>
              </a:rPr>
              <a:t>c</a:t>
            </a:r>
            <a:r>
              <a:rPr lang="en-US" altLang="zh-CN" sz="2400" b="1" kern="0" dirty="0">
                <a:latin typeface="微软雅黑" panose="020B0503020204020204" pitchFamily="34" charset="-122"/>
                <a:ea typeface="微软雅黑" panose="020B0503020204020204" pitchFamily="34" charset="-122"/>
              </a:rPr>
              <a:t> } ,</a:t>
            </a:r>
            <a:r>
              <a:rPr lang="en-US" altLang="zh-CN" sz="2400" b="1" kern="0" dirty="0" err="1">
                <a:latin typeface="微软雅黑" panose="020B0503020204020204" pitchFamily="34" charset="-122"/>
                <a:ea typeface="微软雅黑" panose="020B0503020204020204" pitchFamily="34" charset="-122"/>
              </a:rPr>
              <a:t>r</a:t>
            </a:r>
            <a:r>
              <a:rPr lang="en-US" altLang="zh-CN" sz="2400" b="1" kern="0" baseline="-25000" dirty="0" err="1">
                <a:latin typeface="微软雅黑" panose="020B0503020204020204" pitchFamily="34" charset="-122"/>
                <a:ea typeface="微软雅黑" panose="020B0503020204020204" pitchFamily="34" charset="-122"/>
              </a:rPr>
              <a:t>c</a:t>
            </a:r>
            <a:r>
              <a:rPr lang="zh-CN" altLang="en-US" sz="2400" b="1" kern="0" dirty="0">
                <a:latin typeface="微软雅黑" panose="020B0503020204020204" pitchFamily="34" charset="-122"/>
                <a:ea typeface="微软雅黑" panose="020B0503020204020204" pitchFamily="34" charset="-122"/>
              </a:rPr>
              <a:t>是定义在集合 </a:t>
            </a:r>
            <a:r>
              <a:rPr lang="en-US" altLang="zh-CN" sz="2400" b="1" kern="0" dirty="0">
                <a:latin typeface="微软雅黑" panose="020B0503020204020204" pitchFamily="34" charset="-122"/>
                <a:ea typeface="微软雅黑" panose="020B0503020204020204" pitchFamily="34" charset="-122"/>
              </a:rPr>
              <a:t>C</a:t>
            </a:r>
            <a:r>
              <a:rPr lang="zh-CN" altLang="en-US" sz="2400" b="1" kern="0" dirty="0">
                <a:latin typeface="微软雅黑" panose="020B0503020204020204" pitchFamily="34" charset="-122"/>
                <a:ea typeface="微软雅黑" panose="020B0503020204020204" pitchFamily="34" charset="-122"/>
              </a:rPr>
              <a:t>上的一种关系 </a:t>
            </a:r>
            <a:r>
              <a:rPr lang="en-US" altLang="zh-CN" sz="2400" b="1" kern="0" dirty="0">
                <a:latin typeface="微软雅黑" panose="020B0503020204020204" pitchFamily="34" charset="-122"/>
                <a:ea typeface="微软雅黑" panose="020B0503020204020204" pitchFamily="34" charset="-122"/>
              </a:rPr>
              <a:t>{&lt;c</a:t>
            </a:r>
            <a:r>
              <a:rPr lang="en-US" altLang="zh-CN" sz="2400" b="1" kern="0" baseline="-25000" dirty="0">
                <a:latin typeface="微软雅黑" panose="020B0503020204020204" pitchFamily="34" charset="-122"/>
                <a:ea typeface="微软雅黑" panose="020B0503020204020204" pitchFamily="34" charset="-122"/>
              </a:rPr>
              <a:t>1</a:t>
            </a:r>
            <a:r>
              <a:rPr lang="en-US" altLang="zh-CN" sz="2400" b="1" kern="0" dirty="0">
                <a:latin typeface="微软雅黑" panose="020B0503020204020204" pitchFamily="34" charset="-122"/>
                <a:ea typeface="微软雅黑" panose="020B0503020204020204" pitchFamily="34" charset="-122"/>
              </a:rPr>
              <a:t>, c</a:t>
            </a:r>
            <a:r>
              <a:rPr lang="en-US" altLang="zh-CN" sz="2400" b="1" kern="0" baseline="-25000" dirty="0">
                <a:latin typeface="微软雅黑" panose="020B0503020204020204" pitchFamily="34" charset="-122"/>
                <a:ea typeface="微软雅黑" panose="020B0503020204020204" pitchFamily="34" charset="-122"/>
              </a:rPr>
              <a:t>2</a:t>
            </a:r>
            <a:r>
              <a:rPr lang="en-US" altLang="zh-CN" sz="2400" b="1" kern="0" dirty="0">
                <a:latin typeface="微软雅黑" panose="020B0503020204020204" pitchFamily="34" charset="-122"/>
                <a:ea typeface="微软雅黑" panose="020B0503020204020204" pitchFamily="34" charset="-122"/>
              </a:rPr>
              <a:t>&gt;} </a:t>
            </a:r>
          </a:p>
          <a:p>
            <a:pPr lvl="1">
              <a:lnSpc>
                <a:spcPct val="90000"/>
              </a:lnSpc>
              <a:spcBef>
                <a:spcPts val="0"/>
              </a:spcBef>
              <a:spcAft>
                <a:spcPts val="600"/>
              </a:spcAft>
              <a:buFont typeface="Wingdings" panose="05000000000000000000" pitchFamily="2" charset="2"/>
              <a:buChar char="ü"/>
            </a:pPr>
            <a:r>
              <a:rPr lang="zh-CN" altLang="en-US" sz="2400" b="1" kern="0" dirty="0">
                <a:latin typeface="微软雅黑" panose="020B0503020204020204" pitchFamily="34" charset="-122"/>
                <a:ea typeface="微软雅黑" panose="020B0503020204020204" pitchFamily="34" charset="-122"/>
              </a:rPr>
              <a:t>有序偶</a:t>
            </a:r>
            <a:r>
              <a:rPr lang="en-US" altLang="zh-CN" sz="2400" b="1" kern="0" dirty="0">
                <a:latin typeface="微软雅黑" panose="020B0503020204020204" pitchFamily="34" charset="-122"/>
                <a:ea typeface="微软雅黑" panose="020B0503020204020204" pitchFamily="34" charset="-122"/>
              </a:rPr>
              <a:t>&lt;c</a:t>
            </a:r>
            <a:r>
              <a:rPr lang="en-US" altLang="zh-CN" sz="2400" b="1" kern="0" baseline="-25000" dirty="0">
                <a:latin typeface="微软雅黑" panose="020B0503020204020204" pitchFamily="34" charset="-122"/>
                <a:ea typeface="微软雅黑" panose="020B0503020204020204" pitchFamily="34" charset="-122"/>
              </a:rPr>
              <a:t>1</a:t>
            </a:r>
            <a:r>
              <a:rPr lang="en-US" altLang="zh-CN" sz="2400" b="1" kern="0" dirty="0">
                <a:latin typeface="微软雅黑" panose="020B0503020204020204" pitchFamily="34" charset="-122"/>
                <a:ea typeface="微软雅黑" panose="020B0503020204020204" pitchFamily="34" charset="-122"/>
              </a:rPr>
              <a:t>, c</a:t>
            </a:r>
            <a:r>
              <a:rPr lang="en-US" altLang="zh-CN" sz="2400" b="1" kern="0" baseline="-25000" dirty="0">
                <a:latin typeface="微软雅黑" panose="020B0503020204020204" pitchFamily="34" charset="-122"/>
                <a:ea typeface="微软雅黑" panose="020B0503020204020204" pitchFamily="34" charset="-122"/>
              </a:rPr>
              <a:t>2</a:t>
            </a:r>
            <a:r>
              <a:rPr lang="en-US" altLang="zh-CN" sz="2400" b="1" kern="0" dirty="0">
                <a:latin typeface="微软雅黑" panose="020B0503020204020204" pitchFamily="34" charset="-122"/>
                <a:ea typeface="微软雅黑" panose="020B0503020204020204" pitchFamily="34" charset="-122"/>
              </a:rPr>
              <a:t>&gt;</a:t>
            </a:r>
            <a:r>
              <a:rPr lang="zh-CN" altLang="en-US" sz="2400" b="1" kern="0" dirty="0">
                <a:latin typeface="微软雅黑" panose="020B0503020204020204" pitchFamily="34" charset="-122"/>
                <a:ea typeface="微软雅黑" panose="020B0503020204020204" pitchFamily="34" charset="-122"/>
              </a:rPr>
              <a:t>表示</a:t>
            </a:r>
            <a:r>
              <a:rPr lang="en-US" altLang="zh-CN" sz="2400" b="1" kern="0" dirty="0">
                <a:latin typeface="微软雅黑" panose="020B0503020204020204" pitchFamily="34" charset="-122"/>
                <a:ea typeface="微软雅黑" panose="020B0503020204020204" pitchFamily="34" charset="-122"/>
              </a:rPr>
              <a:t>c</a:t>
            </a:r>
            <a:r>
              <a:rPr lang="en-US" altLang="zh-CN" sz="2400" b="1" kern="0" baseline="-25000" dirty="0">
                <a:latin typeface="微软雅黑" panose="020B0503020204020204" pitchFamily="34" charset="-122"/>
                <a:ea typeface="微软雅黑" panose="020B0503020204020204" pitchFamily="34" charset="-122"/>
              </a:rPr>
              <a:t>1</a:t>
            </a:r>
            <a:r>
              <a:rPr lang="zh-CN" altLang="en-US" sz="2400" b="1" kern="0" dirty="0">
                <a:latin typeface="微软雅黑" panose="020B0503020204020204" pitchFamily="34" charset="-122"/>
                <a:ea typeface="微软雅黑" panose="020B0503020204020204" pitchFamily="34" charset="-122"/>
              </a:rPr>
              <a:t>是复数的实部，</a:t>
            </a:r>
            <a:r>
              <a:rPr lang="en-US" altLang="zh-CN" sz="2400" b="1" kern="0" dirty="0">
                <a:latin typeface="微软雅黑" panose="020B0503020204020204" pitchFamily="34" charset="-122"/>
                <a:ea typeface="微软雅黑" panose="020B0503020204020204" pitchFamily="34" charset="-122"/>
              </a:rPr>
              <a:t>c</a:t>
            </a:r>
            <a:r>
              <a:rPr lang="en-US" altLang="zh-CN" sz="2400" b="1" kern="0" baseline="-25000" dirty="0">
                <a:latin typeface="微软雅黑" panose="020B0503020204020204" pitchFamily="34" charset="-122"/>
                <a:ea typeface="微软雅黑" panose="020B0503020204020204" pitchFamily="34" charset="-122"/>
              </a:rPr>
              <a:t>2</a:t>
            </a:r>
            <a:r>
              <a:rPr lang="zh-CN" altLang="en-US" sz="2400" b="1" kern="0" dirty="0">
                <a:latin typeface="微软雅黑" panose="020B0503020204020204" pitchFamily="34" charset="-122"/>
                <a:ea typeface="微软雅黑" panose="020B0503020204020204" pitchFamily="34" charset="-122"/>
              </a:rPr>
              <a:t>是复数的虚部</a:t>
            </a:r>
            <a:endParaRPr lang="en-US" altLang="zh-CN" sz="2400" b="1" kern="0" dirty="0">
              <a:latin typeface="微软雅黑" panose="020B0503020204020204" pitchFamily="34" charset="-122"/>
              <a:ea typeface="微软雅黑" panose="020B0503020204020204" pitchFamily="34" charset="-122"/>
            </a:endParaRPr>
          </a:p>
          <a:p>
            <a:pPr lvl="1">
              <a:lnSpc>
                <a:spcPct val="90000"/>
              </a:lnSpc>
              <a:spcBef>
                <a:spcPts val="0"/>
              </a:spcBef>
              <a:spcAft>
                <a:spcPts val="600"/>
              </a:spcAft>
              <a:buFont typeface="Wingdings" panose="05000000000000000000" pitchFamily="2" charset="2"/>
              <a:buChar char="ü"/>
            </a:pPr>
            <a:r>
              <a:rPr lang="zh-CN" altLang="en-US" sz="2400" b="1" kern="0" dirty="0">
                <a:latin typeface="微软雅黑" panose="020B0503020204020204" pitchFamily="34" charset="-122"/>
                <a:ea typeface="微软雅黑" panose="020B0503020204020204" pitchFamily="34" charset="-122"/>
              </a:rPr>
              <a:t>在</a:t>
            </a:r>
            <a:r>
              <a:rPr lang="en-US" altLang="zh-CN" sz="2400" b="1" kern="0" dirty="0">
                <a:latin typeface="微软雅黑" panose="020B0503020204020204" pitchFamily="34" charset="-122"/>
                <a:ea typeface="微软雅黑" panose="020B0503020204020204" pitchFamily="34" charset="-122"/>
              </a:rPr>
              <a:t>Complex</a:t>
            </a:r>
            <a:r>
              <a:rPr lang="zh-CN" altLang="en-US" sz="2400" b="1" kern="0" dirty="0">
                <a:latin typeface="微软雅黑" panose="020B0503020204020204" pitchFamily="34" charset="-122"/>
                <a:ea typeface="微软雅黑" panose="020B0503020204020204" pitchFamily="34" charset="-122"/>
              </a:rPr>
              <a:t>上再定义一些操作或运算，构成了它的抽象数据类型</a:t>
            </a:r>
          </a:p>
        </p:txBody>
      </p:sp>
    </p:spTree>
    <p:extLst>
      <p:ext uri="{BB962C8B-B14F-4D97-AF65-F5344CB8AC3E}">
        <p14:creationId xmlns:p14="http://schemas.microsoft.com/office/powerpoint/2010/main" val="3312981827"/>
      </p:ext>
    </p:extLst>
  </p:cSld>
  <p:clrMapOvr>
    <a:masterClrMapping/>
  </p:clrMapOvr>
  <p:transition advTm="157">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166"/>
          <p:cNvSpPr>
            <a:spLocks noChangeArrowheads="1"/>
          </p:cNvSpPr>
          <p:nvPr/>
        </p:nvSpPr>
        <p:spPr bwMode="auto">
          <a:xfrm>
            <a:off x="323528" y="1196752"/>
            <a:ext cx="7056784" cy="523220"/>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为什么使用抽象数据类型？</a:t>
            </a:r>
            <a:endParaRPr lang="en-US" altLang="zh-CN" sz="2800" b="1" dirty="0">
              <a:latin typeface="微软雅黑" panose="020B0503020204020204" pitchFamily="34" charset="-122"/>
              <a:ea typeface="微软雅黑" panose="020B0503020204020204" pitchFamily="34" charset="-122"/>
            </a:endParaRPr>
          </a:p>
        </p:txBody>
      </p:sp>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抽象数据类型</a:t>
            </a:r>
            <a:endParaRPr lang="zh-CN" altLang="en-US" dirty="0">
              <a:latin typeface="微软雅黑" pitchFamily="34" charset="-122"/>
              <a:ea typeface="微软雅黑" pitchFamily="34" charset="-122"/>
            </a:endParaRPr>
          </a:p>
        </p:txBody>
      </p:sp>
      <p:sp>
        <p:nvSpPr>
          <p:cNvPr id="20" name="矩形 19"/>
          <p:cNvSpPr/>
          <p:nvPr/>
        </p:nvSpPr>
        <p:spPr>
          <a:xfrm>
            <a:off x="425900" y="2636912"/>
            <a:ext cx="8676456" cy="830997"/>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层次化设计思想，统一接口和内部封装</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将内部实现和外部特性相分离，提供一致标准对外接口</a:t>
            </a:r>
            <a:endParaRPr lang="en-US" altLang="zh-CN" sz="2400" b="1" dirty="0">
              <a:latin typeface="微软雅黑" panose="020B0503020204020204" pitchFamily="34" charset="-122"/>
              <a:ea typeface="微软雅黑" panose="020B0503020204020204" pitchFamily="34" charset="-122"/>
            </a:endParaRPr>
          </a:p>
        </p:txBody>
      </p:sp>
      <p:sp>
        <p:nvSpPr>
          <p:cNvPr id="21" name="矩形 20"/>
          <p:cNvSpPr/>
          <p:nvPr/>
        </p:nvSpPr>
        <p:spPr>
          <a:xfrm>
            <a:off x="467545" y="1733907"/>
            <a:ext cx="8496944" cy="830997"/>
          </a:xfrm>
          <a:prstGeom prst="rect">
            <a:avLst/>
          </a:prstGeom>
        </p:spPr>
        <p:txBody>
          <a:bodyPr wrap="square">
            <a:spAutoFit/>
          </a:bodyPr>
          <a:lstStyle/>
          <a:p>
            <a:pPr marL="800100" lvl="1" indent="-342900">
              <a:buClr>
                <a:srgbClr val="C00000"/>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抽取反映问题本质的东西，忽略非本质的细节。一旦一个抽象问题得到解决，则很多同类问题便可迎刃而解</a:t>
            </a:r>
          </a:p>
        </p:txBody>
      </p:sp>
      <p:sp>
        <p:nvSpPr>
          <p:cNvPr id="6" name="矩形 5"/>
          <p:cNvSpPr/>
          <p:nvPr/>
        </p:nvSpPr>
        <p:spPr>
          <a:xfrm>
            <a:off x="-180528" y="3539917"/>
            <a:ext cx="4942379" cy="523220"/>
          </a:xfrm>
          <a:prstGeom prst="rect">
            <a:avLst/>
          </a:prstGeom>
        </p:spPr>
        <p:txBody>
          <a:bodyPr wrap="none">
            <a:spAutoFit/>
          </a:bodyPr>
          <a:lstStyle/>
          <a:p>
            <a:pPr marL="800100" lvl="1" indent="-342900">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数据结构课程，我们研究</a:t>
            </a:r>
            <a:endParaRPr lang="en-US" altLang="zh-CN" sz="2800" b="1" dirty="0">
              <a:latin typeface="微软雅黑" panose="020B0503020204020204" pitchFamily="34" charset="-122"/>
              <a:ea typeface="微软雅黑" panose="020B0503020204020204" pitchFamily="34" charset="-122"/>
            </a:endParaRPr>
          </a:p>
        </p:txBody>
      </p:sp>
      <p:sp>
        <p:nvSpPr>
          <p:cNvPr id="7" name="矩形 6"/>
          <p:cNvSpPr/>
          <p:nvPr/>
        </p:nvSpPr>
        <p:spPr>
          <a:xfrm>
            <a:off x="467544" y="4114820"/>
            <a:ext cx="3147015"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抽象数据元素</a:t>
            </a:r>
            <a:endParaRPr lang="en-US" altLang="zh-CN" sz="2800" b="1" dirty="0">
              <a:latin typeface="微软雅黑" panose="020B0503020204020204" pitchFamily="34" charset="-122"/>
              <a:ea typeface="微软雅黑" panose="020B0503020204020204" pitchFamily="34" charset="-122"/>
            </a:endParaRPr>
          </a:p>
        </p:txBody>
      </p:sp>
      <p:sp>
        <p:nvSpPr>
          <p:cNvPr id="8" name="矩形 7"/>
          <p:cNvSpPr/>
          <p:nvPr/>
        </p:nvSpPr>
        <p:spPr>
          <a:xfrm>
            <a:off x="467544" y="4603294"/>
            <a:ext cx="2428870"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操作接口</a:t>
            </a:r>
            <a:endParaRPr lang="en-US" altLang="zh-CN" sz="2800" b="1" dirty="0">
              <a:latin typeface="微软雅黑" panose="020B0503020204020204" pitchFamily="34" charset="-122"/>
              <a:ea typeface="微软雅黑" panose="020B0503020204020204" pitchFamily="34" charset="-122"/>
            </a:endParaRPr>
          </a:p>
        </p:txBody>
      </p:sp>
      <p:sp>
        <p:nvSpPr>
          <p:cNvPr id="9" name="矩形 8"/>
          <p:cNvSpPr/>
          <p:nvPr/>
        </p:nvSpPr>
        <p:spPr>
          <a:xfrm>
            <a:off x="465267" y="5091768"/>
            <a:ext cx="2069797"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复杂度</a:t>
            </a:r>
            <a:endParaRPr lang="en-US" altLang="zh-CN" sz="2800" b="1" dirty="0">
              <a:latin typeface="微软雅黑" panose="020B0503020204020204" pitchFamily="34" charset="-122"/>
              <a:ea typeface="微软雅黑" panose="020B0503020204020204" pitchFamily="34" charset="-122"/>
            </a:endParaRPr>
          </a:p>
        </p:txBody>
      </p:sp>
      <p:sp>
        <p:nvSpPr>
          <p:cNvPr id="10" name="矩形 9"/>
          <p:cNvSpPr/>
          <p:nvPr/>
        </p:nvSpPr>
        <p:spPr>
          <a:xfrm>
            <a:off x="459384" y="5580242"/>
            <a:ext cx="2428870"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具体实现</a:t>
            </a:r>
            <a:endParaRPr lang="en-US" altLang="zh-CN"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937875" y="4306744"/>
            <a:ext cx="864096" cy="461665"/>
          </a:xfrm>
          <a:prstGeom prst="rect">
            <a:avLst/>
          </a:prstGeom>
          <a:noFill/>
          <a:ln>
            <a:solidFill>
              <a:srgbClr val="FF0000"/>
            </a:solidFill>
          </a:ln>
        </p:spPr>
        <p:txBody>
          <a:bodyPr wrap="square" rtlCol="0">
            <a:spAutoFit/>
          </a:bodyPr>
          <a:lstStyle/>
          <a:p>
            <a:pPr algn="ctr"/>
            <a:r>
              <a:rPr kumimoji="1" lang="zh-CN" altLang="en-US" sz="2400" b="1" dirty="0">
                <a:latin typeface="Microsoft YaHei" charset="0"/>
                <a:ea typeface="Microsoft YaHei" charset="0"/>
                <a:cs typeface="Microsoft YaHei" charset="0"/>
              </a:rPr>
              <a:t>数组</a:t>
            </a:r>
          </a:p>
        </p:txBody>
      </p:sp>
      <p:sp>
        <p:nvSpPr>
          <p:cNvPr id="12" name="文本框 11"/>
          <p:cNvSpPr txBox="1"/>
          <p:nvPr/>
        </p:nvSpPr>
        <p:spPr>
          <a:xfrm>
            <a:off x="5937875" y="4906908"/>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链表</a:t>
            </a:r>
          </a:p>
        </p:txBody>
      </p:sp>
      <p:sp>
        <p:nvSpPr>
          <p:cNvPr id="13" name="文本框 12"/>
          <p:cNvSpPr txBox="1"/>
          <p:nvPr/>
        </p:nvSpPr>
        <p:spPr>
          <a:xfrm>
            <a:off x="5937875" y="5486454"/>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栈</a:t>
            </a:r>
          </a:p>
        </p:txBody>
      </p:sp>
      <p:sp>
        <p:nvSpPr>
          <p:cNvPr id="14" name="文本框 13"/>
          <p:cNvSpPr txBox="1"/>
          <p:nvPr/>
        </p:nvSpPr>
        <p:spPr>
          <a:xfrm>
            <a:off x="7017995" y="4311057"/>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队列</a:t>
            </a:r>
          </a:p>
        </p:txBody>
      </p:sp>
      <p:sp>
        <p:nvSpPr>
          <p:cNvPr id="15" name="文本框 14"/>
          <p:cNvSpPr txBox="1"/>
          <p:nvPr/>
        </p:nvSpPr>
        <p:spPr>
          <a:xfrm>
            <a:off x="7017995" y="4859539"/>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树</a:t>
            </a:r>
          </a:p>
        </p:txBody>
      </p:sp>
      <p:sp>
        <p:nvSpPr>
          <p:cNvPr id="16" name="文本框 15"/>
          <p:cNvSpPr txBox="1"/>
          <p:nvPr/>
        </p:nvSpPr>
        <p:spPr>
          <a:xfrm>
            <a:off x="7017995" y="5442477"/>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图</a:t>
            </a:r>
          </a:p>
        </p:txBody>
      </p:sp>
      <p:sp>
        <p:nvSpPr>
          <p:cNvPr id="17" name="矩形 16"/>
          <p:cNvSpPr/>
          <p:nvPr/>
        </p:nvSpPr>
        <p:spPr>
          <a:xfrm>
            <a:off x="338291" y="6125978"/>
            <a:ext cx="8445338" cy="584775"/>
          </a:xfrm>
          <a:prstGeom prst="rect">
            <a:avLst/>
          </a:prstGeom>
          <a:solidFill>
            <a:srgbClr val="C00000"/>
          </a:solidFill>
        </p:spPr>
        <p:txBody>
          <a:bodyPr wrap="square">
            <a:spAutoFit/>
          </a:bodyPr>
          <a:lstStyle/>
          <a:p>
            <a:pPr lvl="1">
              <a:spcAft>
                <a:spcPts val="1200"/>
              </a:spcAft>
              <a:buClr>
                <a:srgbClr val="C00000"/>
              </a:buClr>
              <a:defRPr/>
            </a:pPr>
            <a:r>
              <a:rPr lang="zh-CN" altLang="en-US" sz="3200" b="1" dirty="0">
                <a:solidFill>
                  <a:schemeClr val="bg1"/>
                </a:solidFill>
                <a:latin typeface="微软雅黑" panose="020B0503020204020204" pitchFamily="34" charset="-122"/>
                <a:ea typeface="微软雅黑" panose="020B0503020204020204" pitchFamily="34" charset="-122"/>
              </a:rPr>
              <a:t>数据结构（定义</a:t>
            </a:r>
            <a:r>
              <a:rPr lang="en-US" altLang="zh-CN" sz="3200" b="1" dirty="0">
                <a:solidFill>
                  <a:schemeClr val="bg1"/>
                </a:solidFill>
                <a:latin typeface="微软雅黑" panose="020B0503020204020204" pitchFamily="34" charset="-122"/>
                <a:ea typeface="微软雅黑" panose="020B0503020204020204" pitchFamily="34" charset="-122"/>
              </a:rPr>
              <a:t>2 </a:t>
            </a:r>
            <a:r>
              <a:rPr lang="zh-CN" altLang="en-US" sz="3200" b="1" dirty="0" smtClean="0">
                <a:solidFill>
                  <a:schemeClr val="bg1"/>
                </a:solidFill>
                <a:latin typeface="微软雅黑" panose="020B0503020204020204" pitchFamily="34" charset="-122"/>
                <a:ea typeface="微软雅黑" panose="020B0503020204020204" pitchFamily="34" charset="-122"/>
              </a:rPr>
              <a:t>）：</a:t>
            </a:r>
            <a:r>
              <a:rPr lang="zh-CN" altLang="en-US" sz="3200" b="1" dirty="0" smtClean="0">
                <a:solidFill>
                  <a:srgbClr val="FFFF99"/>
                </a:solidFill>
                <a:latin typeface="微软雅黑" panose="020B0503020204020204" pitchFamily="34" charset="-122"/>
                <a:ea typeface="微软雅黑" panose="020B0503020204020204" pitchFamily="34" charset="-122"/>
              </a:rPr>
              <a:t>是一种抽象的封装</a:t>
            </a:r>
            <a:endParaRPr lang="en-US" altLang="zh-CN" sz="3200" b="1" dirty="0">
              <a:solidFill>
                <a:srgbClr val="FFFF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0845727"/>
      </p:ext>
    </p:extLst>
  </p:cSld>
  <p:clrMapOvr>
    <a:masterClrMapping/>
  </p:clrMapOvr>
  <p:transition advTm="157">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数据结构与算法设计</a:t>
            </a:r>
          </a:p>
        </p:txBody>
      </p:sp>
      <p:sp>
        <p:nvSpPr>
          <p:cNvPr id="51" name="TextBox 20"/>
          <p:cNvSpPr txBox="1">
            <a:spLocks noChangeArrowheads="1"/>
          </p:cNvSpPr>
          <p:nvPr/>
        </p:nvSpPr>
        <p:spPr bwMode="auto">
          <a:xfrm>
            <a:off x="202667" y="1230722"/>
            <a:ext cx="5324349" cy="1661993"/>
          </a:xfrm>
          <a:prstGeom prst="rect">
            <a:avLst/>
          </a:prstGeom>
          <a:solidFill>
            <a:schemeClr val="bg1"/>
          </a:solidFill>
          <a:ln w="9525">
            <a:noFill/>
            <a:miter lim="800000"/>
            <a:headEnd/>
            <a:tailEnd/>
          </a:ln>
        </p:spPr>
        <p:txBody>
          <a:bodyPr wrap="square">
            <a:spAutoFit/>
          </a:bodyPr>
          <a:lstStyle/>
          <a:p>
            <a:pPr marL="342900" indent="-342900">
              <a:spcBef>
                <a:spcPts val="600"/>
              </a:spcBef>
              <a:spcAft>
                <a:spcPts val="600"/>
              </a:spcAft>
              <a:buClr>
                <a:srgbClr val="C00000"/>
              </a:buClr>
              <a:buFont typeface="Wingdings" panose="05000000000000000000" pitchFamily="2" charset="2"/>
              <a:buChar char="n"/>
              <a:defRPr/>
            </a:pPr>
            <a:r>
              <a:rPr lang="zh-CN" altLang="en-US" sz="3600" b="1" dirty="0">
                <a:latin typeface="微软雅黑" panose="020B0503020204020204" pitchFamily="34" charset="-122"/>
                <a:ea typeface="微软雅黑" panose="020B0503020204020204" pitchFamily="34" charset="-122"/>
              </a:rPr>
              <a:t> 数据结构与算法的关系</a:t>
            </a:r>
            <a:endParaRPr lang="en-US" altLang="zh-CN" sz="36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算法基于数据结构</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二者相辅相成</a:t>
            </a:r>
            <a:endParaRPr lang="en-US" altLang="zh-CN" sz="2800" b="1" dirty="0">
              <a:latin typeface="微软雅黑" panose="020B0503020204020204" pitchFamily="34" charset="-122"/>
              <a:ea typeface="微软雅黑" panose="020B0503020204020204" pitchFamily="34" charset="-122"/>
            </a:endParaRPr>
          </a:p>
        </p:txBody>
      </p:sp>
      <p:sp>
        <p:nvSpPr>
          <p:cNvPr id="5" name="矩形 4"/>
          <p:cNvSpPr/>
          <p:nvPr/>
        </p:nvSpPr>
        <p:spPr bwMode="auto">
          <a:xfrm>
            <a:off x="585931" y="4839423"/>
            <a:ext cx="962828" cy="1683090"/>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厨 房</a:t>
            </a:r>
          </a:p>
        </p:txBody>
      </p:sp>
      <p:sp>
        <p:nvSpPr>
          <p:cNvPr id="25" name="矩形 24"/>
          <p:cNvSpPr/>
          <p:nvPr/>
        </p:nvSpPr>
        <p:spPr bwMode="auto">
          <a:xfrm>
            <a:off x="1548759" y="4839424"/>
            <a:ext cx="2010591" cy="1679340"/>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a:solidFill>
                  <a:srgbClr val="C00000"/>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27" name="矩形 26"/>
          <p:cNvSpPr/>
          <p:nvPr/>
        </p:nvSpPr>
        <p:spPr bwMode="auto">
          <a:xfrm>
            <a:off x="3563888" y="4842844"/>
            <a:ext cx="2859229" cy="1671843"/>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客 厅</a:t>
            </a:r>
          </a:p>
        </p:txBody>
      </p:sp>
      <p:sp>
        <p:nvSpPr>
          <p:cNvPr id="28" name="矩形 27"/>
          <p:cNvSpPr/>
          <p:nvPr/>
        </p:nvSpPr>
        <p:spPr bwMode="auto">
          <a:xfrm>
            <a:off x="6423117" y="4839423"/>
            <a:ext cx="2340262" cy="1677943"/>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卧 室</a:t>
            </a:r>
          </a:p>
        </p:txBody>
      </p:sp>
      <p:sp>
        <p:nvSpPr>
          <p:cNvPr id="29" name="矩形 28"/>
          <p:cNvSpPr/>
          <p:nvPr/>
        </p:nvSpPr>
        <p:spPr bwMode="auto">
          <a:xfrm>
            <a:off x="5796136" y="3369799"/>
            <a:ext cx="1512168" cy="1084818"/>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卧 室</a:t>
            </a:r>
          </a:p>
        </p:txBody>
      </p:sp>
      <p:sp>
        <p:nvSpPr>
          <p:cNvPr id="30" name="矩形 29"/>
          <p:cNvSpPr/>
          <p:nvPr/>
        </p:nvSpPr>
        <p:spPr bwMode="auto">
          <a:xfrm>
            <a:off x="7308304" y="2793735"/>
            <a:ext cx="1512168" cy="1660882"/>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客 厅</a:t>
            </a:r>
          </a:p>
        </p:txBody>
      </p:sp>
      <p:sp>
        <p:nvSpPr>
          <p:cNvPr id="35" name="矩形 34"/>
          <p:cNvSpPr/>
          <p:nvPr/>
        </p:nvSpPr>
        <p:spPr bwMode="auto">
          <a:xfrm>
            <a:off x="5796136" y="2798010"/>
            <a:ext cx="1512168" cy="571789"/>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卫生间</a:t>
            </a:r>
          </a:p>
        </p:txBody>
      </p:sp>
      <p:sp>
        <p:nvSpPr>
          <p:cNvPr id="37" name="矩形 36"/>
          <p:cNvSpPr/>
          <p:nvPr/>
        </p:nvSpPr>
        <p:spPr bwMode="auto">
          <a:xfrm>
            <a:off x="7308304" y="1260683"/>
            <a:ext cx="1512168" cy="1533051"/>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卧 室</a:t>
            </a:r>
          </a:p>
        </p:txBody>
      </p:sp>
      <p:sp>
        <p:nvSpPr>
          <p:cNvPr id="38" name="矩形 37"/>
          <p:cNvSpPr/>
          <p:nvPr/>
        </p:nvSpPr>
        <p:spPr bwMode="auto">
          <a:xfrm>
            <a:off x="5796136" y="1260683"/>
            <a:ext cx="1512168" cy="1533052"/>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endParaRPr lang="en-US" altLang="zh-CN" sz="2800" b="1" dirty="0">
              <a:latin typeface="微软雅黑" panose="020B0503020204020204" pitchFamily="34" charset="-122"/>
              <a:ea typeface="微软雅黑" panose="020B0503020204020204" pitchFamily="34" charset="-122"/>
            </a:endParaRPr>
          </a:p>
          <a:p>
            <a:pPr algn="ctr"/>
            <a:r>
              <a:rPr lang="zh-CN" altLang="en-US" sz="2800" b="1" dirty="0">
                <a:latin typeface="微软雅黑" panose="020B0503020204020204" pitchFamily="34" charset="-122"/>
                <a:ea typeface="微软雅黑" panose="020B0503020204020204" pitchFamily="34" charset="-122"/>
              </a:rPr>
              <a:t>客 厅</a:t>
            </a:r>
          </a:p>
        </p:txBody>
      </p:sp>
      <p:sp>
        <p:nvSpPr>
          <p:cNvPr id="39" name="矩形 38"/>
          <p:cNvSpPr/>
          <p:nvPr/>
        </p:nvSpPr>
        <p:spPr bwMode="auto">
          <a:xfrm>
            <a:off x="5796136" y="1256408"/>
            <a:ext cx="1512168" cy="571789"/>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厨 房</a:t>
            </a:r>
          </a:p>
        </p:txBody>
      </p:sp>
      <p:sp>
        <p:nvSpPr>
          <p:cNvPr id="13" name="矩形 12"/>
          <p:cNvSpPr/>
          <p:nvPr/>
        </p:nvSpPr>
        <p:spPr>
          <a:xfrm>
            <a:off x="6660232" y="4482569"/>
            <a:ext cx="1569661"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好的布局结构</a:t>
            </a:r>
          </a:p>
        </p:txBody>
      </p:sp>
      <p:sp>
        <p:nvSpPr>
          <p:cNvPr id="40" name="矩形 39"/>
          <p:cNvSpPr/>
          <p:nvPr/>
        </p:nvSpPr>
        <p:spPr>
          <a:xfrm>
            <a:off x="3726522" y="6505172"/>
            <a:ext cx="1800494"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不好的布局结构</a:t>
            </a:r>
          </a:p>
        </p:txBody>
      </p:sp>
      <p:sp>
        <p:nvSpPr>
          <p:cNvPr id="41" name="矩形 40"/>
          <p:cNvSpPr/>
          <p:nvPr/>
        </p:nvSpPr>
        <p:spPr bwMode="auto">
          <a:xfrm>
            <a:off x="1553297" y="4842844"/>
            <a:ext cx="1476289" cy="648073"/>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卫生间</a:t>
            </a:r>
          </a:p>
        </p:txBody>
      </p:sp>
      <p:sp>
        <p:nvSpPr>
          <p:cNvPr id="42" name="TextBox 20"/>
          <p:cNvSpPr txBox="1">
            <a:spLocks noChangeArrowheads="1"/>
          </p:cNvSpPr>
          <p:nvPr/>
        </p:nvSpPr>
        <p:spPr bwMode="auto">
          <a:xfrm>
            <a:off x="-103106" y="2905800"/>
            <a:ext cx="5809494" cy="1800493"/>
          </a:xfrm>
          <a:prstGeom prst="rect">
            <a:avLst/>
          </a:prstGeom>
          <a:solidFill>
            <a:schemeClr val="bg1"/>
          </a:solidFill>
          <a:ln w="9525">
            <a:noFill/>
            <a:miter lim="800000"/>
            <a:headEnd/>
            <a:tailEnd/>
          </a:ln>
        </p:spPr>
        <p:txBody>
          <a:bodyPr wrap="square">
            <a:spAutoFit/>
          </a:bodyPr>
          <a:lstStyle/>
          <a:p>
            <a:pPr marL="914400" lvl="1" indent="-457200">
              <a:spcAft>
                <a:spcPts val="600"/>
              </a:spcAft>
              <a:buClr>
                <a:srgbClr val="C00000"/>
              </a:buClr>
              <a:buFont typeface="Wingdings" panose="05000000000000000000" pitchFamily="2" charset="2"/>
              <a:buChar char="ü"/>
              <a:defRPr/>
            </a:pP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数据结构如同住房的布局</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算法如同住房的装修</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没有装修无法体现布局的好坏</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再好的装修没有好的布局都是白搭</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162273" y="5589240"/>
            <a:ext cx="8928992" cy="1200329"/>
          </a:xfrm>
          <a:prstGeom prst="rect">
            <a:avLst/>
          </a:prstGeom>
          <a:solidFill>
            <a:schemeClr val="bg1"/>
          </a:solidFill>
          <a:ln w="19050">
            <a:solidFill>
              <a:srgbClr val="C00000"/>
            </a:solidFill>
          </a:ln>
        </p:spPr>
        <p:txBody>
          <a:bodyPr wrap="square">
            <a:spAutoFit/>
          </a:bodyPr>
          <a:lstStyle/>
          <a:p>
            <a:r>
              <a:rPr lang="zh-CN" altLang="en-US" sz="2400" b="1" dirty="0">
                <a:latin typeface="微软雅黑" panose="020B0503020204020204" pitchFamily="34" charset="-122"/>
                <a:ea typeface="微软雅黑" panose="020B0503020204020204" pitchFamily="34" charset="-122"/>
              </a:rPr>
              <a:t>数据的逻辑结构和物理结构是数据结构的两个密切相关的方面，同一逻辑结构可以对应不同的存储结构。</a:t>
            </a:r>
            <a:r>
              <a:rPr lang="zh-CN" altLang="en-US" sz="2400" b="1" dirty="0">
                <a:solidFill>
                  <a:srgbClr val="C00000"/>
                </a:solidFill>
                <a:latin typeface="微软雅黑" panose="020B0503020204020204" pitchFamily="34" charset="-122"/>
                <a:ea typeface="微软雅黑" panose="020B0503020204020204" pitchFamily="34" charset="-122"/>
              </a:rPr>
              <a:t>算法的设计取决于数据的逻辑结构，而算法的实现依赖于指定的存储结构。</a:t>
            </a:r>
          </a:p>
        </p:txBody>
      </p:sp>
    </p:spTree>
    <p:extLst>
      <p:ext uri="{BB962C8B-B14F-4D97-AF65-F5344CB8AC3E}">
        <p14:creationId xmlns:p14="http://schemas.microsoft.com/office/powerpoint/2010/main" val="3760108962"/>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算法与程序</a:t>
            </a:r>
          </a:p>
        </p:txBody>
      </p:sp>
      <p:sp>
        <p:nvSpPr>
          <p:cNvPr id="51" name="TextBox 20"/>
          <p:cNvSpPr txBox="1">
            <a:spLocks noChangeArrowheads="1"/>
          </p:cNvSpPr>
          <p:nvPr/>
        </p:nvSpPr>
        <p:spPr bwMode="auto">
          <a:xfrm>
            <a:off x="251520" y="1124745"/>
            <a:ext cx="1440160"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算法：</a:t>
            </a:r>
            <a:endParaRPr lang="en-US" altLang="zh-CN" sz="2400" b="1" dirty="0">
              <a:latin typeface="微软雅黑" panose="020B0503020204020204" pitchFamily="34" charset="-122"/>
              <a:ea typeface="微软雅黑" panose="020B0503020204020204" pitchFamily="34" charset="-122"/>
            </a:endParaRPr>
          </a:p>
        </p:txBody>
      </p:sp>
      <p:sp>
        <p:nvSpPr>
          <p:cNvPr id="14" name="TextBox 20"/>
          <p:cNvSpPr txBox="1">
            <a:spLocks noChangeArrowheads="1"/>
          </p:cNvSpPr>
          <p:nvPr/>
        </p:nvSpPr>
        <p:spPr bwMode="auto">
          <a:xfrm>
            <a:off x="251520" y="4005065"/>
            <a:ext cx="1440160"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程序：</a:t>
            </a:r>
            <a:endParaRPr lang="en-US" altLang="zh-CN" sz="2400" b="1" dirty="0">
              <a:latin typeface="微软雅黑" panose="020B0503020204020204" pitchFamily="34" charset="-122"/>
              <a:ea typeface="微软雅黑" panose="020B0503020204020204" pitchFamily="34" charset="-122"/>
            </a:endParaRPr>
          </a:p>
        </p:txBody>
      </p:sp>
      <p:sp>
        <p:nvSpPr>
          <p:cNvPr id="6" name="TextBox 20"/>
          <p:cNvSpPr txBox="1">
            <a:spLocks noChangeArrowheads="1"/>
          </p:cNvSpPr>
          <p:nvPr/>
        </p:nvSpPr>
        <p:spPr bwMode="auto">
          <a:xfrm>
            <a:off x="1547664" y="1124744"/>
            <a:ext cx="7416824" cy="830997"/>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a:latin typeface="微软雅黑" panose="020B0503020204020204" pitchFamily="34" charset="-122"/>
                <a:ea typeface="微软雅黑" panose="020B0503020204020204" pitchFamily="34" charset="-122"/>
              </a:rPr>
              <a:t>解决方案的准确而完整的描述，是一系列解决问题的清晰指令</a:t>
            </a:r>
            <a:endParaRPr lang="en-US" altLang="zh-CN" sz="2400" b="1" dirty="0">
              <a:latin typeface="微软雅黑" panose="020B0503020204020204" pitchFamily="34" charset="-122"/>
              <a:ea typeface="微软雅黑" panose="020B0503020204020204" pitchFamily="34" charset="-122"/>
            </a:endParaRPr>
          </a:p>
        </p:txBody>
      </p:sp>
      <p:sp>
        <p:nvSpPr>
          <p:cNvPr id="7" name="TextBox 20"/>
          <p:cNvSpPr txBox="1">
            <a:spLocks noChangeArrowheads="1"/>
          </p:cNvSpPr>
          <p:nvPr/>
        </p:nvSpPr>
        <p:spPr bwMode="auto">
          <a:xfrm>
            <a:off x="1568497" y="4005064"/>
            <a:ext cx="3672408"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a:latin typeface="微软雅黑" panose="020B0503020204020204" pitchFamily="34" charset="-122"/>
                <a:ea typeface="微软雅黑" panose="020B0503020204020204" pitchFamily="34" charset="-122"/>
              </a:rPr>
              <a:t>基于编程语言的算法实现</a:t>
            </a:r>
            <a:endParaRPr lang="en-US" altLang="zh-CN" sz="24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251520" y="1988840"/>
            <a:ext cx="8174930" cy="1938992"/>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算法的描述方法</a:t>
            </a:r>
            <a:endParaRPr lang="en-US" altLang="zh-CN" sz="24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自然语言：语言描述</a:t>
            </a:r>
            <a:endParaRPr lang="en-US" altLang="zh-CN" sz="24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图形：</a:t>
            </a:r>
            <a:r>
              <a:rPr lang="en-US" altLang="zh-CN" sz="2400" b="1" dirty="0">
                <a:latin typeface="微软雅黑" panose="020B0503020204020204" pitchFamily="34" charset="-122"/>
                <a:ea typeface="微软雅黑" panose="020B0503020204020204" pitchFamily="34" charset="-122"/>
              </a:rPr>
              <a:t>N-S</a:t>
            </a:r>
            <a:r>
              <a:rPr lang="zh-CN" altLang="en-US" sz="2400" b="1" dirty="0">
                <a:latin typeface="微软雅黑" panose="020B0503020204020204" pitchFamily="34" charset="-122"/>
                <a:ea typeface="微软雅黑" panose="020B0503020204020204" pitchFamily="34" charset="-122"/>
              </a:rPr>
              <a:t>图、流程图</a:t>
            </a:r>
            <a:endParaRPr lang="en-US" altLang="zh-CN" sz="24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算法描述：计算机语言、程序设计语言和伪代码</a:t>
            </a:r>
            <a:endParaRPr lang="en-US" altLang="zh-CN" sz="24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形式语言：用数学的方法，避免自然语言的二义性</a:t>
            </a:r>
            <a:endParaRPr lang="en-US" altLang="zh-CN" sz="2400" b="1" dirty="0">
              <a:latin typeface="微软雅黑" panose="020B0503020204020204" pitchFamily="34" charset="-122"/>
              <a:ea typeface="微软雅黑" panose="020B0503020204020204" pitchFamily="34" charset="-122"/>
            </a:endParaRPr>
          </a:p>
        </p:txBody>
      </p:sp>
      <p:sp>
        <p:nvSpPr>
          <p:cNvPr id="9" name="TextBox 20"/>
          <p:cNvSpPr txBox="1">
            <a:spLocks noChangeArrowheads="1"/>
          </p:cNvSpPr>
          <p:nvPr/>
        </p:nvSpPr>
        <p:spPr bwMode="auto">
          <a:xfrm>
            <a:off x="251520" y="4509120"/>
            <a:ext cx="2952328"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算法无处不在</a:t>
            </a:r>
            <a:endParaRPr lang="en-US" altLang="zh-CN" sz="24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文本框 2"/>
              <p:cNvSpPr txBox="1"/>
              <p:nvPr/>
            </p:nvSpPr>
            <p:spPr>
              <a:xfrm>
                <a:off x="1331639" y="4970785"/>
                <a:ext cx="280831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≥0</m:t>
                              </m:r>
                            </m:e>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&lt;0</m:t>
                              </m:r>
                            </m:e>
                          </m:eqArr>
                        </m:e>
                      </m:d>
                    </m:oMath>
                  </m:oMathPara>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331639" y="4970785"/>
                <a:ext cx="2808312" cy="823815"/>
              </a:xfrm>
              <a:prstGeom prst="rect">
                <a:avLst/>
              </a:prstGeom>
              <a:blipFill>
                <a:blip r:embed="rId3"/>
                <a:stretch>
                  <a:fillRect/>
                </a:stretch>
              </a:blipFill>
            </p:spPr>
            <p:txBody>
              <a:bodyPr/>
              <a:lstStyle/>
              <a:p>
                <a:r>
                  <a:rPr lang="zh-CN" altLang="en-US">
                    <a:noFill/>
                  </a:rPr>
                  <a:t> </a:t>
                </a:r>
              </a:p>
            </p:txBody>
          </p:sp>
        </mc:Fallback>
      </mc:AlternateContent>
      <p:grpSp>
        <p:nvGrpSpPr>
          <p:cNvPr id="33" name="组合 32"/>
          <p:cNvGrpSpPr/>
          <p:nvPr/>
        </p:nvGrpSpPr>
        <p:grpSpPr>
          <a:xfrm>
            <a:off x="5234902" y="4077072"/>
            <a:ext cx="3096345" cy="2088232"/>
            <a:chOff x="5292080" y="4437112"/>
            <a:chExt cx="3096345" cy="2088232"/>
          </a:xfrm>
        </p:grpSpPr>
        <mc:AlternateContent xmlns:mc="http://schemas.openxmlformats.org/markup-compatibility/2006" xmlns:a14="http://schemas.microsoft.com/office/drawing/2010/main">
          <mc:Choice Requires="a14">
            <p:sp>
              <p:nvSpPr>
                <p:cNvPr id="4" name="文本框 3"/>
                <p:cNvSpPr txBox="1"/>
                <p:nvPr/>
              </p:nvSpPr>
              <p:spPr>
                <a:xfrm>
                  <a:off x="5292080" y="5533094"/>
                  <a:ext cx="1008112" cy="369332"/>
                </a:xfrm>
                <a:prstGeom prst="rect">
                  <a:avLst/>
                </a:prstGeom>
                <a:noFill/>
                <a:ln>
                  <a:solidFill>
                    <a:srgbClr val="FF0000"/>
                  </a:solidFill>
                </a:ln>
              </p:spPr>
              <p:txBody>
                <a:bodyPr wrap="square" rtlCol="0">
                  <a:spAutoFit/>
                </a:bodyPr>
                <a:lstStyle/>
                <a:p>
                  <a:pPr algn="ct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altLang="zh-CN" dirty="0"/>
                    <a:t>=1</a:t>
                  </a:r>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292080" y="5533094"/>
                  <a:ext cx="1008112" cy="369332"/>
                </a:xfrm>
                <a:prstGeom prst="rect">
                  <a:avLst/>
                </a:prstGeom>
                <a:blipFill>
                  <a:blip r:embed="rId4"/>
                  <a:stretch>
                    <a:fillRect t="-8065" b="-24194"/>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236296" y="5533094"/>
                  <a:ext cx="1008112" cy="369332"/>
                </a:xfrm>
                <a:prstGeom prst="rect">
                  <a:avLst/>
                </a:prstGeom>
                <a:noFill/>
                <a:ln>
                  <a:solidFill>
                    <a:srgbClr val="FF0000"/>
                  </a:solidFill>
                </a:ln>
              </p:spPr>
              <p:txBody>
                <a:bodyPr wrap="square" rtlCol="0">
                  <a:spAutoFit/>
                </a:bodyPr>
                <a:lstStyle/>
                <a:p>
                  <a:pPr algn="ct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altLang="zh-CN" dirty="0"/>
                    <a:t>=0</a:t>
                  </a:r>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7236296" y="5533094"/>
                  <a:ext cx="1008112" cy="369332"/>
                </a:xfrm>
                <a:prstGeom prst="rect">
                  <a:avLst/>
                </a:prstGeom>
                <a:blipFill>
                  <a:blip r:embed="rId5"/>
                  <a:stretch>
                    <a:fillRect t="-8065" b="-24194"/>
                  </a:stretch>
                </a:blipFill>
                <a:ln>
                  <a:solidFill>
                    <a:srgbClr val="FF0000"/>
                  </a:solidFill>
                </a:ln>
              </p:spPr>
              <p:txBody>
                <a:bodyPr/>
                <a:lstStyle/>
                <a:p>
                  <a:r>
                    <a:rPr lang="zh-CN" altLang="en-US">
                      <a:noFill/>
                    </a:rPr>
                    <a:t> </a:t>
                  </a:r>
                </a:p>
              </p:txBody>
            </p:sp>
          </mc:Fallback>
        </mc:AlternateContent>
        <p:cxnSp>
          <p:nvCxnSpPr>
            <p:cNvPr id="10" name="直接连接符 9"/>
            <p:cNvCxnSpPr>
              <a:stCxn id="21" idx="1"/>
              <a:endCxn id="4" idx="0"/>
            </p:cNvCxnSpPr>
            <p:nvPr/>
          </p:nvCxnSpPr>
          <p:spPr bwMode="auto">
            <a:xfrm>
              <a:off x="5796136" y="4998368"/>
              <a:ext cx="0" cy="534726"/>
            </a:xfrm>
            <a:prstGeom prst="line">
              <a:avLst/>
            </a:prstGeom>
            <a:solidFill>
              <a:schemeClr val="accent1"/>
            </a:solidFill>
            <a:ln w="9525" cap="flat" cmpd="sng" algn="ctr">
              <a:solidFill>
                <a:schemeClr val="tx1"/>
              </a:solidFill>
              <a:prstDash val="solid"/>
              <a:round/>
              <a:headEnd type="none" w="med" len="med"/>
              <a:tailEnd type="stealth" w="lg" len="lg"/>
            </a:ln>
            <a:effectLst/>
          </p:spPr>
        </p:cxnSp>
        <p:cxnSp>
          <p:nvCxnSpPr>
            <p:cNvPr id="15" name="直接连接符 14"/>
            <p:cNvCxnSpPr/>
            <p:nvPr/>
          </p:nvCxnSpPr>
          <p:spPr bwMode="auto">
            <a:xfrm>
              <a:off x="5796136" y="5933418"/>
              <a:ext cx="0" cy="303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直接连接符 15"/>
            <p:cNvCxnSpPr/>
            <p:nvPr/>
          </p:nvCxnSpPr>
          <p:spPr bwMode="auto">
            <a:xfrm>
              <a:off x="7740352" y="5933418"/>
              <a:ext cx="0" cy="303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接连接符 16"/>
            <p:cNvCxnSpPr>
              <a:stCxn id="21" idx="3"/>
              <a:endCxn id="11" idx="0"/>
            </p:cNvCxnSpPr>
            <p:nvPr/>
          </p:nvCxnSpPr>
          <p:spPr bwMode="auto">
            <a:xfrm>
              <a:off x="7740352" y="4998368"/>
              <a:ext cx="0" cy="534726"/>
            </a:xfrm>
            <a:prstGeom prst="line">
              <a:avLst/>
            </a:prstGeom>
            <a:solidFill>
              <a:schemeClr val="accent1"/>
            </a:solidFill>
            <a:ln w="9525" cap="flat" cmpd="sng" algn="ctr">
              <a:solidFill>
                <a:schemeClr val="tx1"/>
              </a:solidFill>
              <a:prstDash val="solid"/>
              <a:round/>
              <a:headEnd type="none" w="med" len="med"/>
              <a:tailEnd type="stealth" w="lg" len="lg"/>
            </a:ln>
            <a:effectLst/>
          </p:spPr>
        </p:cxnSp>
        <p:cxnSp>
          <p:nvCxnSpPr>
            <p:cNvPr id="18" name="直接连接符 17"/>
            <p:cNvCxnSpPr/>
            <p:nvPr/>
          </p:nvCxnSpPr>
          <p:spPr bwMode="auto">
            <a:xfrm>
              <a:off x="5796136" y="6237312"/>
              <a:ext cx="19442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直接连接符 21"/>
            <p:cNvCxnSpPr/>
            <p:nvPr/>
          </p:nvCxnSpPr>
          <p:spPr bwMode="auto">
            <a:xfrm>
              <a:off x="6804248" y="6221450"/>
              <a:ext cx="0" cy="303894"/>
            </a:xfrm>
            <a:prstGeom prst="line">
              <a:avLst/>
            </a:prstGeom>
            <a:solidFill>
              <a:schemeClr val="accent1"/>
            </a:solidFill>
            <a:ln w="9525" cap="flat" cmpd="sng" algn="ctr">
              <a:solidFill>
                <a:schemeClr val="tx1"/>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21" name="流程图: 决策 20"/>
                <p:cNvSpPr/>
                <p:nvPr/>
              </p:nvSpPr>
              <p:spPr bwMode="auto">
                <a:xfrm>
                  <a:off x="5796136" y="4767535"/>
                  <a:ext cx="1944216" cy="461665"/>
                </a:xfrm>
                <a:prstGeom prst="flowChartDecision">
                  <a:avLst/>
                </a:prstGeom>
                <a:solidFill>
                  <a:schemeClr val="bg1"/>
                </a:solidFill>
                <a:ln w="3175" algn="ctr">
                  <a:solidFill>
                    <a:schemeClr val="tx1"/>
                  </a:solidFill>
                  <a:miter lim="800000"/>
                  <a:headEnd/>
                  <a:tailEnd/>
                </a:ln>
                <a:effectLst/>
              </p:spPr>
              <p:txBody>
                <a:bodyPr lIns="91446" tIns="91446" rIns="91446" bIns="91446" rtlCol="0" anchor="ctr"/>
                <a:lstStyle/>
                <a:p>
                  <a:pPr algn="ct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≥0</m:t>
                        </m:r>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mc:Choice>
          <mc:Fallback xmlns="">
            <p:sp>
              <p:nvSpPr>
                <p:cNvPr id="21" name="流程图: 决策 20"/>
                <p:cNvSpPr>
                  <a:spLocks noRot="1" noChangeAspect="1" noMove="1" noResize="1" noEditPoints="1" noAdjustHandles="1" noChangeArrowheads="1" noChangeShapeType="1" noTextEdit="1"/>
                </p:cNvSpPr>
                <p:nvPr/>
              </p:nvSpPr>
              <p:spPr bwMode="auto">
                <a:xfrm>
                  <a:off x="5796136" y="4767535"/>
                  <a:ext cx="1944216" cy="461665"/>
                </a:xfrm>
                <a:prstGeom prst="flowChartDecision">
                  <a:avLst/>
                </a:prstGeom>
                <a:blipFill>
                  <a:blip r:embed="rId6"/>
                  <a:stretch>
                    <a:fillRect/>
                  </a:stretch>
                </a:blipFill>
                <a:ln w="3175" algn="ctr">
                  <a:solidFill>
                    <a:schemeClr val="tx1"/>
                  </a:solidFill>
                  <a:miter lim="800000"/>
                  <a:headEnd/>
                  <a:tailEnd/>
                </a:ln>
                <a:effectLst/>
              </p:spPr>
              <p:txBody>
                <a:bodyPr/>
                <a:lstStyle/>
                <a:p>
                  <a:r>
                    <a:rPr lang="zh-CN" altLang="en-US">
                      <a:noFill/>
                    </a:rPr>
                    <a:t> </a:t>
                  </a:r>
                </a:p>
              </p:txBody>
            </p:sp>
          </mc:Fallback>
        </mc:AlternateContent>
        <p:cxnSp>
          <p:nvCxnSpPr>
            <p:cNvPr id="32" name="直接连接符 31"/>
            <p:cNvCxnSpPr/>
            <p:nvPr/>
          </p:nvCxnSpPr>
          <p:spPr bwMode="auto">
            <a:xfrm>
              <a:off x="6732240" y="4437112"/>
              <a:ext cx="0" cy="303894"/>
            </a:xfrm>
            <a:prstGeom prst="line">
              <a:avLst/>
            </a:prstGeom>
            <a:solidFill>
              <a:schemeClr val="accent1"/>
            </a:solidFill>
            <a:ln w="9525" cap="flat" cmpd="sng" algn="ctr">
              <a:solidFill>
                <a:schemeClr val="tx1"/>
              </a:solidFill>
              <a:prstDash val="solid"/>
              <a:round/>
              <a:headEnd type="none" w="med" len="med"/>
              <a:tailEnd type="stealth" w="lg" len="lg"/>
            </a:ln>
            <a:effectLst/>
          </p:spPr>
        </p:cxnSp>
        <p:sp>
          <p:nvSpPr>
            <p:cNvPr id="31" name="文本框 30"/>
            <p:cNvSpPr txBox="1"/>
            <p:nvPr/>
          </p:nvSpPr>
          <p:spPr>
            <a:xfrm>
              <a:off x="5317517" y="4792141"/>
              <a:ext cx="504056" cy="369332"/>
            </a:xfrm>
            <a:prstGeom prst="rect">
              <a:avLst/>
            </a:prstGeom>
            <a:noFill/>
          </p:spPr>
          <p:txBody>
            <a:bodyPr wrap="square" rtlCol="0">
              <a:spAutoFit/>
            </a:bodyPr>
            <a:lstStyle/>
            <a:p>
              <a:r>
                <a:rPr lang="en-US" altLang="zh-CN" dirty="0"/>
                <a:t>T</a:t>
              </a:r>
              <a:endParaRPr lang="zh-CN" altLang="en-US" dirty="0"/>
            </a:p>
          </p:txBody>
        </p:sp>
        <p:sp>
          <p:nvSpPr>
            <p:cNvPr id="34" name="文本框 33"/>
            <p:cNvSpPr txBox="1"/>
            <p:nvPr/>
          </p:nvSpPr>
          <p:spPr>
            <a:xfrm>
              <a:off x="7884369" y="4813701"/>
              <a:ext cx="504056" cy="369332"/>
            </a:xfrm>
            <a:prstGeom prst="rect">
              <a:avLst/>
            </a:prstGeom>
            <a:noFill/>
          </p:spPr>
          <p:txBody>
            <a:bodyPr wrap="square" rtlCol="0">
              <a:spAutoFit/>
            </a:bodyPr>
            <a:lstStyle/>
            <a:p>
              <a:r>
                <a:rPr lang="en-US" altLang="zh-CN" dirty="0"/>
                <a:t>F</a:t>
              </a:r>
              <a:endParaRPr lang="zh-CN" altLang="en-US" dirty="0"/>
            </a:p>
          </p:txBody>
        </p:sp>
      </p:grpSp>
      <p:sp>
        <p:nvSpPr>
          <p:cNvPr id="36" name="TextBox 20"/>
          <p:cNvSpPr txBox="1">
            <a:spLocks noChangeArrowheads="1"/>
          </p:cNvSpPr>
          <p:nvPr/>
        </p:nvSpPr>
        <p:spPr bwMode="auto">
          <a:xfrm>
            <a:off x="251520" y="6237312"/>
            <a:ext cx="7935710"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算法的设计目标：正确性、可读性、健壮性、高效性</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1091870"/>
      </p:ext>
    </p:extLst>
  </p:cSld>
  <p:clrMapOvr>
    <a:masterClrMapping/>
  </p:clrMapOvr>
  <p:transition advTm="157">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算法的特性</a:t>
            </a:r>
          </a:p>
        </p:txBody>
      </p:sp>
      <p:sp>
        <p:nvSpPr>
          <p:cNvPr id="15" name="TextBox 20"/>
          <p:cNvSpPr txBox="1">
            <a:spLocks noChangeArrowheads="1"/>
          </p:cNvSpPr>
          <p:nvPr/>
        </p:nvSpPr>
        <p:spPr bwMode="auto">
          <a:xfrm>
            <a:off x="251520" y="1340768"/>
            <a:ext cx="8568952" cy="3862596"/>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算法的</a:t>
            </a:r>
            <a:r>
              <a:rPr lang="en-US" altLang="zh-CN" sz="2800" b="1" dirty="0">
                <a:latin typeface="微软雅黑" panose="020B0503020204020204" pitchFamily="34" charset="-122"/>
                <a:ea typeface="微软雅黑" panose="020B0503020204020204" pitchFamily="34" charset="-122"/>
              </a:rPr>
              <a:t>5</a:t>
            </a:r>
            <a:r>
              <a:rPr lang="zh-CN" altLang="en-US" sz="2800" b="1" dirty="0">
                <a:latin typeface="微软雅黑" panose="020B0503020204020204" pitchFamily="34" charset="-122"/>
                <a:ea typeface="微软雅黑" panose="020B0503020204020204" pitchFamily="34" charset="-122"/>
              </a:rPr>
              <a:t>大特性：</a:t>
            </a:r>
            <a:endParaRPr lang="en-US" altLang="zh-CN" sz="28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有穷性：一个算法必须在执行有穷步骤后结束，且每一步都在有穷时间内完成</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确定性：算法每条指令必须有确切的含义；</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可行性：算法中的各个语句是可行的；各个可行的语句在有限步骤对解决问题是可行的</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输入：一个算法有零个或多个输入</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输出：一个算法有零个或多个输出，这些输出是与输入有特定关系的量</a:t>
            </a:r>
            <a:endParaRPr lang="en-US" altLang="zh-CN" sz="2400" b="1" dirty="0">
              <a:latin typeface="微软雅黑" panose="020B0503020204020204" pitchFamily="34" charset="-122"/>
              <a:ea typeface="微软雅黑" panose="020B0503020204020204" pitchFamily="34" charset="-122"/>
            </a:endParaRPr>
          </a:p>
        </p:txBody>
      </p:sp>
      <p:sp>
        <p:nvSpPr>
          <p:cNvPr id="4" name="矩形 3"/>
          <p:cNvSpPr/>
          <p:nvPr/>
        </p:nvSpPr>
        <p:spPr bwMode="auto">
          <a:xfrm>
            <a:off x="260857" y="5661248"/>
            <a:ext cx="8424936" cy="864096"/>
          </a:xfrm>
          <a:prstGeom prst="rect">
            <a:avLst/>
          </a:prstGeom>
          <a:noFill/>
          <a:ln w="25400" algn="ctr">
            <a:solidFill>
              <a:srgbClr val="C00000"/>
            </a:solidFill>
            <a:miter lim="800000"/>
            <a:headEnd/>
            <a:tailEnd/>
          </a:ln>
          <a:effectLst/>
        </p:spPr>
        <p:txBody>
          <a:bodyPr lIns="91446" tIns="91446" rIns="91446" bIns="91446" rtlCol="0" anchor="ctr"/>
          <a:lstStyle/>
          <a:p>
            <a:pPr algn="ctr"/>
            <a:r>
              <a:rPr lang="zh-CN" altLang="en-US" sz="2400" b="1" dirty="0" smtClean="0">
                <a:latin typeface="微软雅黑" panose="020B0503020204020204" pitchFamily="34" charset="-122"/>
                <a:ea typeface="微软雅黑" panose="020B0503020204020204" pitchFamily="34" charset="-122"/>
              </a:rPr>
              <a:t>是否存在这样一种情况，算法中没有使用任何类似</a:t>
            </a:r>
            <a:r>
              <a:rPr lang="en-US" altLang="zh-CN" sz="2400" b="1" dirty="0" smtClean="0">
                <a:latin typeface="微软雅黑" panose="020B0503020204020204" pitchFamily="34" charset="-122"/>
                <a:ea typeface="微软雅黑" panose="020B0503020204020204" pitchFamily="34" charset="-122"/>
              </a:rPr>
              <a:t>random</a:t>
            </a:r>
            <a:r>
              <a:rPr lang="zh-CN" altLang="en-US" sz="2400" b="1" dirty="0" smtClean="0">
                <a:latin typeface="微软雅黑" panose="020B0503020204020204" pitchFamily="34" charset="-122"/>
                <a:ea typeface="微软雅黑" panose="020B0503020204020204" pitchFamily="34" charset="-122"/>
              </a:rPr>
              <a:t>的随机函数，但每次执行结果都不一样？</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3434780"/>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算法的问题定义</a:t>
            </a:r>
          </a:p>
        </p:txBody>
      </p:sp>
      <p:sp>
        <p:nvSpPr>
          <p:cNvPr id="15" name="TextBox 20"/>
          <p:cNvSpPr txBox="1">
            <a:spLocks noChangeArrowheads="1"/>
          </p:cNvSpPr>
          <p:nvPr/>
        </p:nvSpPr>
        <p:spPr bwMode="auto">
          <a:xfrm>
            <a:off x="251520" y="4653108"/>
            <a:ext cx="8482189" cy="1938992"/>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无限输入实例满足定义</a:t>
            </a:r>
            <a:endParaRPr lang="en-US" altLang="zh-CN" sz="2400" b="1" dirty="0">
              <a:latin typeface="微软雅黑" panose="020B0503020204020204" pitchFamily="34" charset="-122"/>
              <a:ea typeface="微软雅黑" panose="020B0503020204020204" pitchFamily="34" charset="-122"/>
            </a:endParaRPr>
          </a:p>
          <a:p>
            <a:pPr>
              <a:buClr>
                <a:srgbClr val="C00000"/>
              </a:buClr>
              <a:defRPr/>
            </a:pPr>
            <a:endParaRPr lang="en-US" altLang="zh-CN" sz="2400" b="1" dirty="0">
              <a:latin typeface="微软雅黑" panose="020B0503020204020204" pitchFamily="34" charset="-122"/>
              <a:ea typeface="微软雅黑" panose="020B0503020204020204" pitchFamily="34" charset="-122"/>
            </a:endParaRPr>
          </a:p>
          <a:p>
            <a:pPr lvl="1">
              <a:buClr>
                <a:srgbClr val="C00000"/>
              </a:buClr>
              <a:defRPr/>
            </a:pPr>
            <a:r>
              <a:rPr lang="zh-CN" altLang="en-US" sz="2400" b="1" dirty="0">
                <a:latin typeface="微软雅黑" panose="020B0503020204020204" pitchFamily="34" charset="-122"/>
                <a:ea typeface="微软雅黑" panose="020B0503020204020204" pitchFamily="34" charset="-122"/>
              </a:rPr>
              <a:t>例如，有限长度整型序列：</a:t>
            </a:r>
            <a:endParaRPr lang="en-US" altLang="zh-CN" sz="24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en-US" altLang="zh-CN" sz="2400" b="1" dirty="0">
                <a:latin typeface="微软雅黑" panose="020B0503020204020204" pitchFamily="34" charset="-122"/>
                <a:ea typeface="微软雅黑" panose="020B0503020204020204" pitchFamily="34" charset="-122"/>
              </a:rPr>
              <a:t>908</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909</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10000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100000</a:t>
            </a:r>
          </a:p>
          <a:p>
            <a:pPr marL="800100" lvl="1" indent="-342900">
              <a:buClr>
                <a:srgbClr val="C00000"/>
              </a:buClr>
              <a:buFont typeface="Wingdings" panose="05000000000000000000" pitchFamily="2" charset="2"/>
              <a:buChar char="ü"/>
              <a:defRPr/>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 -5</a:t>
            </a:r>
          </a:p>
        </p:txBody>
      </p:sp>
      <p:sp>
        <p:nvSpPr>
          <p:cNvPr id="4" name="矩形 3"/>
          <p:cNvSpPr/>
          <p:nvPr/>
        </p:nvSpPr>
        <p:spPr bwMode="auto">
          <a:xfrm>
            <a:off x="322445" y="1700808"/>
            <a:ext cx="2304256" cy="972108"/>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a:effectLst/>
                <a:latin typeface="微软雅黑" panose="020B0503020204020204" pitchFamily="34" charset="-122"/>
                <a:ea typeface="微软雅黑" panose="020B0503020204020204" pitchFamily="34" charset="-122"/>
              </a:rPr>
              <a:t>问题的输入</a:t>
            </a:r>
          </a:p>
        </p:txBody>
      </p:sp>
      <p:sp>
        <p:nvSpPr>
          <p:cNvPr id="5" name="右箭头 4"/>
          <p:cNvSpPr/>
          <p:nvPr/>
        </p:nvSpPr>
        <p:spPr bwMode="auto">
          <a:xfrm>
            <a:off x="2793049" y="1844824"/>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latin typeface="黑体" pitchFamily="2" charset="-122"/>
              <a:ea typeface="黑体" pitchFamily="2" charset="-122"/>
            </a:endParaRPr>
          </a:p>
        </p:txBody>
      </p:sp>
      <p:sp>
        <p:nvSpPr>
          <p:cNvPr id="6" name="椭圆 5"/>
          <p:cNvSpPr/>
          <p:nvPr/>
        </p:nvSpPr>
        <p:spPr bwMode="auto">
          <a:xfrm>
            <a:off x="3563888" y="2060848"/>
            <a:ext cx="1656184" cy="864096"/>
          </a:xfrm>
          <a:prstGeom prst="ellipse">
            <a:avLst/>
          </a:prstGeom>
          <a:solidFill>
            <a:schemeClr val="accent2"/>
          </a:solidFill>
          <a:ln w="3175" algn="ctr">
            <a:noFill/>
            <a:miter lim="800000"/>
            <a:headEnd/>
            <a:tailEnd/>
          </a:ln>
          <a:effectLst>
            <a:outerShdw dist="57150" dir="2700000" algn="ctr" rotWithShape="0">
              <a:srgbClr val="888888">
                <a:alpha val="50000"/>
              </a:srgbClr>
            </a:outerShdw>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 name="右箭头 9"/>
          <p:cNvSpPr/>
          <p:nvPr/>
        </p:nvSpPr>
        <p:spPr bwMode="auto">
          <a:xfrm>
            <a:off x="5339869" y="1865945"/>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latin typeface="黑体" pitchFamily="2" charset="-122"/>
              <a:ea typeface="黑体" pitchFamily="2" charset="-122"/>
            </a:endParaRPr>
          </a:p>
        </p:txBody>
      </p:sp>
      <p:sp>
        <p:nvSpPr>
          <p:cNvPr id="11" name="矩形 10"/>
          <p:cNvSpPr/>
          <p:nvPr/>
        </p:nvSpPr>
        <p:spPr bwMode="auto">
          <a:xfrm>
            <a:off x="6372200" y="1698322"/>
            <a:ext cx="2304256" cy="972108"/>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a:solidFill>
                  <a:schemeClr val="dk1"/>
                </a:solidFill>
                <a:effectLst/>
                <a:latin typeface="微软雅黑" panose="020B0503020204020204" pitchFamily="34" charset="-122"/>
                <a:ea typeface="微软雅黑" panose="020B0503020204020204" pitchFamily="34" charset="-122"/>
              </a:rPr>
              <a:t>问题的输出</a:t>
            </a:r>
            <a:endParaRPr lang="en-US" altLang="zh-CN" sz="2800" b="1" dirty="0">
              <a:solidFill>
                <a:schemeClr val="dk1"/>
              </a:solidFill>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662" y="1146347"/>
            <a:ext cx="627673" cy="836117"/>
          </a:xfrm>
          <a:prstGeom prst="rect">
            <a:avLst/>
          </a:prstGeom>
        </p:spPr>
      </p:pic>
      <p:sp>
        <p:nvSpPr>
          <p:cNvPr id="3" name="矩形 2"/>
          <p:cNvSpPr/>
          <p:nvPr/>
        </p:nvSpPr>
        <p:spPr>
          <a:xfrm>
            <a:off x="2958033" y="3005933"/>
            <a:ext cx="2954656" cy="461665"/>
          </a:xfrm>
          <a:prstGeom prst="rect">
            <a:avLst/>
          </a:prstGeom>
        </p:spPr>
        <p:txBody>
          <a:bodyPr wrap="none">
            <a:spAutoFit/>
          </a:bodyPr>
          <a:lstStyle/>
          <a:p>
            <a:pPr algn="ctr"/>
            <a:r>
              <a:rPr lang="zh-CN" altLang="en-US" sz="2400" b="1" dirty="0">
                <a:solidFill>
                  <a:schemeClr val="dk1"/>
                </a:solidFill>
                <a:latin typeface="微软雅黑" panose="020B0503020204020204" pitchFamily="34" charset="-122"/>
                <a:ea typeface="微软雅黑" panose="020B0503020204020204" pitchFamily="34" charset="-122"/>
              </a:rPr>
              <a:t>输出作为输入的函数</a:t>
            </a:r>
          </a:p>
        </p:txBody>
      </p:sp>
      <p:sp>
        <p:nvSpPr>
          <p:cNvPr id="12" name="TextBox 20"/>
          <p:cNvSpPr txBox="1">
            <a:spLocks noChangeArrowheads="1"/>
          </p:cNvSpPr>
          <p:nvPr/>
        </p:nvSpPr>
        <p:spPr bwMode="auto">
          <a:xfrm>
            <a:off x="247470" y="3773148"/>
            <a:ext cx="8482189" cy="830997"/>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例如，求有限长度整型序列的中间值</a:t>
            </a:r>
            <a:r>
              <a:rPr lang="en-US" altLang="zh-CN" sz="2400" b="1" dirty="0">
                <a:latin typeface="微软雅黑" panose="020B0503020204020204" pitchFamily="34" charset="-122"/>
                <a:ea typeface="微软雅黑" panose="020B0503020204020204" pitchFamily="34" charset="-122"/>
              </a:rPr>
              <a:t>median</a:t>
            </a:r>
          </a:p>
          <a:p>
            <a:pPr>
              <a:buClr>
                <a:srgbClr val="C00000"/>
              </a:buClr>
              <a:defRPr/>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2977324"/>
      </p:ext>
    </p:extLst>
  </p:cSld>
  <p:clrMapOvr>
    <a:masterClrMapping/>
  </p:clrMapOvr>
  <p:transition advTm="157">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算法的问题求解</a:t>
            </a:r>
          </a:p>
        </p:txBody>
      </p:sp>
      <p:sp>
        <p:nvSpPr>
          <p:cNvPr id="15" name="TextBox 20"/>
          <p:cNvSpPr txBox="1">
            <a:spLocks noChangeArrowheads="1"/>
          </p:cNvSpPr>
          <p:nvPr/>
        </p:nvSpPr>
        <p:spPr bwMode="auto">
          <a:xfrm>
            <a:off x="218729" y="3382107"/>
            <a:ext cx="8640960" cy="1354217"/>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算法定义了输入实例上的操作</a:t>
            </a:r>
            <a:endParaRPr lang="en-US" altLang="zh-CN" sz="2400" b="1" dirty="0">
              <a:latin typeface="微软雅黑" panose="020B0503020204020204" pitchFamily="34" charset="-122"/>
              <a:ea typeface="微软雅黑" panose="020B0503020204020204" pitchFamily="34" charset="-122"/>
            </a:endParaRPr>
          </a:p>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存在无限多种可正确求解问题的算法</a:t>
            </a:r>
            <a:endParaRPr lang="en-US" altLang="zh-CN" sz="24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如等差数列求和 </a:t>
            </a:r>
            <a:r>
              <a:rPr lang="en-US" altLang="zh-CN" sz="2400" b="1" dirty="0">
                <a:latin typeface="微软雅黑" panose="020B0503020204020204" pitchFamily="34" charset="-122"/>
                <a:ea typeface="微软雅黑" panose="020B0503020204020204" pitchFamily="34" charset="-122"/>
              </a:rPr>
              <a:t>1+2+3+…+100</a:t>
            </a:r>
          </a:p>
        </p:txBody>
      </p:sp>
      <p:sp>
        <p:nvSpPr>
          <p:cNvPr id="4" name="矩形 3"/>
          <p:cNvSpPr/>
          <p:nvPr/>
        </p:nvSpPr>
        <p:spPr bwMode="auto">
          <a:xfrm>
            <a:off x="397319" y="1375048"/>
            <a:ext cx="2304256" cy="1260140"/>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a:solidFill>
                  <a:schemeClr val="dk1"/>
                </a:solidFill>
                <a:effectLst/>
                <a:latin typeface="微软雅黑" panose="020B0503020204020204" pitchFamily="34" charset="-122"/>
                <a:ea typeface="微软雅黑" panose="020B0503020204020204" pitchFamily="34" charset="-122"/>
              </a:rPr>
              <a:t>符合定义的输入实例</a:t>
            </a:r>
          </a:p>
        </p:txBody>
      </p:sp>
      <p:sp>
        <p:nvSpPr>
          <p:cNvPr id="5" name="右箭头 4"/>
          <p:cNvSpPr/>
          <p:nvPr/>
        </p:nvSpPr>
        <p:spPr bwMode="auto">
          <a:xfrm>
            <a:off x="2919029" y="1700808"/>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latin typeface="黑体" pitchFamily="2" charset="-122"/>
              <a:ea typeface="黑体" pitchFamily="2" charset="-122"/>
            </a:endParaRPr>
          </a:p>
        </p:txBody>
      </p:sp>
      <p:sp>
        <p:nvSpPr>
          <p:cNvPr id="6" name="椭圆 5"/>
          <p:cNvSpPr/>
          <p:nvPr/>
        </p:nvSpPr>
        <p:spPr bwMode="auto">
          <a:xfrm>
            <a:off x="3711117" y="1268760"/>
            <a:ext cx="1656184" cy="864096"/>
          </a:xfrm>
          <a:prstGeom prst="ellipse">
            <a:avLst/>
          </a:prstGeom>
          <a:solidFill>
            <a:schemeClr val="accent2"/>
          </a:solidFill>
          <a:ln w="3175" algn="ctr">
            <a:noFill/>
            <a:miter lim="800000"/>
            <a:headEnd/>
            <a:tailEnd/>
          </a:ln>
          <a:effectLst>
            <a:outerShdw dist="57150" dir="2700000" algn="ctr" rotWithShape="0">
              <a:srgbClr val="888888">
                <a:alpha val="50000"/>
              </a:srgbClr>
            </a:outerShdw>
          </a:effectLst>
        </p:spPr>
        <p:txBody>
          <a:bodyPr lIns="91446" tIns="91446" rIns="91446" bIns="91446" rtlCol="0" anchor="ctr"/>
          <a:lstStyle/>
          <a:p>
            <a:pPr algn="ctr"/>
            <a:r>
              <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p:txBody>
      </p:sp>
      <p:sp>
        <p:nvSpPr>
          <p:cNvPr id="10" name="右箭头 9"/>
          <p:cNvSpPr/>
          <p:nvPr/>
        </p:nvSpPr>
        <p:spPr bwMode="auto">
          <a:xfrm>
            <a:off x="5465849" y="1721929"/>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latin typeface="黑体" pitchFamily="2" charset="-122"/>
              <a:ea typeface="黑体" pitchFamily="2" charset="-122"/>
            </a:endParaRPr>
          </a:p>
        </p:txBody>
      </p:sp>
      <p:sp>
        <p:nvSpPr>
          <p:cNvPr id="11" name="矩形 10"/>
          <p:cNvSpPr/>
          <p:nvPr/>
        </p:nvSpPr>
        <p:spPr bwMode="auto">
          <a:xfrm>
            <a:off x="6360097" y="1451899"/>
            <a:ext cx="2304256" cy="1116124"/>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a:solidFill>
                  <a:schemeClr val="dk1"/>
                </a:solidFill>
                <a:effectLst/>
                <a:latin typeface="微软雅黑" panose="020B0503020204020204" pitchFamily="34" charset="-122"/>
                <a:ea typeface="微软雅黑" panose="020B0503020204020204" pitchFamily="34" charset="-122"/>
              </a:rPr>
              <a:t>对应的输出</a:t>
            </a:r>
          </a:p>
        </p:txBody>
      </p:sp>
      <p:pic>
        <p:nvPicPr>
          <p:cNvPr id="3" name="图片 2"/>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919717" y="1916832"/>
            <a:ext cx="1414103" cy="1414103"/>
          </a:xfrm>
          <a:prstGeom prst="rect">
            <a:avLst/>
          </a:prstGeom>
        </p:spPr>
      </p:pic>
      <p:sp>
        <p:nvSpPr>
          <p:cNvPr id="12" name="Rectangle 166"/>
          <p:cNvSpPr>
            <a:spLocks noChangeArrowheads="1"/>
          </p:cNvSpPr>
          <p:nvPr/>
        </p:nvSpPr>
        <p:spPr bwMode="auto">
          <a:xfrm>
            <a:off x="323528" y="4808596"/>
            <a:ext cx="4392488" cy="1631216"/>
          </a:xfrm>
          <a:prstGeom prst="rect">
            <a:avLst/>
          </a:prstGeom>
          <a:solidFill>
            <a:srgbClr val="CCFFCC"/>
          </a:solidFill>
          <a:ln w="9525" algn="ctr">
            <a:noFill/>
            <a:miter lim="800000"/>
            <a:headEnd/>
            <a:tailEnd/>
          </a:ln>
          <a:effectLst/>
        </p:spPr>
        <p:txBody>
          <a:bodyPr wrap="square">
            <a:spAutoFit/>
          </a:bodyPr>
          <a:lstStyle/>
          <a:p>
            <a:pPr>
              <a:buClr>
                <a:srgbClr val="CC3300"/>
              </a:buClr>
              <a:buSzPct val="90000"/>
            </a:pPr>
            <a:r>
              <a:rPr lang="en-US" altLang="zh-CN" sz="2000" dirty="0">
                <a:latin typeface="Consolas" charset="0"/>
                <a:ea typeface="Consolas" charset="0"/>
                <a:cs typeface="Consolas" charset="0"/>
              </a:rPr>
              <a:t> </a:t>
            </a:r>
            <a:r>
              <a:rPr lang="en-US" altLang="zh-CN" sz="2000" dirty="0" err="1">
                <a:latin typeface="Consolas" charset="0"/>
                <a:ea typeface="Consolas" charset="0"/>
                <a:cs typeface="Consolas" charset="0"/>
              </a:rPr>
              <a:t>int</a:t>
            </a:r>
            <a:r>
              <a:rPr lang="zh-CN" altLang="en-US" sz="2000" dirty="0">
                <a:latin typeface="Consolas" charset="0"/>
                <a:ea typeface="Consolas" charset="0"/>
                <a:cs typeface="Consolas" charset="0"/>
              </a:rPr>
              <a:t>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 sum = 0; n = 100;</a:t>
            </a:r>
          </a:p>
          <a:p>
            <a:pPr>
              <a:buClr>
                <a:srgbClr val="CC3300"/>
              </a:buClr>
              <a:buSzPct val="90000"/>
            </a:pPr>
            <a:r>
              <a:rPr lang="en-US" altLang="zh-CN" sz="2000" dirty="0">
                <a:latin typeface="Consolas" charset="0"/>
                <a:ea typeface="Consolas" charset="0"/>
                <a:cs typeface="Consolas" charset="0"/>
              </a:rPr>
              <a:t> for (int i = 1;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 &lt;= n;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a:t>
            </a:r>
          </a:p>
          <a:p>
            <a:pPr>
              <a:buClr>
                <a:srgbClr val="CC3300"/>
              </a:buClr>
              <a:buSzPct val="90000"/>
            </a:pP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	sum +=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a:t>
            </a:r>
            <a:r>
              <a:rPr lang="zh-CN" altLang="en-US" sz="2000" dirty="0">
                <a:latin typeface="Consolas" charset="0"/>
                <a:ea typeface="Consolas" charset="0"/>
                <a:cs typeface="Consolas" charset="0"/>
              </a:rPr>
              <a:t>  </a:t>
            </a:r>
            <a:endParaRPr lang="en-US" altLang="zh-CN" sz="2000" dirty="0">
              <a:latin typeface="Consolas" charset="0"/>
              <a:ea typeface="Consolas" charset="0"/>
              <a:cs typeface="Consolas" charset="0"/>
            </a:endParaRPr>
          </a:p>
          <a:p>
            <a:pPr>
              <a:buClr>
                <a:srgbClr val="CC3300"/>
              </a:buClr>
              <a:buSzPct val="90000"/>
            </a:pPr>
            <a:r>
              <a:rPr lang="en-US" altLang="zh-CN" sz="2000" dirty="0">
                <a:latin typeface="Consolas" charset="0"/>
                <a:ea typeface="Consolas" charset="0"/>
                <a:cs typeface="Consolas" charset="0"/>
              </a:rPr>
              <a:t> }  </a:t>
            </a:r>
          </a:p>
          <a:p>
            <a:pPr>
              <a:buClr>
                <a:srgbClr val="CC3300"/>
              </a:buClr>
              <a:buSzPct val="90000"/>
            </a:pPr>
            <a:r>
              <a:rPr lang="en-US" altLang="zh-CN" sz="2000" dirty="0">
                <a:latin typeface="Consolas" charset="0"/>
                <a:ea typeface="Consolas" charset="0"/>
                <a:cs typeface="Consolas" charset="0"/>
              </a:rPr>
              <a:t> </a:t>
            </a:r>
            <a:r>
              <a:rPr lang="en-US" altLang="zh-CN" sz="2000" dirty="0" err="1">
                <a:latin typeface="Consolas" charset="0"/>
                <a:ea typeface="Consolas" charset="0"/>
                <a:cs typeface="Consolas" charset="0"/>
              </a:rPr>
              <a:t>printf</a:t>
            </a:r>
            <a:r>
              <a:rPr lang="en-US" altLang="zh-CN" sz="2000" dirty="0">
                <a:latin typeface="Consolas" charset="0"/>
                <a:ea typeface="Consolas" charset="0"/>
                <a:cs typeface="Consolas" charset="0"/>
              </a:rPr>
              <a:t>(“ %d ”,sum);</a:t>
            </a:r>
            <a:endParaRPr lang="zh-CN" altLang="en-US" sz="2000" dirty="0">
              <a:latin typeface="Consolas" charset="0"/>
              <a:ea typeface="Consolas" charset="0"/>
              <a:cs typeface="Consolas" charset="0"/>
            </a:endParaRPr>
          </a:p>
        </p:txBody>
      </p:sp>
      <p:sp>
        <p:nvSpPr>
          <p:cNvPr id="13" name="Rectangle 166"/>
          <p:cNvSpPr>
            <a:spLocks noChangeArrowheads="1"/>
          </p:cNvSpPr>
          <p:nvPr/>
        </p:nvSpPr>
        <p:spPr bwMode="auto">
          <a:xfrm>
            <a:off x="5076056" y="5042576"/>
            <a:ext cx="3732313" cy="1015663"/>
          </a:xfrm>
          <a:prstGeom prst="rect">
            <a:avLst/>
          </a:prstGeom>
          <a:solidFill>
            <a:schemeClr val="accent5"/>
          </a:solidFill>
          <a:ln w="9525" algn="ctr">
            <a:noFill/>
            <a:miter lim="800000"/>
            <a:headEnd/>
            <a:tailEnd/>
          </a:ln>
          <a:effectLst/>
        </p:spPr>
        <p:txBody>
          <a:bodyPr wrap="square">
            <a:spAutoFit/>
          </a:bodyPr>
          <a:lstStyle/>
          <a:p>
            <a:pPr>
              <a:spcBef>
                <a:spcPts val="0"/>
              </a:spcBef>
              <a:buClr>
                <a:srgbClr val="CC3300"/>
              </a:buClr>
              <a:buSzPct val="90000"/>
            </a:pPr>
            <a:r>
              <a:rPr lang="en-US" altLang="zh-CN" sz="2000" dirty="0">
                <a:latin typeface="Consolas" charset="0"/>
                <a:ea typeface="Consolas" charset="0"/>
                <a:cs typeface="Consolas" charset="0"/>
              </a:rPr>
              <a:t> </a:t>
            </a:r>
            <a:r>
              <a:rPr lang="en-US" altLang="zh-CN" sz="2000" dirty="0" err="1">
                <a:latin typeface="Consolas" charset="0"/>
                <a:ea typeface="Consolas" charset="0"/>
                <a:cs typeface="Consolas" charset="0"/>
              </a:rPr>
              <a:t>int</a:t>
            </a:r>
            <a:r>
              <a:rPr lang="zh-CN" altLang="en-US" sz="2000" dirty="0">
                <a:latin typeface="Consolas" charset="0"/>
                <a:ea typeface="Consolas" charset="0"/>
                <a:cs typeface="Consolas" charset="0"/>
              </a:rPr>
              <a:t>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 sum = 0; n = 100;</a:t>
            </a:r>
          </a:p>
          <a:p>
            <a:pPr>
              <a:spcBef>
                <a:spcPts val="0"/>
              </a:spcBef>
              <a:buClr>
                <a:srgbClr val="CC3300"/>
              </a:buClr>
              <a:buSzPct val="90000"/>
            </a:pPr>
            <a:r>
              <a:rPr lang="en-US" altLang="zh-CN" sz="2000" dirty="0">
                <a:latin typeface="Consolas" charset="0"/>
                <a:ea typeface="Consolas" charset="0"/>
                <a:cs typeface="Consolas" charset="0"/>
              </a:rPr>
              <a:t> sum = (1+n)*n/2;</a:t>
            </a:r>
          </a:p>
          <a:p>
            <a:pPr>
              <a:buClr>
                <a:srgbClr val="CC3300"/>
              </a:buClr>
              <a:buSzPct val="90000"/>
            </a:pPr>
            <a:r>
              <a:rPr lang="en-US" altLang="zh-CN" sz="2000" dirty="0">
                <a:latin typeface="Consolas" charset="0"/>
                <a:ea typeface="Consolas" charset="0"/>
                <a:cs typeface="Consolas" charset="0"/>
              </a:rPr>
              <a:t> </a:t>
            </a:r>
            <a:r>
              <a:rPr lang="en-US" altLang="zh-CN" sz="2000" dirty="0" err="1">
                <a:latin typeface="Consolas" charset="0"/>
                <a:ea typeface="Consolas" charset="0"/>
                <a:cs typeface="Consolas" charset="0"/>
              </a:rPr>
              <a:t>printf</a:t>
            </a:r>
            <a:r>
              <a:rPr lang="en-US" altLang="zh-CN" sz="2000" dirty="0">
                <a:latin typeface="Consolas" charset="0"/>
                <a:ea typeface="Consolas" charset="0"/>
                <a:cs typeface="Consolas" charset="0"/>
              </a:rPr>
              <a:t>(“ %d ”,sum);</a:t>
            </a:r>
            <a:endParaRPr lang="zh-CN" altLang="en-US" sz="2000" dirty="0">
              <a:latin typeface="Consolas" charset="0"/>
              <a:ea typeface="Consolas" charset="0"/>
              <a:cs typeface="Consolas" charset="0"/>
            </a:endParaRPr>
          </a:p>
        </p:txBody>
      </p:sp>
    </p:spTree>
    <p:extLst>
      <p:ext uri="{BB962C8B-B14F-4D97-AF65-F5344CB8AC3E}">
        <p14:creationId xmlns:p14="http://schemas.microsoft.com/office/powerpoint/2010/main" val="90255175"/>
      </p:ext>
    </p:extLst>
  </p:cSld>
  <p:clrMapOvr>
    <a:masterClrMapping/>
  </p:clrMapOvr>
  <p:transition advTm="157">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数据结构的重要性</a:t>
            </a:r>
          </a:p>
        </p:txBody>
      </p:sp>
      <p:sp>
        <p:nvSpPr>
          <p:cNvPr id="11" name="TextBox 20"/>
          <p:cNvSpPr txBox="1">
            <a:spLocks noChangeArrowheads="1"/>
          </p:cNvSpPr>
          <p:nvPr/>
        </p:nvSpPr>
        <p:spPr bwMode="auto">
          <a:xfrm>
            <a:off x="262328" y="1196752"/>
            <a:ext cx="8164122" cy="1692771"/>
          </a:xfrm>
          <a:prstGeom prst="rect">
            <a:avLst/>
          </a:prstGeom>
          <a:solidFill>
            <a:schemeClr val="bg1"/>
          </a:solidFill>
          <a:ln w="9525">
            <a:noFill/>
            <a:miter lim="800000"/>
            <a:headEnd/>
            <a:tailEnd/>
          </a:ln>
        </p:spPr>
        <p:txBody>
          <a:bodyPr wrap="square">
            <a:spAutoFit/>
          </a:bodyPr>
          <a:lstStyle/>
          <a:p>
            <a:pPr marL="342900" lvl="1"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数据结构是世界观，程序语言的学习是具体方法</a:t>
            </a:r>
            <a:endParaRPr lang="en-US" altLang="zh-CN" sz="2800" b="1" dirty="0">
              <a:latin typeface="微软雅黑" panose="020B0503020204020204" pitchFamily="34" charset="-122"/>
              <a:ea typeface="微软雅黑" panose="020B0503020204020204" pitchFamily="34" charset="-122"/>
            </a:endParaRPr>
          </a:p>
          <a:p>
            <a:pPr marL="342900" lvl="1"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不仅仅是会编程，而是学习编程的原理</a:t>
            </a:r>
            <a:endParaRPr lang="en-US" altLang="zh-CN" sz="2800" b="1" dirty="0">
              <a:latin typeface="微软雅黑" panose="020B0503020204020204" pitchFamily="34" charset="-122"/>
              <a:ea typeface="微软雅黑" panose="020B0503020204020204" pitchFamily="34" charset="-122"/>
            </a:endParaRPr>
          </a:p>
          <a:p>
            <a:pPr marL="342900" lvl="1"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编程的上层设计，基本功</a:t>
            </a:r>
            <a:endParaRPr lang="en-US" altLang="zh-CN" sz="2800" b="1" dirty="0">
              <a:latin typeface="微软雅黑" panose="020B0503020204020204" pitchFamily="34" charset="-122"/>
              <a:ea typeface="微软雅黑" panose="020B0503020204020204" pitchFamily="34" charset="-122"/>
            </a:endParaRPr>
          </a:p>
        </p:txBody>
      </p:sp>
      <p:sp>
        <p:nvSpPr>
          <p:cNvPr id="3" name="矩形 2"/>
          <p:cNvSpPr/>
          <p:nvPr/>
        </p:nvSpPr>
        <p:spPr>
          <a:xfrm>
            <a:off x="87102" y="6130464"/>
            <a:ext cx="9021401" cy="584775"/>
          </a:xfrm>
          <a:prstGeom prst="rect">
            <a:avLst/>
          </a:prstGeom>
          <a:solidFill>
            <a:srgbClr val="C00000"/>
          </a:solidFill>
        </p:spPr>
        <p:txBody>
          <a:bodyPr wrap="square">
            <a:spAutoFit/>
          </a:bodyPr>
          <a:lstStyle/>
          <a:p>
            <a:pPr lvl="1">
              <a:spcAft>
                <a:spcPts val="1200"/>
              </a:spcAft>
              <a:buClr>
                <a:srgbClr val="C00000"/>
              </a:buClr>
              <a:defRPr/>
            </a:pPr>
            <a:r>
              <a:rPr lang="zh-CN" altLang="en-US" sz="3200" b="1" dirty="0">
                <a:solidFill>
                  <a:schemeClr val="bg1"/>
                </a:solidFill>
                <a:latin typeface="微软雅黑" panose="020B0503020204020204" pitchFamily="34" charset="-122"/>
                <a:ea typeface="微软雅黑" panose="020B0503020204020204" pitchFamily="34" charset="-122"/>
              </a:rPr>
              <a:t>数据结构是计算机科学的</a:t>
            </a:r>
            <a:r>
              <a:rPr lang="zh-CN" altLang="en-US" sz="3200" b="1" dirty="0">
                <a:solidFill>
                  <a:srgbClr val="FFFF99"/>
                </a:solidFill>
                <a:latin typeface="微软雅黑" panose="020B0503020204020204" pitchFamily="34" charset="-122"/>
                <a:ea typeface="微软雅黑" panose="020B0503020204020204" pitchFamily="34" charset="-122"/>
              </a:rPr>
              <a:t>最</a:t>
            </a:r>
            <a:r>
              <a:rPr lang="zh-CN" altLang="en-US" sz="3200" b="1" dirty="0" smtClean="0">
                <a:solidFill>
                  <a:srgbClr val="FFFF99"/>
                </a:solidFill>
                <a:latin typeface="微软雅黑" panose="020B0503020204020204" pitchFamily="34" charset="-122"/>
                <a:ea typeface="微软雅黑" panose="020B0503020204020204" pitchFamily="34" charset="-122"/>
              </a:rPr>
              <a:t>核心、最重要</a:t>
            </a:r>
            <a:r>
              <a:rPr lang="zh-CN" altLang="en-US" sz="3200" b="1" dirty="0" smtClean="0">
                <a:solidFill>
                  <a:schemeClr val="bg1"/>
                </a:solidFill>
                <a:latin typeface="微软雅黑" panose="020B0503020204020204" pitchFamily="34" charset="-122"/>
                <a:ea typeface="微软雅黑" panose="020B0503020204020204" pitchFamily="34" charset="-122"/>
              </a:rPr>
              <a:t>课程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6" name="TextBox 20"/>
          <p:cNvSpPr txBox="1">
            <a:spLocks noChangeArrowheads="1"/>
          </p:cNvSpPr>
          <p:nvPr/>
        </p:nvSpPr>
        <p:spPr bwMode="auto">
          <a:xfrm>
            <a:off x="112908" y="2924944"/>
            <a:ext cx="8702160" cy="3170099"/>
          </a:xfrm>
          <a:prstGeom prst="rect">
            <a:avLst/>
          </a:prstGeom>
          <a:solidFill>
            <a:schemeClr val="bg1"/>
          </a:solidFill>
          <a:ln w="9525">
            <a:noFill/>
            <a:miter lim="800000"/>
            <a:headEnd/>
            <a:tailEnd/>
          </a:ln>
        </p:spPr>
        <p:txBody>
          <a:bodyPr wrap="square">
            <a:spAutoFit/>
          </a:bodyPr>
          <a:lstStyle/>
          <a:p>
            <a:pPr marL="742950" lvl="1" indent="-285750">
              <a:spcAft>
                <a:spcPts val="1200"/>
              </a:spcAft>
              <a:buClr>
                <a:srgbClr val="C00000"/>
              </a:buClr>
              <a:buFont typeface="Wingdings" panose="05000000000000000000" pitchFamily="2" charset="2"/>
              <a:buChar char="ü"/>
              <a:defRPr/>
            </a:pPr>
            <a:r>
              <a:rPr lang="zh-CN" altLang="en-US" sz="2000" b="1" dirty="0">
                <a:latin typeface="微软雅黑" panose="020B0503020204020204" pitchFamily="34" charset="-122"/>
                <a:ea typeface="微软雅黑" panose="020B0503020204020204" pitchFamily="34" charset="-122"/>
              </a:rPr>
              <a:t>总之好好学数据结构就对了。数据结构就相当于：我塞牙了，就要用到牙签这“数据结构”，当然你用指甲也行，只不过“性能”没那么好；我要拧螺母，肯定用扳手这个“数据结构”，当然你用钳子也行，只不过也没那么好用。学习数据结构，就是为了了解以后在</a:t>
            </a:r>
            <a:r>
              <a:rPr lang="en-US" altLang="zh-CN" sz="2000" b="1" dirty="0">
                <a:latin typeface="微软雅黑" panose="020B0503020204020204" pitchFamily="34" charset="-122"/>
                <a:ea typeface="微软雅黑" panose="020B0503020204020204" pitchFamily="34" charset="-122"/>
              </a:rPr>
              <a:t>IT</a:t>
            </a:r>
            <a:r>
              <a:rPr lang="zh-CN" altLang="en-US" sz="2000" b="1" dirty="0">
                <a:latin typeface="微软雅黑" panose="020B0503020204020204" pitchFamily="34" charset="-122"/>
                <a:ea typeface="微软雅黑" panose="020B0503020204020204" pitchFamily="34" charset="-122"/>
              </a:rPr>
              <a:t>行业里搬砖需要用到什么工具，这些工具有什么利弊，应用于什么场景。以后用的过程中，你会发现这些基础的“工具”也存在着一些缺陷，你不满足于此工具，此时，你就开始自己在这些数据结构的基础上加以改造，这就叫做自定义数据结构。而且，你以后还会造出很多其他应用于实际场景的数据结构。你用这些数据结构去造轮子，不知不觉，你成了又一个轮子哥</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4979806"/>
      </p:ext>
    </p:extLst>
  </p:cSld>
  <p:clrMapOvr>
    <a:masterClrMapping/>
  </p:clrMapOvr>
  <p:transition advTm="157">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何为好的算法？</a:t>
            </a:r>
            <a:endParaRPr lang="zh-CN" altLang="en-US" sz="3600" dirty="0">
              <a:solidFill>
                <a:srgbClr val="003366"/>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20"/>
          <p:cNvSpPr txBox="1">
            <a:spLocks noChangeArrowheads="1"/>
          </p:cNvSpPr>
          <p:nvPr/>
        </p:nvSpPr>
        <p:spPr bwMode="auto">
          <a:xfrm>
            <a:off x="306289" y="4581128"/>
            <a:ext cx="8640960" cy="1862048"/>
          </a:xfrm>
          <a:prstGeom prst="rect">
            <a:avLst/>
          </a:prstGeom>
          <a:solidFill>
            <a:schemeClr val="bg1"/>
          </a:solidFill>
          <a:ln w="9525">
            <a:noFill/>
            <a:miter lim="800000"/>
            <a:headEnd/>
            <a:tailEnd/>
          </a:ln>
        </p:spPr>
        <p:txBody>
          <a:bodyPr wrap="square">
            <a:spAutoFit/>
          </a:bodyPr>
          <a:lstStyle>
            <a:defPPr>
              <a:defRPr lang="zh-CN"/>
            </a:defPPr>
            <a:lvl1pPr marL="342900" indent="-342900">
              <a:buClr>
                <a:srgbClr val="C00000"/>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stStyle>
          <a:p>
            <a:pPr>
              <a:spcAft>
                <a:spcPts val="600"/>
              </a:spcAft>
            </a:pPr>
            <a:r>
              <a:rPr lang="zh-CN" altLang="en-US" sz="2800" dirty="0"/>
              <a:t>实验性测试</a:t>
            </a:r>
            <a:endParaRPr lang="en-US" altLang="zh-CN" sz="2800" dirty="0"/>
          </a:p>
          <a:p>
            <a:pPr marL="800100" lvl="2" indent="-342900">
              <a:spcAft>
                <a:spcPts val="600"/>
              </a:spcAft>
              <a:buClr>
                <a:srgbClr val="C00000"/>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对算法进行程序编写</a:t>
            </a: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使用不同大小的数据集作为输入运行程序</a:t>
            </a: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使用系统时间测量给出准确的运行时间</a:t>
            </a:r>
            <a:endParaRPr lang="en-US" altLang="zh-CN" sz="2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8267" t="969" b="9990"/>
          <a:stretch/>
        </p:blipFill>
        <p:spPr>
          <a:xfrm>
            <a:off x="5076056" y="2492896"/>
            <a:ext cx="3746812" cy="2910493"/>
          </a:xfrm>
          <a:prstGeom prst="rect">
            <a:avLst/>
          </a:prstGeom>
        </p:spPr>
      </p:pic>
      <p:sp>
        <p:nvSpPr>
          <p:cNvPr id="7" name="TextBox 20"/>
          <p:cNvSpPr txBox="1">
            <a:spLocks noChangeArrowheads="1"/>
          </p:cNvSpPr>
          <p:nvPr/>
        </p:nvSpPr>
        <p:spPr bwMode="auto">
          <a:xfrm>
            <a:off x="306289" y="3419405"/>
            <a:ext cx="4100017" cy="523220"/>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运行时间如何刻画？</a:t>
            </a:r>
            <a:endParaRPr lang="en-US" altLang="zh-CN" sz="28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306289" y="1268760"/>
            <a:ext cx="2465511" cy="1415772"/>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效率</a:t>
            </a:r>
            <a:endParaRPr lang="en-US" altLang="zh-CN" sz="28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运行时间</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所需空间</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551760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实验性测试的缺陷</a:t>
            </a:r>
          </a:p>
        </p:txBody>
      </p:sp>
      <p:sp>
        <p:nvSpPr>
          <p:cNvPr id="6" name="TextBox 20"/>
          <p:cNvSpPr txBox="1">
            <a:spLocks noChangeArrowheads="1"/>
          </p:cNvSpPr>
          <p:nvPr/>
        </p:nvSpPr>
        <p:spPr bwMode="auto">
          <a:xfrm>
            <a:off x="306289" y="1340768"/>
            <a:ext cx="5129807"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需实现算法，并对算法进行测试</a:t>
            </a:r>
            <a:endParaRPr lang="en-US" altLang="zh-CN" sz="2400" b="1" dirty="0">
              <a:latin typeface="微软雅黑" panose="020B0503020204020204" pitchFamily="34" charset="-122"/>
              <a:ea typeface="微软雅黑" panose="020B0503020204020204" pitchFamily="34" charset="-122"/>
            </a:endParaRPr>
          </a:p>
        </p:txBody>
      </p:sp>
      <p:sp>
        <p:nvSpPr>
          <p:cNvPr id="7" name="TextBox 20"/>
          <p:cNvSpPr txBox="1">
            <a:spLocks noChangeArrowheads="1"/>
          </p:cNvSpPr>
          <p:nvPr/>
        </p:nvSpPr>
        <p:spPr bwMode="auto">
          <a:xfrm>
            <a:off x="306289" y="2209879"/>
            <a:ext cx="6569967"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实验性测试只能对非常有限的输入进行测试</a:t>
            </a:r>
            <a:endParaRPr lang="en-US" altLang="zh-CN" sz="24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306289" y="3068960"/>
            <a:ext cx="6785991"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算法的比较需要使用相同的硬件和软件环境</a:t>
            </a:r>
            <a:endParaRPr lang="en-US" altLang="zh-CN" sz="2400" b="1" dirty="0">
              <a:latin typeface="微软雅黑" panose="020B0503020204020204" pitchFamily="34" charset="-122"/>
              <a:ea typeface="微软雅黑" panose="020B0503020204020204" pitchFamily="34" charset="-122"/>
            </a:endParaRPr>
          </a:p>
        </p:txBody>
      </p:sp>
      <p:sp>
        <p:nvSpPr>
          <p:cNvPr id="9" name="TextBox 20"/>
          <p:cNvSpPr txBox="1">
            <a:spLocks noChangeArrowheads="1"/>
          </p:cNvSpPr>
          <p:nvPr/>
        </p:nvSpPr>
        <p:spPr bwMode="auto">
          <a:xfrm>
            <a:off x="280813" y="4005064"/>
            <a:ext cx="8298159" cy="2031325"/>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更好的评价方法：通用的方法进行算法的运行时间分析</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12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算法的综合分析，而不针对某个具体实例</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12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可以考虑所有可能的各种输入</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12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不依赖于任何硬件和软件环境</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291507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例子：排序</a:t>
            </a:r>
          </a:p>
        </p:txBody>
      </p:sp>
      <p:sp>
        <p:nvSpPr>
          <p:cNvPr id="2" name="文本框 1"/>
          <p:cNvSpPr txBox="1"/>
          <p:nvPr/>
        </p:nvSpPr>
        <p:spPr>
          <a:xfrm>
            <a:off x="539552" y="1341930"/>
            <a:ext cx="2376264" cy="892552"/>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输入</a:t>
            </a:r>
            <a:endParaRPr lang="en-US" altLang="zh-CN" sz="32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数字序列</a:t>
            </a:r>
          </a:p>
        </p:txBody>
      </p:sp>
      <p:sp>
        <p:nvSpPr>
          <p:cNvPr id="7" name="文本框 6"/>
          <p:cNvSpPr txBox="1"/>
          <p:nvPr/>
        </p:nvSpPr>
        <p:spPr>
          <a:xfrm>
            <a:off x="5796136" y="1341930"/>
            <a:ext cx="3096344" cy="892552"/>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输出</a:t>
            </a:r>
            <a:endParaRPr lang="en-US" altLang="zh-CN" sz="32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数字序列的元素置换序列</a:t>
            </a:r>
          </a:p>
        </p:txBody>
      </p:sp>
      <p:sp>
        <p:nvSpPr>
          <p:cNvPr id="3" name="文本框 2"/>
          <p:cNvSpPr txBox="1"/>
          <p:nvPr/>
        </p:nvSpPr>
        <p:spPr>
          <a:xfrm>
            <a:off x="539552" y="2780928"/>
            <a:ext cx="2482818" cy="461665"/>
          </a:xfrm>
          <a:prstGeom prst="rect">
            <a:avLst/>
          </a:prstGeom>
          <a:noFill/>
        </p:spPr>
        <p:txBody>
          <a:bodyPr wrap="square" rtlCol="0">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a</a:t>
            </a:r>
            <a:r>
              <a:rPr lang="en-US" altLang="zh-CN" sz="2400" b="1" i="1" baseline="-25000" dirty="0">
                <a:solidFill>
                  <a:srgbClr val="C00000"/>
                </a:solidFill>
                <a:latin typeface="Times New Roman" panose="02020603050405020304" pitchFamily="18" charset="0"/>
                <a:cs typeface="Times New Roman" panose="02020603050405020304" pitchFamily="18" charset="0"/>
              </a:rPr>
              <a:t>1</a:t>
            </a:r>
            <a:r>
              <a:rPr lang="en-US" altLang="zh-CN" sz="2400" b="1" i="1" dirty="0">
                <a:solidFill>
                  <a:srgbClr val="C00000"/>
                </a:solidFill>
                <a:latin typeface="Times New Roman" panose="02020603050405020304" pitchFamily="18" charset="0"/>
                <a:cs typeface="Times New Roman" panose="02020603050405020304" pitchFamily="18" charset="0"/>
              </a:rPr>
              <a:t>, a</a:t>
            </a:r>
            <a:r>
              <a:rPr lang="en-US" altLang="zh-CN" sz="2400" b="1" i="1" baseline="-25000" dirty="0">
                <a:solidFill>
                  <a:srgbClr val="C00000"/>
                </a:solidFill>
                <a:latin typeface="Times New Roman" panose="02020603050405020304" pitchFamily="18" charset="0"/>
                <a:cs typeface="Times New Roman" panose="02020603050405020304" pitchFamily="18" charset="0"/>
              </a:rPr>
              <a:t>2</a:t>
            </a:r>
            <a:r>
              <a:rPr lang="en-US" altLang="zh-CN" sz="2400" b="1" i="1" dirty="0">
                <a:solidFill>
                  <a:srgbClr val="C00000"/>
                </a:solidFill>
                <a:latin typeface="Times New Roman" panose="02020603050405020304" pitchFamily="18" charset="0"/>
                <a:cs typeface="Times New Roman" panose="02020603050405020304" pitchFamily="18" charset="0"/>
              </a:rPr>
              <a:t>, a</a:t>
            </a:r>
            <a:r>
              <a:rPr lang="en-US" altLang="zh-CN" sz="2400" b="1" i="1" baseline="-25000" dirty="0">
                <a:solidFill>
                  <a:srgbClr val="C00000"/>
                </a:solidFill>
                <a:latin typeface="Times New Roman" panose="02020603050405020304" pitchFamily="18" charset="0"/>
                <a:cs typeface="Times New Roman" panose="02020603050405020304" pitchFamily="18" charset="0"/>
              </a:rPr>
              <a:t>3</a:t>
            </a:r>
            <a:r>
              <a:rPr lang="en-US" altLang="zh-CN" sz="2400" b="1" i="1" dirty="0">
                <a:solidFill>
                  <a:srgbClr val="C00000"/>
                </a:solidFill>
                <a:latin typeface="Times New Roman" panose="02020603050405020304" pitchFamily="18" charset="0"/>
                <a:cs typeface="Times New Roman" panose="02020603050405020304" pitchFamily="18" charset="0"/>
              </a:rPr>
              <a:t>, ……, a</a:t>
            </a:r>
            <a:r>
              <a:rPr lang="en-US" altLang="zh-CN" sz="2400" b="1" i="1" baseline="-25000" dirty="0">
                <a:solidFill>
                  <a:srgbClr val="C00000"/>
                </a:solidFill>
                <a:latin typeface="Times New Roman" panose="02020603050405020304" pitchFamily="18" charset="0"/>
                <a:cs typeface="Times New Roman" panose="02020603050405020304" pitchFamily="18" charset="0"/>
              </a:rPr>
              <a:t>n</a:t>
            </a:r>
            <a:endParaRPr lang="zh-CN" altLang="en-US" sz="2400" b="1" i="1" baseline="-250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5724128" y="2819221"/>
            <a:ext cx="2664296" cy="461665"/>
          </a:xfrm>
          <a:prstGeom prst="rect">
            <a:avLst/>
          </a:prstGeom>
          <a:noFill/>
        </p:spPr>
        <p:txBody>
          <a:bodyPr wrap="square" rtlCol="0">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b</a:t>
            </a:r>
            <a:r>
              <a:rPr lang="en-US" altLang="zh-CN" sz="2400" b="1" i="1" baseline="-25000" dirty="0">
                <a:solidFill>
                  <a:srgbClr val="C00000"/>
                </a:solidFill>
                <a:latin typeface="Times New Roman" panose="02020603050405020304" pitchFamily="18" charset="0"/>
                <a:cs typeface="Times New Roman" panose="02020603050405020304" pitchFamily="18" charset="0"/>
              </a:rPr>
              <a:t>1</a:t>
            </a:r>
            <a:r>
              <a:rPr lang="en-US" altLang="zh-CN" sz="2400" b="1" i="1" dirty="0">
                <a:solidFill>
                  <a:srgbClr val="C00000"/>
                </a:solidFill>
                <a:latin typeface="Times New Roman" panose="02020603050405020304" pitchFamily="18" charset="0"/>
                <a:cs typeface="Times New Roman" panose="02020603050405020304" pitchFamily="18" charset="0"/>
              </a:rPr>
              <a:t>, b</a:t>
            </a:r>
            <a:r>
              <a:rPr lang="en-US" altLang="zh-CN" sz="2400" b="1" i="1" baseline="-25000" dirty="0">
                <a:solidFill>
                  <a:srgbClr val="C00000"/>
                </a:solidFill>
                <a:latin typeface="Times New Roman" panose="02020603050405020304" pitchFamily="18" charset="0"/>
                <a:cs typeface="Times New Roman" panose="02020603050405020304" pitchFamily="18" charset="0"/>
              </a:rPr>
              <a:t>2</a:t>
            </a:r>
            <a:r>
              <a:rPr lang="en-US" altLang="zh-CN" sz="2400" b="1" i="1" dirty="0">
                <a:solidFill>
                  <a:srgbClr val="C00000"/>
                </a:solidFill>
                <a:latin typeface="Times New Roman" panose="02020603050405020304" pitchFamily="18" charset="0"/>
                <a:cs typeface="Times New Roman" panose="02020603050405020304" pitchFamily="18" charset="0"/>
              </a:rPr>
              <a:t>, b</a:t>
            </a:r>
            <a:r>
              <a:rPr lang="en-US" altLang="zh-CN" sz="2400" b="1" i="1" baseline="-25000" dirty="0">
                <a:solidFill>
                  <a:srgbClr val="C00000"/>
                </a:solidFill>
                <a:latin typeface="Times New Roman" panose="02020603050405020304" pitchFamily="18" charset="0"/>
                <a:cs typeface="Times New Roman" panose="02020603050405020304" pitchFamily="18" charset="0"/>
              </a:rPr>
              <a:t>3</a:t>
            </a:r>
            <a:r>
              <a:rPr lang="en-US" altLang="zh-CN" sz="2400" b="1" i="1" dirty="0">
                <a:solidFill>
                  <a:srgbClr val="C00000"/>
                </a:solidFill>
                <a:latin typeface="Times New Roman" panose="02020603050405020304" pitchFamily="18" charset="0"/>
                <a:cs typeface="Times New Roman" panose="02020603050405020304" pitchFamily="18" charset="0"/>
              </a:rPr>
              <a:t>, ……, </a:t>
            </a:r>
            <a:r>
              <a:rPr lang="en-US" altLang="zh-CN" sz="2400" b="1" i="1" dirty="0" err="1">
                <a:solidFill>
                  <a:srgbClr val="C00000"/>
                </a:solidFill>
                <a:latin typeface="Times New Roman" panose="02020603050405020304" pitchFamily="18" charset="0"/>
                <a:cs typeface="Times New Roman" panose="02020603050405020304" pitchFamily="18" charset="0"/>
              </a:rPr>
              <a:t>b</a:t>
            </a:r>
            <a:r>
              <a:rPr lang="en-US" altLang="zh-CN" sz="2400" b="1" i="1" baseline="-25000" dirty="0" err="1">
                <a:solidFill>
                  <a:srgbClr val="C00000"/>
                </a:solidFill>
                <a:latin typeface="Times New Roman" panose="02020603050405020304" pitchFamily="18" charset="0"/>
                <a:cs typeface="Times New Roman" panose="02020603050405020304" pitchFamily="18" charset="0"/>
              </a:rPr>
              <a:t>n</a:t>
            </a:r>
            <a:endParaRPr lang="zh-CN" altLang="en-US" sz="2400" b="1" i="1" baseline="-25000" dirty="0">
              <a:solidFill>
                <a:srgbClr val="C00000"/>
              </a:solidFill>
              <a:latin typeface="Times New Roman" panose="02020603050405020304" pitchFamily="18" charset="0"/>
              <a:cs typeface="Times New Roman" panose="02020603050405020304" pitchFamily="18" charset="0"/>
            </a:endParaRPr>
          </a:p>
        </p:txBody>
      </p:sp>
      <p:cxnSp>
        <p:nvCxnSpPr>
          <p:cNvPr id="9" name="直接箭头连接符 8"/>
          <p:cNvCxnSpPr/>
          <p:nvPr/>
        </p:nvCxnSpPr>
        <p:spPr bwMode="auto">
          <a:xfrm>
            <a:off x="1211986" y="3356992"/>
            <a:ext cx="20162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文本框 10"/>
          <p:cNvSpPr txBox="1"/>
          <p:nvPr/>
        </p:nvSpPr>
        <p:spPr>
          <a:xfrm>
            <a:off x="3383937" y="3146295"/>
            <a:ext cx="2016224" cy="523220"/>
          </a:xfrm>
          <a:prstGeom prst="rect">
            <a:avLst/>
          </a:prstGeom>
          <a:noFill/>
          <a:ln w="38100">
            <a:noFill/>
          </a:ln>
        </p:spPr>
        <p:txBody>
          <a:bodyPr wrap="square" rtlCol="0">
            <a:spAutoFit/>
          </a:bodyPr>
          <a:lstStyle/>
          <a:p>
            <a:pPr algn="ct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排序问题</a:t>
            </a:r>
          </a:p>
        </p:txBody>
      </p:sp>
      <p:sp>
        <p:nvSpPr>
          <p:cNvPr id="12" name="文本框 11"/>
          <p:cNvSpPr txBox="1"/>
          <p:nvPr/>
        </p:nvSpPr>
        <p:spPr>
          <a:xfrm>
            <a:off x="934138" y="3436235"/>
            <a:ext cx="2088232" cy="461665"/>
          </a:xfrm>
          <a:prstGeom prst="rect">
            <a:avLst/>
          </a:prstGeom>
          <a:noFill/>
        </p:spPr>
        <p:txBody>
          <a:bodyPr wrap="square" rtlCol="0">
            <a:spAutoFit/>
          </a:bodyPr>
          <a:lstStyle/>
          <a:p>
            <a:r>
              <a:rPr lang="en-US" altLang="zh-CN" sz="2400" b="1" i="1" dirty="0">
                <a:solidFill>
                  <a:srgbClr val="00823B"/>
                </a:solidFill>
                <a:latin typeface="Times New Roman" panose="02020603050405020304" pitchFamily="18" charset="0"/>
                <a:cs typeface="Times New Roman" panose="02020603050405020304" pitchFamily="18" charset="0"/>
              </a:rPr>
              <a:t>1, 8, 3, 6, 7, 2</a:t>
            </a:r>
            <a:endParaRPr lang="zh-CN" altLang="en-US" sz="2400" b="1" i="1" baseline="-25000" dirty="0">
              <a:solidFill>
                <a:srgbClr val="00823B"/>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5761728" y="3416797"/>
            <a:ext cx="2088232" cy="461665"/>
          </a:xfrm>
          <a:prstGeom prst="rect">
            <a:avLst/>
          </a:prstGeom>
          <a:noFill/>
        </p:spPr>
        <p:txBody>
          <a:bodyPr wrap="square" rtlCol="0">
            <a:spAutoFit/>
          </a:bodyPr>
          <a:lstStyle/>
          <a:p>
            <a:r>
              <a:rPr lang="en-US" altLang="zh-CN" sz="2400" b="1" i="1" dirty="0">
                <a:solidFill>
                  <a:srgbClr val="00823B"/>
                </a:solidFill>
                <a:latin typeface="Times New Roman" panose="02020603050405020304" pitchFamily="18" charset="0"/>
                <a:cs typeface="Times New Roman" panose="02020603050405020304" pitchFamily="18" charset="0"/>
              </a:rPr>
              <a:t>1, 2, 3, 6, 7, 8</a:t>
            </a:r>
            <a:endParaRPr lang="zh-CN" altLang="en-US" sz="2400" b="1" i="1" dirty="0">
              <a:solidFill>
                <a:srgbClr val="00823B"/>
              </a:solidFill>
              <a:latin typeface="Times New Roman" panose="02020603050405020304" pitchFamily="18" charset="0"/>
              <a:cs typeface="Times New Roman" panose="02020603050405020304" pitchFamily="18" charset="0"/>
            </a:endParaRPr>
          </a:p>
        </p:txBody>
      </p:sp>
      <p:cxnSp>
        <p:nvCxnSpPr>
          <p:cNvPr id="14" name="直接箭头连接符 13"/>
          <p:cNvCxnSpPr/>
          <p:nvPr/>
        </p:nvCxnSpPr>
        <p:spPr bwMode="auto">
          <a:xfrm>
            <a:off x="5580112" y="3356992"/>
            <a:ext cx="20162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5" name="矩形 14"/>
              <p:cNvSpPr/>
              <p:nvPr/>
            </p:nvSpPr>
            <p:spPr bwMode="auto">
              <a:xfrm>
                <a:off x="539552" y="4267498"/>
                <a:ext cx="3888432" cy="2160240"/>
              </a:xfrm>
              <a:prstGeom prst="rect">
                <a:avLst/>
              </a:prstGeom>
              <a:noFill/>
              <a:ln w="3175" algn="ctr">
                <a:noFill/>
                <a:miter lim="800000"/>
                <a:headEnd/>
                <a:tailEnd/>
              </a:ln>
              <a:effectLst/>
            </p:spPr>
            <p:txBody>
              <a:bodyPr lIns="91446" tIns="91446" rIns="91446" bIns="91446" rtlCol="0" anchor="t" anchorCtr="0"/>
              <a:lstStyle/>
              <a:p>
                <a:r>
                  <a:rPr lang="zh-CN" altLang="en-US" sz="2800" b="1" dirty="0">
                    <a:solidFill>
                      <a:srgbClr val="00823B"/>
                    </a:solidFill>
                    <a:latin typeface="微软雅黑" panose="020B0503020204020204" pitchFamily="34" charset="-122"/>
                    <a:ea typeface="微软雅黑" panose="020B0503020204020204" pitchFamily="34" charset="-122"/>
                  </a:rPr>
                  <a:t>正确性</a:t>
                </a:r>
                <a:endParaRPr lang="en-US" altLang="zh-CN" sz="2800" b="1" dirty="0">
                  <a:solidFill>
                    <a:srgbClr val="00823B"/>
                  </a:solidFill>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对于任意输入，算法输出需满足 </a:t>
                </a:r>
                <a:r>
                  <a:rPr lang="en-US" altLang="zh-CN" sz="2000" b="1" i="1" dirty="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a:latin typeface="Times New Roman" panose="02020603050405020304" pitchFamily="18" charset="0"/>
                    <a:ea typeface="黑体" pitchFamily="2" charset="-122"/>
                    <a:cs typeface="Times New Roman" panose="02020603050405020304" pitchFamily="18" charset="0"/>
                  </a:rPr>
                  <a:t>1</a:t>
                </a:r>
                <a:r>
                  <a:rPr lang="zh-CN" altLang="en-US" sz="2000" b="1" dirty="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a:latin typeface="Times New Roman" panose="02020603050405020304" pitchFamily="18" charset="0"/>
                    <a:ea typeface="黑体" pitchFamily="2" charset="-122"/>
                    <a:cs typeface="Times New Roman" panose="02020603050405020304" pitchFamily="18" charset="0"/>
                  </a:rPr>
                  <a:t>2</a:t>
                </a:r>
                <a:r>
                  <a:rPr lang="zh-CN" altLang="en-US" sz="2000" b="1" dirty="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a:latin typeface="Times New Roman" panose="02020603050405020304" pitchFamily="18" charset="0"/>
                    <a:ea typeface="黑体" pitchFamily="2" charset="-122"/>
                    <a:cs typeface="Times New Roman" panose="02020603050405020304" pitchFamily="18" charset="0"/>
                  </a:rPr>
                  <a:t>3</a:t>
                </a:r>
                <a:r>
                  <a:rPr lang="zh-CN" altLang="en-US" sz="2000" b="1" dirty="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a:latin typeface="Times New Roman" panose="02020603050405020304" pitchFamily="18" charset="0"/>
                    <a:ea typeface="黑体" pitchFamily="2" charset="-122"/>
                    <a:cs typeface="Times New Roman" panose="02020603050405020304" pitchFamily="18" charset="0"/>
                  </a:rPr>
                  <a:t>…</a:t>
                </a:r>
                <a:r>
                  <a:rPr lang="zh-CN" altLang="en-US" sz="2000" b="1" dirty="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err="1">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err="1">
                    <a:latin typeface="Times New Roman" panose="02020603050405020304" pitchFamily="18" charset="0"/>
                    <a:ea typeface="黑体" pitchFamily="2" charset="-122"/>
                    <a:cs typeface="Times New Roman" panose="02020603050405020304" pitchFamily="18" charset="0"/>
                  </a:rPr>
                  <a:t>n</a:t>
                </a:r>
                <a:endParaRPr lang="en-US" altLang="zh-CN" sz="2000" b="1" i="1" baseline="-25000" dirty="0">
                  <a:latin typeface="Times New Roman" panose="02020603050405020304" pitchFamily="18" charset="0"/>
                  <a:ea typeface="黑体" pitchFamily="2" charset="-122"/>
                  <a:cs typeface="Times New Roman" panose="02020603050405020304" pitchFamily="18" charset="0"/>
                </a:endParaRPr>
              </a:p>
              <a:p>
                <a:pPr algn="ctr"/>
                <a:endParaRPr lang="en-US" altLang="zh-CN" sz="2000" baseline="-25000" dirty="0">
                  <a:effectLst>
                    <a:outerShdw blurRad="38100" dist="38100" dir="2700000" algn="tl">
                      <a:srgbClr val="000000">
                        <a:alpha val="43137"/>
                      </a:srgbClr>
                    </a:outerShdw>
                  </a:effectLst>
                  <a:latin typeface="黑体" pitchFamily="2" charset="-122"/>
                  <a:ea typeface="黑体" pitchFamily="2" charset="-122"/>
                </a:endParaRPr>
              </a:p>
              <a:p>
                <a:pPr marL="285750" indent="-285750">
                  <a:buClr>
                    <a:srgbClr val="C00000"/>
                  </a:buClr>
                  <a:buFont typeface="Wingdings" panose="05000000000000000000" pitchFamily="2" charset="2"/>
                  <a:buChar char="ü"/>
                </a:pPr>
                <a:r>
                  <a:rPr lang="en-US" altLang="zh-CN" sz="2000" b="1" i="1" dirty="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a:latin typeface="Times New Roman" panose="02020603050405020304" pitchFamily="18" charset="0"/>
                    <a:ea typeface="黑体" pitchFamily="2" charset="-122"/>
                    <a:cs typeface="Times New Roman" panose="02020603050405020304" pitchFamily="18" charset="0"/>
                  </a:rPr>
                  <a:t>1</a:t>
                </a:r>
                <a:r>
                  <a:rPr lang="en-US" altLang="zh-CN" sz="2000" b="1" dirty="0">
                    <a:ea typeface="微软雅黑" panose="020B0503020204020204" pitchFamily="34" charset="-122"/>
                  </a:rPr>
                  <a:t>, </a:t>
                </a:r>
                <a:r>
                  <a:rPr lang="en-US" altLang="zh-CN" sz="2000" b="1" i="1" dirty="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a:latin typeface="Times New Roman" panose="02020603050405020304" pitchFamily="18" charset="0"/>
                    <a:ea typeface="黑体" pitchFamily="2" charset="-122"/>
                    <a:cs typeface="Times New Roman" panose="02020603050405020304" pitchFamily="18" charset="0"/>
                  </a:rPr>
                  <a:t>2</a:t>
                </a:r>
                <a:r>
                  <a:rPr lang="en-US" altLang="zh-CN" sz="2000" b="1" dirty="0">
                    <a:ea typeface="微软雅黑" panose="020B0503020204020204" pitchFamily="34" charset="-122"/>
                  </a:rPr>
                  <a:t>,</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a:latin typeface="Times New Roman" panose="02020603050405020304" pitchFamily="18" charset="0"/>
                    <a:ea typeface="黑体" pitchFamily="2" charset="-122"/>
                    <a:cs typeface="Times New Roman" panose="02020603050405020304" pitchFamily="18" charset="0"/>
                  </a:rPr>
                  <a:t>3</a:t>
                </a:r>
                <a:r>
                  <a:rPr lang="en-US" altLang="zh-CN" sz="2000" b="1" dirty="0">
                    <a:ea typeface="微软雅黑" panose="020B0503020204020204" pitchFamily="34" charset="-122"/>
                  </a:rPr>
                  <a:t>,</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a:latin typeface="Times New Roman" panose="02020603050405020304" pitchFamily="18" charset="0"/>
                    <a:ea typeface="黑体" pitchFamily="2" charset="-122"/>
                    <a:cs typeface="Times New Roman" panose="02020603050405020304" pitchFamily="18" charset="0"/>
                  </a:rPr>
                  <a:t>…</a:t>
                </a:r>
                <a:r>
                  <a:rPr lang="en-US" altLang="zh-CN" sz="2000" b="1" dirty="0">
                    <a:ea typeface="微软雅黑" panose="020B0503020204020204" pitchFamily="34" charset="-122"/>
                  </a:rPr>
                  <a:t> , </a:t>
                </a:r>
                <a:r>
                  <a:rPr lang="en-US" altLang="zh-CN" sz="2000" b="1" i="1" dirty="0" err="1">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err="1">
                    <a:latin typeface="Times New Roman" panose="02020603050405020304" pitchFamily="18" charset="0"/>
                    <a:ea typeface="黑体" pitchFamily="2" charset="-122"/>
                    <a:cs typeface="Times New Roman" panose="02020603050405020304" pitchFamily="18" charset="0"/>
                  </a:rPr>
                  <a:t>n</a:t>
                </a:r>
                <a:r>
                  <a:rPr lang="zh-CN" altLang="en-US" sz="2000" b="1" dirty="0">
                    <a:latin typeface="微软雅黑" panose="020B0503020204020204" pitchFamily="34" charset="-122"/>
                    <a:ea typeface="微软雅黑" panose="020B0503020204020204" pitchFamily="34" charset="-122"/>
                  </a:rPr>
                  <a:t>为</a:t>
                </a:r>
                <a:r>
                  <a:rPr lang="en-US" altLang="zh-CN" sz="2000" b="1" i="1" dirty="0">
                    <a:latin typeface="Times New Roman" panose="02020603050405020304" pitchFamily="18" charset="0"/>
                    <a:ea typeface="黑体" pitchFamily="2" charset="-122"/>
                    <a:cs typeface="Times New Roman" panose="02020603050405020304" pitchFamily="18" charset="0"/>
                  </a:rPr>
                  <a:t>a</a:t>
                </a:r>
                <a:r>
                  <a:rPr lang="en-US" altLang="zh-CN" sz="2000" b="1" i="1" baseline="-25000" dirty="0">
                    <a:latin typeface="Times New Roman" panose="02020603050405020304" pitchFamily="18" charset="0"/>
                    <a:ea typeface="黑体" pitchFamily="2" charset="-122"/>
                    <a:cs typeface="Times New Roman" panose="02020603050405020304" pitchFamily="18" charset="0"/>
                  </a:rPr>
                  <a:t>1</a:t>
                </a:r>
                <a:r>
                  <a:rPr lang="en-US" altLang="zh-CN" sz="2000" b="1" i="1" dirty="0">
                    <a:latin typeface="Times New Roman" panose="02020603050405020304" pitchFamily="18" charset="0"/>
                    <a:ea typeface="黑体" pitchFamily="2" charset="-122"/>
                    <a:cs typeface="Times New Roman" panose="02020603050405020304" pitchFamily="18" charset="0"/>
                  </a:rPr>
                  <a:t>, a</a:t>
                </a:r>
                <a:r>
                  <a:rPr lang="en-US" altLang="zh-CN" sz="2000" b="1" i="1" baseline="-25000" dirty="0">
                    <a:latin typeface="Times New Roman" panose="02020603050405020304" pitchFamily="18" charset="0"/>
                    <a:ea typeface="黑体" pitchFamily="2" charset="-122"/>
                    <a:cs typeface="Times New Roman" panose="02020603050405020304" pitchFamily="18" charset="0"/>
                  </a:rPr>
                  <a:t>2</a:t>
                </a:r>
                <a:r>
                  <a:rPr lang="en-US" altLang="zh-CN" sz="2000" b="1" i="1" dirty="0">
                    <a:latin typeface="Times New Roman" panose="02020603050405020304" pitchFamily="18" charset="0"/>
                    <a:ea typeface="黑体" pitchFamily="2" charset="-122"/>
                    <a:cs typeface="Times New Roman" panose="02020603050405020304" pitchFamily="18" charset="0"/>
                  </a:rPr>
                  <a:t>, a</a:t>
                </a:r>
                <a:r>
                  <a:rPr lang="en-US" altLang="zh-CN" sz="2000" b="1" i="1" baseline="-25000" dirty="0">
                    <a:latin typeface="Times New Roman" panose="02020603050405020304" pitchFamily="18" charset="0"/>
                    <a:ea typeface="黑体" pitchFamily="2" charset="-122"/>
                    <a:cs typeface="Times New Roman" panose="02020603050405020304" pitchFamily="18" charset="0"/>
                  </a:rPr>
                  <a:t>3</a:t>
                </a:r>
                <a:r>
                  <a:rPr lang="en-US" altLang="zh-CN" sz="2000" b="1" i="1" dirty="0">
                    <a:latin typeface="Times New Roman" panose="02020603050405020304" pitchFamily="18" charset="0"/>
                    <a:ea typeface="黑体" pitchFamily="2" charset="-122"/>
                    <a:cs typeface="Times New Roman" panose="02020603050405020304" pitchFamily="18" charset="0"/>
                  </a:rPr>
                  <a:t>, …, a</a:t>
                </a:r>
                <a:r>
                  <a:rPr lang="en-US" altLang="zh-CN" sz="2000" b="1" i="1" baseline="-25000" dirty="0">
                    <a:latin typeface="Times New Roman" panose="02020603050405020304" pitchFamily="18" charset="0"/>
                    <a:ea typeface="黑体" pitchFamily="2" charset="-122"/>
                    <a:cs typeface="Times New Roman" panose="02020603050405020304" pitchFamily="18" charset="0"/>
                  </a:rPr>
                  <a:t>n</a:t>
                </a:r>
                <a:r>
                  <a:rPr lang="zh-CN" altLang="en-US" sz="2000" b="1" dirty="0">
                    <a:latin typeface="微软雅黑" panose="020B0503020204020204" pitchFamily="34" charset="-122"/>
                    <a:ea typeface="微软雅黑" panose="020B0503020204020204" pitchFamily="34" charset="-122"/>
                  </a:rPr>
                  <a:t>的置换序列</a:t>
                </a:r>
              </a:p>
            </p:txBody>
          </p:sp>
        </mc:Choice>
        <mc:Fallback xmlns="">
          <p:sp>
            <p:nvSpPr>
              <p:cNvPr id="15" name="矩形 14"/>
              <p:cNvSpPr>
                <a:spLocks noRot="1" noChangeAspect="1" noMove="1" noResize="1" noEditPoints="1" noAdjustHandles="1" noChangeArrowheads="1" noChangeShapeType="1" noTextEdit="1"/>
              </p:cNvSpPr>
              <p:nvPr/>
            </p:nvSpPr>
            <p:spPr bwMode="auto">
              <a:xfrm>
                <a:off x="539552" y="4267498"/>
                <a:ext cx="3888432" cy="2160240"/>
              </a:xfrm>
              <a:prstGeom prst="rect">
                <a:avLst/>
              </a:prstGeom>
              <a:blipFill>
                <a:blip r:embed="rId2"/>
                <a:stretch>
                  <a:fillRect l="-3297" t="-847" r="-157"/>
                </a:stretch>
              </a:blipFill>
              <a:ln w="3175" algn="ctr">
                <a:noFill/>
                <a:miter lim="800000"/>
                <a:headEnd/>
                <a:tailEnd/>
              </a:ln>
              <a:effectLst/>
            </p:spPr>
            <p:txBody>
              <a:bodyPr/>
              <a:lstStyle/>
              <a:p>
                <a:r>
                  <a:rPr lang="zh-CN" altLang="en-US">
                    <a:noFill/>
                  </a:rPr>
                  <a:t> </a:t>
                </a:r>
              </a:p>
            </p:txBody>
          </p:sp>
        </mc:Fallback>
      </mc:AlternateContent>
      <p:sp>
        <p:nvSpPr>
          <p:cNvPr id="17" name="矩形 16"/>
          <p:cNvSpPr/>
          <p:nvPr/>
        </p:nvSpPr>
        <p:spPr bwMode="auto">
          <a:xfrm>
            <a:off x="5796136" y="4376415"/>
            <a:ext cx="2808312" cy="2160240"/>
          </a:xfrm>
          <a:prstGeom prst="rect">
            <a:avLst/>
          </a:prstGeom>
          <a:noFill/>
          <a:ln w="3175" algn="ctr">
            <a:noFill/>
            <a:miter lim="800000"/>
            <a:headEnd/>
            <a:tailEnd/>
          </a:ln>
          <a:effectLst/>
        </p:spPr>
        <p:txBody>
          <a:bodyPr lIns="91446" tIns="91446" rIns="91446" bIns="91446" rtlCol="0" anchor="t" anchorCtr="0"/>
          <a:lstStyle/>
          <a:p>
            <a:r>
              <a:rPr lang="zh-CN" altLang="en-US" sz="2800" b="1" dirty="0">
                <a:solidFill>
                  <a:srgbClr val="00823B"/>
                </a:solidFill>
                <a:latin typeface="微软雅黑" panose="020B0503020204020204" pitchFamily="34" charset="-122"/>
                <a:ea typeface="微软雅黑" panose="020B0503020204020204" pitchFamily="34" charset="-122"/>
              </a:rPr>
              <a:t>运行时间</a:t>
            </a:r>
            <a:endParaRPr lang="en-US" altLang="zh-CN" sz="2800" dirty="0">
              <a:solidFill>
                <a:srgbClr val="00823B"/>
              </a:solidFill>
              <a:effectLst>
                <a:outerShdw blurRad="38100" dist="38100" dir="2700000" algn="tl">
                  <a:srgbClr val="000000">
                    <a:alpha val="43137"/>
                  </a:srgbClr>
                </a:outerShdw>
              </a:effectLst>
              <a:latin typeface="黑体" pitchFamily="2" charset="-122"/>
              <a:ea typeface="黑体" pitchFamily="2" charset="-122"/>
            </a:endParaRPr>
          </a:p>
          <a:p>
            <a:r>
              <a:rPr lang="zh-CN" altLang="en-US" sz="2000" b="1" dirty="0">
                <a:latin typeface="微软雅黑" panose="020B0503020204020204" pitchFamily="34" charset="-122"/>
                <a:ea typeface="微软雅黑" panose="020B0503020204020204" pitchFamily="34" charset="-122"/>
              </a:rPr>
              <a:t>依赖于：</a:t>
            </a:r>
            <a:endParaRPr lang="en-US" altLang="zh-CN" sz="2000" b="1" dirty="0">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算法</a:t>
            </a:r>
            <a:endParaRPr lang="en-US" altLang="zh-CN" sz="2000" b="1" dirty="0">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元素个数</a:t>
            </a:r>
            <a:endParaRPr lang="en-US" altLang="zh-CN" sz="2000" b="1" dirty="0">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输入序列的有序性</a:t>
            </a:r>
            <a:endParaRPr lang="en-US" altLang="zh-CN" sz="2000" b="1" dirty="0">
              <a:latin typeface="微软雅黑" panose="020B0503020204020204" pitchFamily="34" charset="-122"/>
              <a:ea typeface="微软雅黑" panose="020B0503020204020204" pitchFamily="34" charset="-122"/>
            </a:endParaRPr>
          </a:p>
          <a:p>
            <a:pPr algn="ctr"/>
            <a:endParaRPr lang="zh-CN" altLang="en-US" sz="2800" dirty="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348" y="1860213"/>
            <a:ext cx="1849271" cy="1120770"/>
          </a:xfrm>
          <a:prstGeom prst="rect">
            <a:avLst/>
          </a:prstGeom>
        </p:spPr>
      </p:pic>
    </p:spTree>
    <p:extLst>
      <p:ext uri="{BB962C8B-B14F-4D97-AF65-F5344CB8AC3E}">
        <p14:creationId xmlns:p14="http://schemas.microsoft.com/office/powerpoint/2010/main" val="3302914077"/>
      </p:ext>
    </p:extLst>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0"/>
          <p:cNvSpPr txBox="1">
            <a:spLocks noChangeArrowheads="1"/>
          </p:cNvSpPr>
          <p:nvPr/>
        </p:nvSpPr>
        <p:spPr bwMode="auto">
          <a:xfrm>
            <a:off x="179512" y="1196752"/>
            <a:ext cx="8640960" cy="1384995"/>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基本方法：每步将一个待排序的元素，按其排序码大小，插入到前面已经排好序的一组元素的适当位置上，直到元素全部插入为止</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 y="2932560"/>
            <a:ext cx="1366507" cy="1769914"/>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559" y="2946989"/>
            <a:ext cx="1351195" cy="176280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462" y="2943220"/>
            <a:ext cx="1362677" cy="1762806"/>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4848" y="2939102"/>
            <a:ext cx="1374160" cy="1762805"/>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28717" y="2943219"/>
            <a:ext cx="1355023" cy="1762806"/>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3448" y="2942656"/>
            <a:ext cx="1366505" cy="1752143"/>
          </a:xfrm>
          <a:prstGeom prst="rect">
            <a:avLst/>
          </a:prstGeom>
        </p:spPr>
      </p:pic>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9662" y="2932023"/>
            <a:ext cx="1374160" cy="1766360"/>
          </a:xfrm>
          <a:prstGeom prst="rect">
            <a:avLst/>
          </a:prstGeom>
        </p:spPr>
      </p:pic>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3530" y="2942656"/>
            <a:ext cx="1366505" cy="1755697"/>
          </a:xfrm>
          <a:prstGeom prst="rect">
            <a:avLst/>
          </a:prstGeom>
        </p:spPr>
      </p:pic>
      <p:pic>
        <p:nvPicPr>
          <p:cNvPr id="16" name="图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49743" y="2949762"/>
            <a:ext cx="1366507" cy="1745037"/>
          </a:xfrm>
          <a:prstGeom prst="rect">
            <a:avLst/>
          </a:prstGeom>
        </p:spPr>
      </p:pic>
      <p:pic>
        <p:nvPicPr>
          <p:cNvPr id="8" name="图片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55959" y="2936122"/>
            <a:ext cx="1362677" cy="1766361"/>
          </a:xfrm>
          <a:prstGeom prst="rect">
            <a:avLst/>
          </a:prstGeom>
        </p:spPr>
      </p:pic>
      <p:pic>
        <p:nvPicPr>
          <p:cNvPr id="19" name="图片 18"/>
          <p:cNvPicPr>
            <a:picLocks noChangeAspect="1"/>
          </p:cNvPicPr>
          <p:nvPr/>
        </p:nvPicPr>
        <p:blipFill rotWithShape="1">
          <a:blip r:embed="rId13" cstate="print">
            <a:extLst>
              <a:ext uri="{28A0092B-C50C-407E-A947-70E740481C1C}">
                <a14:useLocalDpi xmlns:a14="http://schemas.microsoft.com/office/drawing/2010/main" val="0"/>
              </a:ext>
            </a:extLst>
          </a:blip>
          <a:srcRect l="3964"/>
          <a:stretch/>
        </p:blipFill>
        <p:spPr>
          <a:xfrm>
            <a:off x="2458345" y="2924360"/>
            <a:ext cx="1349095" cy="1766361"/>
          </a:xfrm>
          <a:prstGeom prst="rect">
            <a:avLst/>
          </a:prstGeom>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746"/>
          <a:stretch/>
        </p:blipFill>
        <p:spPr>
          <a:xfrm>
            <a:off x="2647148" y="2947107"/>
            <a:ext cx="1356312" cy="1745037"/>
          </a:xfrm>
          <a:prstGeom prst="rect">
            <a:avLst/>
          </a:prstGeom>
        </p:spPr>
      </p:pic>
      <p:pic>
        <p:nvPicPr>
          <p:cNvPr id="3" name="图片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843163" y="2932023"/>
            <a:ext cx="1358849" cy="1755698"/>
          </a:xfrm>
          <a:prstGeom prst="rect">
            <a:avLst/>
          </a:prstGeom>
        </p:spPr>
      </p:pic>
      <p:sp>
        <p:nvSpPr>
          <p:cNvPr id="35" name="右大括号 34"/>
          <p:cNvSpPr/>
          <p:nvPr/>
        </p:nvSpPr>
        <p:spPr bwMode="auto">
          <a:xfrm rot="5400000">
            <a:off x="1187528" y="3952039"/>
            <a:ext cx="296246" cy="1840615"/>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36" name="右大括号 35"/>
          <p:cNvSpPr/>
          <p:nvPr/>
        </p:nvSpPr>
        <p:spPr bwMode="auto">
          <a:xfrm rot="5400000">
            <a:off x="2536560" y="4483242"/>
            <a:ext cx="296246" cy="789913"/>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37" name="矩形 36"/>
          <p:cNvSpPr/>
          <p:nvPr/>
        </p:nvSpPr>
        <p:spPr>
          <a:xfrm>
            <a:off x="666338" y="5009854"/>
            <a:ext cx="133882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已排序部分</a:t>
            </a:r>
            <a:endParaRPr lang="zh-CN" altLang="en-US" dirty="0"/>
          </a:p>
        </p:txBody>
      </p:sp>
      <p:sp>
        <p:nvSpPr>
          <p:cNvPr id="38" name="矩形 37"/>
          <p:cNvSpPr/>
          <p:nvPr/>
        </p:nvSpPr>
        <p:spPr>
          <a:xfrm>
            <a:off x="2049743" y="5009854"/>
            <a:ext cx="133882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未排序部分</a:t>
            </a:r>
            <a:endParaRPr lang="zh-CN" altLang="en-US" dirty="0"/>
          </a:p>
        </p:txBody>
      </p:sp>
      <p:cxnSp>
        <p:nvCxnSpPr>
          <p:cNvPr id="40" name="直接连接符 39"/>
          <p:cNvCxnSpPr/>
          <p:nvPr/>
        </p:nvCxnSpPr>
        <p:spPr bwMode="auto">
          <a:xfrm flipV="1">
            <a:off x="2389008" y="2715999"/>
            <a:ext cx="0" cy="216024"/>
          </a:xfrm>
          <a:prstGeom prst="line">
            <a:avLst/>
          </a:prstGeom>
          <a:solidFill>
            <a:schemeClr val="accent1"/>
          </a:solidFill>
          <a:ln w="19050" cap="flat" cmpd="sng" algn="ctr">
            <a:solidFill>
              <a:srgbClr val="FF0000"/>
            </a:solidFill>
            <a:prstDash val="solid"/>
            <a:round/>
            <a:headEnd type="none"/>
            <a:tailEnd type="none" w="lg" len="lg"/>
          </a:ln>
          <a:effectLst/>
        </p:spPr>
      </p:cxnSp>
      <p:cxnSp>
        <p:nvCxnSpPr>
          <p:cNvPr id="42" name="直接连接符 41"/>
          <p:cNvCxnSpPr/>
          <p:nvPr/>
        </p:nvCxnSpPr>
        <p:spPr bwMode="auto">
          <a:xfrm flipH="1">
            <a:off x="765566" y="2715999"/>
            <a:ext cx="1623442" cy="0"/>
          </a:xfrm>
          <a:prstGeom prst="line">
            <a:avLst/>
          </a:prstGeom>
          <a:solidFill>
            <a:schemeClr val="accent1"/>
          </a:solidFill>
          <a:ln w="19050" cap="flat" cmpd="sng" algn="ctr">
            <a:solidFill>
              <a:srgbClr val="FF0000"/>
            </a:solidFill>
            <a:prstDash val="solid"/>
            <a:round/>
            <a:headEnd type="none"/>
            <a:tailEnd type="none" w="lg" len="lg"/>
          </a:ln>
          <a:effectLst/>
        </p:spPr>
      </p:cxnSp>
      <p:cxnSp>
        <p:nvCxnSpPr>
          <p:cNvPr id="45" name="直接箭头连接符 44"/>
          <p:cNvCxnSpPr/>
          <p:nvPr/>
        </p:nvCxnSpPr>
        <p:spPr bwMode="auto">
          <a:xfrm>
            <a:off x="765566" y="2708920"/>
            <a:ext cx="0" cy="223103"/>
          </a:xfrm>
          <a:prstGeom prst="straightConnector1">
            <a:avLst/>
          </a:prstGeom>
          <a:solidFill>
            <a:schemeClr val="accent1"/>
          </a:solidFill>
          <a:ln w="19050" cap="flat" cmpd="sng" algn="ctr">
            <a:solidFill>
              <a:srgbClr val="FF0000"/>
            </a:solidFill>
            <a:prstDash val="solid"/>
            <a:round/>
            <a:headEnd type="none"/>
            <a:tailEnd type="stealth" w="lg" len="lg"/>
          </a:ln>
          <a:effectLst/>
        </p:spPr>
      </p:cxnSp>
      <p:cxnSp>
        <p:nvCxnSpPr>
          <p:cNvPr id="66" name="直接连接符 65"/>
          <p:cNvCxnSpPr/>
          <p:nvPr/>
        </p:nvCxnSpPr>
        <p:spPr bwMode="auto">
          <a:xfrm>
            <a:off x="2267744" y="2780928"/>
            <a:ext cx="0" cy="2162794"/>
          </a:xfrm>
          <a:prstGeom prst="line">
            <a:avLst/>
          </a:prstGeom>
          <a:solidFill>
            <a:schemeClr val="accent1"/>
          </a:solidFill>
          <a:ln w="34925" cap="flat" cmpd="sng" algn="ctr">
            <a:solidFill>
              <a:schemeClr val="accent1">
                <a:lumMod val="75000"/>
              </a:schemeClr>
            </a:solidFill>
            <a:prstDash val="sysDash"/>
            <a:round/>
            <a:headEnd type="none"/>
            <a:tailEnd type="none"/>
          </a:ln>
          <a:effectLst/>
        </p:spPr>
      </p:cxnSp>
      <p:grpSp>
        <p:nvGrpSpPr>
          <p:cNvPr id="70" name="组合 69"/>
          <p:cNvGrpSpPr/>
          <p:nvPr/>
        </p:nvGrpSpPr>
        <p:grpSpPr>
          <a:xfrm>
            <a:off x="4325485" y="2780928"/>
            <a:ext cx="4494987" cy="2617427"/>
            <a:chOff x="4325485" y="2780928"/>
            <a:chExt cx="4494987" cy="2617427"/>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804" y="2913812"/>
              <a:ext cx="1366507" cy="1769914"/>
            </a:xfrm>
            <a:prstGeom prst="rect">
              <a:avLst/>
            </a:prstGeom>
          </p:spPr>
        </p:pic>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0019" y="2928241"/>
              <a:ext cx="1351195" cy="1762805"/>
            </a:xfrm>
            <a:prstGeom prst="rect">
              <a:avLst/>
            </a:prstGeom>
          </p:spPr>
        </p:pic>
        <p:pic>
          <p:nvPicPr>
            <p:cNvPr id="57" name="图片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30922" y="2919787"/>
              <a:ext cx="1362677" cy="1766361"/>
            </a:xfrm>
            <a:prstGeom prst="rect">
              <a:avLst/>
            </a:prstGeom>
          </p:spPr>
        </p:pic>
        <p:sp>
          <p:nvSpPr>
            <p:cNvPr id="47" name="右箭头 46"/>
            <p:cNvSpPr/>
            <p:nvPr/>
          </p:nvSpPr>
          <p:spPr bwMode="auto">
            <a:xfrm>
              <a:off x="4325485" y="3580095"/>
              <a:ext cx="576064" cy="504056"/>
            </a:xfrm>
            <a:prstGeom prst="rightArrow">
              <a:avLst/>
            </a:prstGeom>
            <a:solidFill>
              <a:schemeClr val="accent1">
                <a:lumMod val="50000"/>
              </a:schemeClr>
            </a:solidFill>
            <a:ln w="3175" algn="ctr">
              <a:noFill/>
              <a:miter lim="800000"/>
              <a:headEnd/>
              <a:tailEnd/>
            </a:ln>
            <a:effectLst>
              <a:outerShdw dist="57150" dir="2700000" algn="ctr" rotWithShape="0">
                <a:srgbClr val="888888">
                  <a:alpha val="50000"/>
                </a:srgbClr>
              </a:outerShdw>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3307" y="2924472"/>
              <a:ext cx="1362677" cy="1762806"/>
            </a:xfrm>
            <a:prstGeom prst="rect">
              <a:avLst/>
            </a:prstGeom>
          </p:spPr>
        </p:pic>
        <p:pic>
          <p:nvPicPr>
            <p:cNvPr id="51" name="图片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5692" y="2920354"/>
              <a:ext cx="1374160" cy="1762805"/>
            </a:xfrm>
            <a:prstGeom prst="rect">
              <a:avLst/>
            </a:prstGeom>
          </p:spPr>
        </p:pic>
        <p:pic>
          <p:nvPicPr>
            <p:cNvPr id="52" name="图片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9560" y="2924471"/>
              <a:ext cx="1355023" cy="1762806"/>
            </a:xfrm>
            <a:prstGeom prst="rect">
              <a:avLst/>
            </a:prstGeom>
          </p:spPr>
        </p:pic>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4291" y="2923908"/>
              <a:ext cx="1366505" cy="1752143"/>
            </a:xfrm>
            <a:prstGeom prst="rect">
              <a:avLst/>
            </a:prstGeom>
          </p:spPr>
        </p:pic>
        <p:pic>
          <p:nvPicPr>
            <p:cNvPr id="54" name="图片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50504" y="2913275"/>
              <a:ext cx="1374160" cy="1766360"/>
            </a:xfrm>
            <a:prstGeom prst="rect">
              <a:avLst/>
            </a:prstGeom>
          </p:spPr>
        </p:pic>
        <p:pic>
          <p:nvPicPr>
            <p:cNvPr id="55" name="图片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4372" y="2923908"/>
              <a:ext cx="1366505" cy="1755697"/>
            </a:xfrm>
            <a:prstGeom prst="rect">
              <a:avLst/>
            </a:prstGeom>
          </p:spPr>
        </p:pic>
        <p:pic>
          <p:nvPicPr>
            <p:cNvPr id="56" name="图片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0585" y="2931014"/>
              <a:ext cx="1366507" cy="1745037"/>
            </a:xfrm>
            <a:prstGeom prst="rect">
              <a:avLst/>
            </a:prstGeom>
          </p:spPr>
        </p:pic>
        <p:pic>
          <p:nvPicPr>
            <p:cNvPr id="58" name="图片 57"/>
            <p:cNvPicPr>
              <a:picLocks noChangeAspect="1"/>
            </p:cNvPicPr>
            <p:nvPr/>
          </p:nvPicPr>
          <p:blipFill rotWithShape="1">
            <a:blip r:embed="rId13" cstate="print">
              <a:extLst>
                <a:ext uri="{28A0092B-C50C-407E-A947-70E740481C1C}">
                  <a14:useLocalDpi xmlns:a14="http://schemas.microsoft.com/office/drawing/2010/main" val="0"/>
                </a:ext>
              </a:extLst>
            </a:blip>
            <a:srcRect l="3964"/>
            <a:stretch/>
          </p:blipFill>
          <p:spPr>
            <a:xfrm>
              <a:off x="7076800" y="2905612"/>
              <a:ext cx="1349095" cy="1766361"/>
            </a:xfrm>
            <a:prstGeom prst="rect">
              <a:avLst/>
            </a:prstGeom>
          </p:spPr>
        </p:pic>
        <p:pic>
          <p:nvPicPr>
            <p:cNvPr id="59" name="图片 58"/>
            <p:cNvPicPr>
              <a:picLocks noChangeAspect="1"/>
            </p:cNvPicPr>
            <p:nvPr/>
          </p:nvPicPr>
          <p:blipFill rotWithShape="1">
            <a:blip r:embed="rId14" cstate="print">
              <a:extLst>
                <a:ext uri="{28A0092B-C50C-407E-A947-70E740481C1C}">
                  <a14:useLocalDpi xmlns:a14="http://schemas.microsoft.com/office/drawing/2010/main" val="0"/>
                </a:ext>
              </a:extLst>
            </a:blip>
            <a:srcRect l="746"/>
            <a:stretch/>
          </p:blipFill>
          <p:spPr>
            <a:xfrm>
              <a:off x="7265603" y="2928359"/>
              <a:ext cx="1356312" cy="1745037"/>
            </a:xfrm>
            <a:prstGeom prst="rect">
              <a:avLst/>
            </a:prstGeom>
          </p:spPr>
        </p:pic>
        <p:pic>
          <p:nvPicPr>
            <p:cNvPr id="60" name="图片 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61623" y="2913275"/>
              <a:ext cx="1358849" cy="1755698"/>
            </a:xfrm>
            <a:prstGeom prst="rect">
              <a:avLst/>
            </a:prstGeom>
          </p:spPr>
        </p:pic>
        <p:sp>
          <p:nvSpPr>
            <p:cNvPr id="61" name="右大括号 60"/>
            <p:cNvSpPr/>
            <p:nvPr/>
          </p:nvSpPr>
          <p:spPr bwMode="auto">
            <a:xfrm rot="5400000">
              <a:off x="5905262" y="3868103"/>
              <a:ext cx="296246" cy="2046826"/>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62" name="右大括号 61"/>
            <p:cNvSpPr/>
            <p:nvPr/>
          </p:nvSpPr>
          <p:spPr bwMode="auto">
            <a:xfrm rot="5400000">
              <a:off x="7237411" y="4588633"/>
              <a:ext cx="296246" cy="617469"/>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63" name="矩形 62"/>
            <p:cNvSpPr/>
            <p:nvPr/>
          </p:nvSpPr>
          <p:spPr>
            <a:xfrm>
              <a:off x="5393412" y="5029023"/>
              <a:ext cx="133882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已排序部分</a:t>
              </a:r>
              <a:endParaRPr lang="zh-CN" altLang="en-US" dirty="0"/>
            </a:p>
          </p:txBody>
        </p:sp>
        <p:sp>
          <p:nvSpPr>
            <p:cNvPr id="64" name="矩形 63"/>
            <p:cNvSpPr/>
            <p:nvPr/>
          </p:nvSpPr>
          <p:spPr>
            <a:xfrm>
              <a:off x="6833572" y="5029023"/>
              <a:ext cx="133882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未排序部分</a:t>
              </a:r>
              <a:endParaRPr lang="zh-CN" altLang="en-US" dirty="0"/>
            </a:p>
          </p:txBody>
        </p:sp>
        <p:cxnSp>
          <p:nvCxnSpPr>
            <p:cNvPr id="69" name="直接连接符 68"/>
            <p:cNvCxnSpPr/>
            <p:nvPr/>
          </p:nvCxnSpPr>
          <p:spPr bwMode="auto">
            <a:xfrm>
              <a:off x="7076798" y="2780928"/>
              <a:ext cx="0" cy="2162794"/>
            </a:xfrm>
            <a:prstGeom prst="line">
              <a:avLst/>
            </a:prstGeom>
            <a:solidFill>
              <a:schemeClr val="accent1"/>
            </a:solidFill>
            <a:ln w="34925" cap="flat" cmpd="sng" algn="ctr">
              <a:solidFill>
                <a:schemeClr val="accent1">
                  <a:lumMod val="75000"/>
                </a:schemeClr>
              </a:solidFill>
              <a:prstDash val="sysDash"/>
              <a:round/>
              <a:headEnd type="none"/>
              <a:tailEnd type="none"/>
            </a:ln>
            <a:effectLst/>
          </p:spPr>
        </p:cxnSp>
      </p:grpSp>
      <p:sp>
        <p:nvSpPr>
          <p:cNvPr id="71" name="TextBox 20"/>
          <p:cNvSpPr txBox="1">
            <a:spLocks noChangeArrowheads="1"/>
          </p:cNvSpPr>
          <p:nvPr/>
        </p:nvSpPr>
        <p:spPr bwMode="auto">
          <a:xfrm>
            <a:off x="179512" y="5483656"/>
            <a:ext cx="8634355" cy="1107996"/>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200" b="1" dirty="0">
                <a:latin typeface="微软雅黑" panose="020B0503020204020204" pitchFamily="34" charset="-122"/>
                <a:ea typeface="微软雅黑" panose="020B0503020204020204" pitchFamily="34" charset="-122"/>
              </a:rPr>
              <a:t>当插入第 </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 1) </a:t>
            </a:r>
            <a:r>
              <a:rPr lang="zh-CN" altLang="en-US" sz="2200" b="1" dirty="0">
                <a:latin typeface="微软雅黑" panose="020B0503020204020204" pitchFamily="34" charset="-122"/>
                <a:ea typeface="微软雅黑" panose="020B0503020204020204" pitchFamily="34" charset="-122"/>
              </a:rPr>
              <a:t>个元素时，前面的</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V[0], V[1], …, V[i-1]</a:t>
            </a:r>
            <a:r>
              <a:rPr lang="zh-CN" altLang="en-US" sz="2200" b="1" dirty="0">
                <a:latin typeface="微软雅黑" panose="020B0503020204020204" pitchFamily="34" charset="-122"/>
                <a:ea typeface="微软雅黑" panose="020B0503020204020204" pitchFamily="34" charset="-122"/>
              </a:rPr>
              <a:t>已经排好。用</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latin typeface="微软雅黑" panose="020B0503020204020204" pitchFamily="34" charset="-122"/>
                <a:ea typeface="微软雅黑" panose="020B0503020204020204" pitchFamily="34" charset="-122"/>
              </a:rPr>
              <a:t>的排序码与</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V[i-1]</a:t>
            </a:r>
            <a:r>
              <a:rPr lang="en-US" altLang="zh-CN" sz="2200" b="1" dirty="0">
                <a:latin typeface="微软雅黑" panose="020B0503020204020204" pitchFamily="34" charset="-122"/>
                <a:ea typeface="微软雅黑" panose="020B0503020204020204" pitchFamily="34" charset="-122"/>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V[i-2]</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的排序码顺序进行比较，找到合适的插入位置将</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latin typeface="微软雅黑" panose="020B0503020204020204" pitchFamily="34" charset="-122"/>
                <a:ea typeface="微软雅黑" panose="020B0503020204020204" pitchFamily="34" charset="-122"/>
              </a:rPr>
              <a:t>插入，原来位置上的元素向后顺移</a:t>
            </a:r>
            <a:endParaRPr lang="en-US" altLang="zh-CN" sz="2200" b="1" dirty="0">
              <a:latin typeface="微软雅黑" panose="020B0503020204020204" pitchFamily="34" charset="-122"/>
              <a:ea typeface="微软雅黑" panose="020B0503020204020204" pitchFamily="34" charset="-122"/>
            </a:endParaRPr>
          </a:p>
        </p:txBody>
      </p:sp>
      <p:cxnSp>
        <p:nvCxnSpPr>
          <p:cNvPr id="46" name="直接箭头连接符 45"/>
          <p:cNvCxnSpPr/>
          <p:nvPr/>
        </p:nvCxnSpPr>
        <p:spPr bwMode="auto">
          <a:xfrm>
            <a:off x="5508104" y="2708920"/>
            <a:ext cx="0" cy="223103"/>
          </a:xfrm>
          <a:prstGeom prst="straightConnector1">
            <a:avLst/>
          </a:prstGeom>
          <a:solidFill>
            <a:schemeClr val="accent1"/>
          </a:solidFill>
          <a:ln w="19050" cap="flat" cmpd="sng" algn="ctr">
            <a:solidFill>
              <a:srgbClr val="FF0000"/>
            </a:solidFill>
            <a:prstDash val="solid"/>
            <a:round/>
            <a:headEnd type="none"/>
            <a:tailEnd type="stealth" w="lg" len="lg"/>
          </a:ln>
          <a:effectLst/>
        </p:spPr>
      </p:cxnSp>
    </p:spTree>
    <p:extLst>
      <p:ext uri="{BB962C8B-B14F-4D97-AF65-F5344CB8AC3E}">
        <p14:creationId xmlns:p14="http://schemas.microsoft.com/office/powerpoint/2010/main" val="2107478410"/>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trips(upLeft)">
                                      <p:cBhvr>
                                        <p:cTn id="7" dur="500"/>
                                        <p:tgtEl>
                                          <p:spTgt spid="40"/>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strips(downLeft)">
                                      <p:cBhvr>
                                        <p:cTn id="11" dur="2000"/>
                                        <p:tgtEl>
                                          <p:spTgt spid="42"/>
                                        </p:tgtEl>
                                      </p:cBhvr>
                                    </p:animEffect>
                                  </p:childTnLst>
                                </p:cTn>
                              </p:par>
                            </p:childTnLst>
                          </p:cTn>
                        </p:par>
                        <p:par>
                          <p:cTn id="12" fill="hold">
                            <p:stCondLst>
                              <p:cond delay="2500"/>
                            </p:stCondLst>
                            <p:childTnLst>
                              <p:par>
                                <p:cTn id="13" presetID="18" presetClass="entr" presetSubtype="12"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strips(downLeft)">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 calcmode="lin" valueType="num">
                                      <p:cBhvr additive="base">
                                        <p:cTn id="20" dur="500"/>
                                        <p:tgtEl>
                                          <p:spTgt spid="70"/>
                                        </p:tgtEl>
                                        <p:attrNameLst>
                                          <p:attrName>ppt_x</p:attrName>
                                        </p:attrNameLst>
                                      </p:cBhvr>
                                      <p:tavLst>
                                        <p:tav tm="0">
                                          <p:val>
                                            <p:strVal val="#ppt_x-#ppt_w*1.125000"/>
                                          </p:val>
                                        </p:tav>
                                        <p:tav tm="100000">
                                          <p:val>
                                            <p:strVal val="#ppt_x"/>
                                          </p:val>
                                        </p:tav>
                                      </p:tavLst>
                                    </p:anim>
                                    <p:animEffect transition="in" filter="wipe(right)">
                                      <p:cBhvr>
                                        <p:cTn id="21" dur="500"/>
                                        <p:tgtEl>
                                          <p:spTgt spid="70"/>
                                        </p:tgtEl>
                                      </p:cBhvr>
                                    </p:animEffect>
                                  </p:childTnLst>
                                </p:cTn>
                              </p:par>
                            </p:childTnLst>
                          </p:cTn>
                        </p:par>
                        <p:par>
                          <p:cTn id="22" fill="hold">
                            <p:stCondLst>
                              <p:cond delay="500"/>
                            </p:stCondLst>
                            <p:childTnLst>
                              <p:par>
                                <p:cTn id="23" presetID="18" presetClass="entr" presetSubtype="12"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strips(downLeft)">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fill="hold"/>
                                        <p:tgtEl>
                                          <p:spTgt spid="71"/>
                                        </p:tgtEl>
                                        <p:attrNameLst>
                                          <p:attrName>ppt_x</p:attrName>
                                        </p:attrNameLst>
                                      </p:cBhvr>
                                      <p:tavLst>
                                        <p:tav tm="0">
                                          <p:val>
                                            <p:strVal val="#ppt_x"/>
                                          </p:val>
                                        </p:tav>
                                        <p:tav tm="100000">
                                          <p:val>
                                            <p:strVal val="#ppt_x"/>
                                          </p:val>
                                        </p:tav>
                                      </p:tavLst>
                                    </p:anim>
                                    <p:anim calcmode="lin" valueType="num">
                                      <p:cBhvr additive="base">
                                        <p:cTn id="3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0"/>
          <p:cNvSpPr txBox="1">
            <a:spLocks noChangeArrowheads="1"/>
          </p:cNvSpPr>
          <p:nvPr/>
        </p:nvSpPr>
        <p:spPr bwMode="auto">
          <a:xfrm>
            <a:off x="179512" y="1196752"/>
            <a:ext cx="8640960" cy="523220"/>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算法框架</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sp>
        <p:nvSpPr>
          <p:cNvPr id="46" name="矩形 45"/>
          <p:cNvSpPr/>
          <p:nvPr/>
        </p:nvSpPr>
        <p:spPr bwMode="auto">
          <a:xfrm>
            <a:off x="942540" y="1952952"/>
            <a:ext cx="432000" cy="104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5" name="矩形 64"/>
          <p:cNvSpPr/>
          <p:nvPr/>
        </p:nvSpPr>
        <p:spPr bwMode="auto">
          <a:xfrm>
            <a:off x="1597877" y="204619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7" name="矩形 66"/>
          <p:cNvSpPr/>
          <p:nvPr/>
        </p:nvSpPr>
        <p:spPr bwMode="auto">
          <a:xfrm>
            <a:off x="2253214" y="2262194"/>
            <a:ext cx="432000" cy="720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8" name="矩形 67"/>
          <p:cNvSpPr/>
          <p:nvPr/>
        </p:nvSpPr>
        <p:spPr bwMode="auto">
          <a:xfrm>
            <a:off x="2908551" y="2622236"/>
            <a:ext cx="432000" cy="359958"/>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2" name="矩形 71"/>
          <p:cNvSpPr/>
          <p:nvPr/>
        </p:nvSpPr>
        <p:spPr bwMode="auto">
          <a:xfrm>
            <a:off x="3563888" y="1650194"/>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37</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3" name="矩形 72"/>
          <p:cNvSpPr/>
          <p:nvPr/>
        </p:nvSpPr>
        <p:spPr bwMode="auto">
          <a:xfrm>
            <a:off x="4219225" y="1830194"/>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4" name="矩形 73"/>
          <p:cNvSpPr/>
          <p:nvPr/>
        </p:nvSpPr>
        <p:spPr bwMode="auto">
          <a:xfrm>
            <a:off x="4874562" y="2385000"/>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5" name="矩形 74"/>
          <p:cNvSpPr/>
          <p:nvPr/>
        </p:nvSpPr>
        <p:spPr bwMode="auto">
          <a:xfrm>
            <a:off x="5529899" y="204619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76" name="矩形 75"/>
          <p:cNvSpPr/>
          <p:nvPr/>
        </p:nvSpPr>
        <p:spPr bwMode="auto">
          <a:xfrm>
            <a:off x="6185236" y="2154194"/>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7" name="矩形 76"/>
          <p:cNvSpPr/>
          <p:nvPr/>
        </p:nvSpPr>
        <p:spPr bwMode="auto">
          <a:xfrm>
            <a:off x="6840573" y="2334194"/>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8" name="矩形 77"/>
          <p:cNvSpPr/>
          <p:nvPr/>
        </p:nvSpPr>
        <p:spPr bwMode="auto">
          <a:xfrm>
            <a:off x="7495910" y="2478194"/>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9" name="矩形 78"/>
          <p:cNvSpPr/>
          <p:nvPr/>
        </p:nvSpPr>
        <p:spPr bwMode="auto">
          <a:xfrm>
            <a:off x="8151251" y="1722202"/>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0" name="矩形 79"/>
          <p:cNvSpPr/>
          <p:nvPr/>
        </p:nvSpPr>
        <p:spPr bwMode="auto">
          <a:xfrm>
            <a:off x="1603657" y="3483466"/>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1" name="矩形 80"/>
          <p:cNvSpPr/>
          <p:nvPr/>
        </p:nvSpPr>
        <p:spPr bwMode="auto">
          <a:xfrm>
            <a:off x="942536" y="3591466"/>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2" name="矩形 81"/>
          <p:cNvSpPr/>
          <p:nvPr/>
        </p:nvSpPr>
        <p:spPr bwMode="auto">
          <a:xfrm>
            <a:off x="2253214" y="3807466"/>
            <a:ext cx="432000" cy="720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3" name="矩形 82"/>
          <p:cNvSpPr/>
          <p:nvPr/>
        </p:nvSpPr>
        <p:spPr bwMode="auto">
          <a:xfrm>
            <a:off x="2908551" y="4167508"/>
            <a:ext cx="432000" cy="359958"/>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4" name="矩形 83"/>
          <p:cNvSpPr/>
          <p:nvPr/>
        </p:nvSpPr>
        <p:spPr bwMode="auto">
          <a:xfrm>
            <a:off x="3563888" y="3195466"/>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37</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5" name="矩形 84"/>
          <p:cNvSpPr/>
          <p:nvPr/>
        </p:nvSpPr>
        <p:spPr bwMode="auto">
          <a:xfrm>
            <a:off x="4219225" y="3375466"/>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6" name="矩形 85"/>
          <p:cNvSpPr/>
          <p:nvPr/>
        </p:nvSpPr>
        <p:spPr bwMode="auto">
          <a:xfrm>
            <a:off x="4874562" y="3930272"/>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7" name="矩形 86"/>
          <p:cNvSpPr/>
          <p:nvPr/>
        </p:nvSpPr>
        <p:spPr bwMode="auto">
          <a:xfrm>
            <a:off x="5529899" y="3591466"/>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88" name="矩形 87"/>
          <p:cNvSpPr/>
          <p:nvPr/>
        </p:nvSpPr>
        <p:spPr bwMode="auto">
          <a:xfrm>
            <a:off x="6185236" y="3699466"/>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9" name="矩形 88"/>
          <p:cNvSpPr/>
          <p:nvPr/>
        </p:nvSpPr>
        <p:spPr bwMode="auto">
          <a:xfrm>
            <a:off x="6840573" y="3879466"/>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0" name="矩形 89"/>
          <p:cNvSpPr/>
          <p:nvPr/>
        </p:nvSpPr>
        <p:spPr bwMode="auto">
          <a:xfrm>
            <a:off x="7495910" y="4023466"/>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1" name="矩形 90"/>
          <p:cNvSpPr/>
          <p:nvPr/>
        </p:nvSpPr>
        <p:spPr bwMode="auto">
          <a:xfrm>
            <a:off x="8151251" y="3267474"/>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2" name="弧形 91"/>
          <p:cNvSpPr/>
          <p:nvPr/>
        </p:nvSpPr>
        <p:spPr bwMode="auto">
          <a:xfrm rot="5400000">
            <a:off x="1283361" y="2733648"/>
            <a:ext cx="419579"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93" name="弧形 92"/>
          <p:cNvSpPr/>
          <p:nvPr/>
        </p:nvSpPr>
        <p:spPr bwMode="auto">
          <a:xfrm rot="5400000">
            <a:off x="1902392" y="4275437"/>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94" name="弧形 93"/>
          <p:cNvSpPr/>
          <p:nvPr/>
        </p:nvSpPr>
        <p:spPr bwMode="auto">
          <a:xfrm rot="5400000">
            <a:off x="1572015" y="3934718"/>
            <a:ext cx="492992" cy="1188480"/>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95" name="矩形 94"/>
          <p:cNvSpPr/>
          <p:nvPr/>
        </p:nvSpPr>
        <p:spPr bwMode="auto">
          <a:xfrm>
            <a:off x="2250919" y="5142450"/>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6" name="矩形 95"/>
          <p:cNvSpPr/>
          <p:nvPr/>
        </p:nvSpPr>
        <p:spPr bwMode="auto">
          <a:xfrm>
            <a:off x="1597875" y="5250450"/>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7" name="矩形 96"/>
          <p:cNvSpPr/>
          <p:nvPr/>
        </p:nvSpPr>
        <p:spPr bwMode="auto">
          <a:xfrm>
            <a:off x="937950" y="5466450"/>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8" name="矩形 97"/>
          <p:cNvSpPr/>
          <p:nvPr/>
        </p:nvSpPr>
        <p:spPr bwMode="auto">
          <a:xfrm>
            <a:off x="2908551" y="5826492"/>
            <a:ext cx="432000" cy="359958"/>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9" name="矩形 98"/>
          <p:cNvSpPr/>
          <p:nvPr/>
        </p:nvSpPr>
        <p:spPr bwMode="auto">
          <a:xfrm>
            <a:off x="3563888" y="4854450"/>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37</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0" name="矩形 99"/>
          <p:cNvSpPr/>
          <p:nvPr/>
        </p:nvSpPr>
        <p:spPr bwMode="auto">
          <a:xfrm>
            <a:off x="4219225" y="5034450"/>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1" name="矩形 100"/>
          <p:cNvSpPr/>
          <p:nvPr/>
        </p:nvSpPr>
        <p:spPr bwMode="auto">
          <a:xfrm>
            <a:off x="4874562" y="5610450"/>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2" name="矩形 101"/>
          <p:cNvSpPr/>
          <p:nvPr/>
        </p:nvSpPr>
        <p:spPr bwMode="auto">
          <a:xfrm>
            <a:off x="5529899" y="5250450"/>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3" name="矩形 102"/>
          <p:cNvSpPr/>
          <p:nvPr/>
        </p:nvSpPr>
        <p:spPr bwMode="auto">
          <a:xfrm>
            <a:off x="6185236" y="5358450"/>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4" name="矩形 103"/>
          <p:cNvSpPr/>
          <p:nvPr/>
        </p:nvSpPr>
        <p:spPr bwMode="auto">
          <a:xfrm>
            <a:off x="6840573" y="5538450"/>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5" name="矩形 104"/>
          <p:cNvSpPr/>
          <p:nvPr/>
        </p:nvSpPr>
        <p:spPr bwMode="auto">
          <a:xfrm>
            <a:off x="7495910" y="5682450"/>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6" name="矩形 105"/>
          <p:cNvSpPr/>
          <p:nvPr/>
        </p:nvSpPr>
        <p:spPr bwMode="auto">
          <a:xfrm>
            <a:off x="8151251" y="4926458"/>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7" name="弧形 106"/>
          <p:cNvSpPr/>
          <p:nvPr/>
        </p:nvSpPr>
        <p:spPr bwMode="auto">
          <a:xfrm rot="5400000">
            <a:off x="2574095" y="5934421"/>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08" name="弧形 107"/>
          <p:cNvSpPr/>
          <p:nvPr/>
        </p:nvSpPr>
        <p:spPr bwMode="auto">
          <a:xfrm rot="5400000">
            <a:off x="2243718" y="5593702"/>
            <a:ext cx="492992" cy="1188480"/>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09" name="弧形 108"/>
          <p:cNvSpPr/>
          <p:nvPr/>
        </p:nvSpPr>
        <p:spPr bwMode="auto">
          <a:xfrm rot="5400000">
            <a:off x="1871756" y="5213960"/>
            <a:ext cx="662902" cy="1944524"/>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Tree>
    <p:extLst>
      <p:ext uri="{BB962C8B-B14F-4D97-AF65-F5344CB8AC3E}">
        <p14:creationId xmlns:p14="http://schemas.microsoft.com/office/powerpoint/2010/main" val="4177764271"/>
      </p:ext>
    </p:extLst>
  </p:cSld>
  <p:clrMapOvr>
    <a:masterClrMapping/>
  </p:clrMapOvr>
  <p:transition advTm="157">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0"/>
          <p:cNvSpPr txBox="1">
            <a:spLocks noChangeArrowheads="1"/>
          </p:cNvSpPr>
          <p:nvPr/>
        </p:nvSpPr>
        <p:spPr bwMode="auto">
          <a:xfrm>
            <a:off x="179512" y="1196752"/>
            <a:ext cx="8640960" cy="523220"/>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算法框架</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sp>
        <p:nvSpPr>
          <p:cNvPr id="95" name="矩形 94"/>
          <p:cNvSpPr/>
          <p:nvPr/>
        </p:nvSpPr>
        <p:spPr bwMode="auto">
          <a:xfrm>
            <a:off x="3044792" y="1710374"/>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6" name="矩形 95"/>
          <p:cNvSpPr/>
          <p:nvPr/>
        </p:nvSpPr>
        <p:spPr bwMode="auto">
          <a:xfrm>
            <a:off x="2406484" y="1818374"/>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7" name="矩形 96"/>
          <p:cNvSpPr/>
          <p:nvPr/>
        </p:nvSpPr>
        <p:spPr bwMode="auto">
          <a:xfrm>
            <a:off x="1768176" y="2034374"/>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8" name="矩形 97"/>
          <p:cNvSpPr/>
          <p:nvPr/>
        </p:nvSpPr>
        <p:spPr bwMode="auto">
          <a:xfrm>
            <a:off x="1129868" y="2402522"/>
            <a:ext cx="432000" cy="359958"/>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9" name="矩形 98"/>
          <p:cNvSpPr/>
          <p:nvPr/>
        </p:nvSpPr>
        <p:spPr bwMode="auto">
          <a:xfrm>
            <a:off x="3683100" y="1422374"/>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37</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0" name="矩形 99"/>
          <p:cNvSpPr/>
          <p:nvPr/>
        </p:nvSpPr>
        <p:spPr bwMode="auto">
          <a:xfrm>
            <a:off x="4321408" y="1602374"/>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1" name="矩形 100"/>
          <p:cNvSpPr/>
          <p:nvPr/>
        </p:nvSpPr>
        <p:spPr bwMode="auto">
          <a:xfrm>
            <a:off x="4959716" y="2178374"/>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2" name="矩形 101"/>
          <p:cNvSpPr/>
          <p:nvPr/>
        </p:nvSpPr>
        <p:spPr bwMode="auto">
          <a:xfrm>
            <a:off x="5598024" y="181837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03" name="矩形 102"/>
          <p:cNvSpPr/>
          <p:nvPr/>
        </p:nvSpPr>
        <p:spPr bwMode="auto">
          <a:xfrm>
            <a:off x="6236332" y="1926374"/>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4" name="矩形 103"/>
          <p:cNvSpPr/>
          <p:nvPr/>
        </p:nvSpPr>
        <p:spPr bwMode="auto">
          <a:xfrm>
            <a:off x="6874640" y="2106374"/>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5" name="矩形 104"/>
          <p:cNvSpPr/>
          <p:nvPr/>
        </p:nvSpPr>
        <p:spPr bwMode="auto">
          <a:xfrm>
            <a:off x="7512948" y="2250374"/>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6" name="矩形 105"/>
          <p:cNvSpPr/>
          <p:nvPr/>
        </p:nvSpPr>
        <p:spPr bwMode="auto">
          <a:xfrm>
            <a:off x="8151251" y="1494382"/>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7" name="矩形 46"/>
          <p:cNvSpPr/>
          <p:nvPr/>
        </p:nvSpPr>
        <p:spPr bwMode="auto">
          <a:xfrm>
            <a:off x="3055956" y="3285885"/>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8" name="矩形 47"/>
          <p:cNvSpPr/>
          <p:nvPr/>
        </p:nvSpPr>
        <p:spPr bwMode="auto">
          <a:xfrm>
            <a:off x="2417648" y="3393885"/>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9" name="矩形 48"/>
          <p:cNvSpPr/>
          <p:nvPr/>
        </p:nvSpPr>
        <p:spPr bwMode="auto">
          <a:xfrm>
            <a:off x="1779340" y="3609885"/>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0" name="矩形 49"/>
          <p:cNvSpPr/>
          <p:nvPr/>
        </p:nvSpPr>
        <p:spPr bwMode="auto">
          <a:xfrm>
            <a:off x="1141032" y="3978033"/>
            <a:ext cx="432000" cy="359958"/>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1" name="矩形 50"/>
          <p:cNvSpPr/>
          <p:nvPr/>
        </p:nvSpPr>
        <p:spPr bwMode="auto">
          <a:xfrm>
            <a:off x="3694264" y="2997885"/>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37</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2" name="矩形 51"/>
          <p:cNvSpPr/>
          <p:nvPr/>
        </p:nvSpPr>
        <p:spPr bwMode="auto">
          <a:xfrm>
            <a:off x="4332572" y="3177885"/>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3" name="矩形 52"/>
          <p:cNvSpPr/>
          <p:nvPr/>
        </p:nvSpPr>
        <p:spPr bwMode="auto">
          <a:xfrm>
            <a:off x="4970880" y="3753885"/>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4" name="矩形 53"/>
          <p:cNvSpPr/>
          <p:nvPr/>
        </p:nvSpPr>
        <p:spPr bwMode="auto">
          <a:xfrm>
            <a:off x="5609188" y="3393885"/>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5" name="矩形 54"/>
          <p:cNvSpPr/>
          <p:nvPr/>
        </p:nvSpPr>
        <p:spPr bwMode="auto">
          <a:xfrm>
            <a:off x="6247496" y="3501885"/>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6" name="矩形 55"/>
          <p:cNvSpPr/>
          <p:nvPr/>
        </p:nvSpPr>
        <p:spPr bwMode="auto">
          <a:xfrm>
            <a:off x="6885804" y="3681885"/>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7" name="矩形 56"/>
          <p:cNvSpPr/>
          <p:nvPr/>
        </p:nvSpPr>
        <p:spPr bwMode="auto">
          <a:xfrm>
            <a:off x="7524112" y="3825885"/>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8" name="矩形 57"/>
          <p:cNvSpPr/>
          <p:nvPr/>
        </p:nvSpPr>
        <p:spPr bwMode="auto">
          <a:xfrm>
            <a:off x="8162415" y="3069893"/>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9" name="弧形 58"/>
          <p:cNvSpPr/>
          <p:nvPr/>
        </p:nvSpPr>
        <p:spPr bwMode="auto">
          <a:xfrm rot="5400000">
            <a:off x="3427594" y="4077856"/>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62" name="矩形 61"/>
          <p:cNvSpPr/>
          <p:nvPr/>
        </p:nvSpPr>
        <p:spPr bwMode="auto">
          <a:xfrm>
            <a:off x="3055956" y="5062504"/>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3" name="矩形 62"/>
          <p:cNvSpPr/>
          <p:nvPr/>
        </p:nvSpPr>
        <p:spPr bwMode="auto">
          <a:xfrm>
            <a:off x="2417648" y="5170504"/>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4" name="矩形 63"/>
          <p:cNvSpPr/>
          <p:nvPr/>
        </p:nvSpPr>
        <p:spPr bwMode="auto">
          <a:xfrm>
            <a:off x="1779340" y="5386504"/>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6" name="矩形 65"/>
          <p:cNvSpPr/>
          <p:nvPr/>
        </p:nvSpPr>
        <p:spPr bwMode="auto">
          <a:xfrm>
            <a:off x="1141032" y="5754652"/>
            <a:ext cx="432000" cy="359958"/>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9" name="矩形 68"/>
          <p:cNvSpPr/>
          <p:nvPr/>
        </p:nvSpPr>
        <p:spPr bwMode="auto">
          <a:xfrm>
            <a:off x="3694264" y="4774504"/>
            <a:ext cx="432000" cy="1332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37</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0" name="矩形 69"/>
          <p:cNvSpPr/>
          <p:nvPr/>
        </p:nvSpPr>
        <p:spPr bwMode="auto">
          <a:xfrm>
            <a:off x="4332572" y="4954504"/>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1" name="矩形 70"/>
          <p:cNvSpPr/>
          <p:nvPr/>
        </p:nvSpPr>
        <p:spPr bwMode="auto">
          <a:xfrm>
            <a:off x="4970880" y="5530504"/>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0" name="矩形 109"/>
          <p:cNvSpPr/>
          <p:nvPr/>
        </p:nvSpPr>
        <p:spPr bwMode="auto">
          <a:xfrm>
            <a:off x="5609188" y="517050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a:solidFill>
                  <a:srgbClr val="C00000"/>
                </a:solidFill>
                <a:latin typeface="微软雅黑" panose="020B0503020204020204" pitchFamily="34" charset="-122"/>
                <a:ea typeface="微软雅黑" panose="020B0503020204020204" pitchFamily="34" charset="-122"/>
              </a:rPr>
              <a:t>b</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11" name="矩形 110"/>
          <p:cNvSpPr/>
          <p:nvPr/>
        </p:nvSpPr>
        <p:spPr bwMode="auto">
          <a:xfrm>
            <a:off x="6247496" y="5278504"/>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2" name="矩形 111"/>
          <p:cNvSpPr/>
          <p:nvPr/>
        </p:nvSpPr>
        <p:spPr bwMode="auto">
          <a:xfrm>
            <a:off x="6885804" y="5458504"/>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3" name="矩形 112"/>
          <p:cNvSpPr/>
          <p:nvPr/>
        </p:nvSpPr>
        <p:spPr bwMode="auto">
          <a:xfrm>
            <a:off x="7524112" y="5602504"/>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4" name="矩形 113"/>
          <p:cNvSpPr/>
          <p:nvPr/>
        </p:nvSpPr>
        <p:spPr bwMode="auto">
          <a:xfrm>
            <a:off x="8162415" y="4846512"/>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5" name="弧形 114"/>
          <p:cNvSpPr/>
          <p:nvPr/>
        </p:nvSpPr>
        <p:spPr bwMode="auto">
          <a:xfrm rot="5400000">
            <a:off x="4056150" y="5846116"/>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16" name="弧形 115"/>
          <p:cNvSpPr/>
          <p:nvPr/>
        </p:nvSpPr>
        <p:spPr bwMode="auto">
          <a:xfrm rot="5400000">
            <a:off x="3696672" y="5500942"/>
            <a:ext cx="492992" cy="1188480"/>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Tree>
    <p:extLst>
      <p:ext uri="{BB962C8B-B14F-4D97-AF65-F5344CB8AC3E}">
        <p14:creationId xmlns:p14="http://schemas.microsoft.com/office/powerpoint/2010/main" val="2735508591"/>
      </p:ext>
    </p:extLst>
  </p:cSld>
  <p:clrMapOvr>
    <a:masterClrMapping/>
  </p:clrMapOvr>
  <p:transition advTm="157">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20"/>
          <p:cNvSpPr txBox="1">
            <a:spLocks noChangeArrowheads="1"/>
          </p:cNvSpPr>
          <p:nvPr/>
        </p:nvSpPr>
        <p:spPr bwMode="auto">
          <a:xfrm>
            <a:off x="179512" y="1105580"/>
            <a:ext cx="8749223" cy="523220"/>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代码实现</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sp>
        <p:nvSpPr>
          <p:cNvPr id="4" name="矩形 3"/>
          <p:cNvSpPr/>
          <p:nvPr/>
        </p:nvSpPr>
        <p:spPr>
          <a:xfrm>
            <a:off x="362372" y="5301208"/>
            <a:ext cx="9177001" cy="1754326"/>
          </a:xfrm>
          <a:prstGeom prst="rect">
            <a:avLst/>
          </a:prstGeom>
        </p:spPr>
        <p:txBody>
          <a:bodyPr wrap="square">
            <a:spAutoFit/>
          </a:bodyPr>
          <a:lstStyle/>
          <a:p>
            <a:r>
              <a:rPr lang="en-US" altLang="zh-CN" dirty="0">
                <a:solidFill>
                  <a:srgbClr val="0000FF"/>
                </a:solidFill>
                <a:highlight>
                  <a:srgbClr val="FFFFFF"/>
                </a:highlight>
                <a:latin typeface="Consolas" panose="020B0609020204030204" pitchFamily="49" charset="0"/>
                <a:ea typeface="新宋体" panose="02010609030101010101" pitchFamily="49" charset="-122"/>
              </a:rPr>
              <a:t>void</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main(){</a:t>
            </a:r>
          </a:p>
          <a:p>
            <a:r>
              <a:rPr lang="en-US" altLang="zh-CN" dirty="0">
                <a:solidFill>
                  <a:srgbClr val="0000FF"/>
                </a:solidFill>
                <a:highlight>
                  <a:srgbClr val="FFFFFF"/>
                </a:highlight>
                <a:latin typeface="Consolas" panose="020B0609020204030204" pitchFamily="49" charset="0"/>
                <a:ea typeface="新宋体" panose="02010609030101010101" pitchFamily="49" charset="-122"/>
              </a:rPr>
              <a:t>    </a:t>
            </a:r>
            <a:r>
              <a:rPr lang="en-US" altLang="zh-CN"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array[] = { 14, 10, 18, 16, 20, 26, 23, 29, 26, 35, 32, 37 };</a:t>
            </a:r>
          </a:p>
          <a:p>
            <a:r>
              <a:rPr lang="en-US" altLang="zh-CN"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err="1">
                <a:solidFill>
                  <a:srgbClr val="000000"/>
                </a:solidFill>
                <a:highlight>
                  <a:srgbClr val="FFFFFF"/>
                </a:highlight>
                <a:latin typeface="Consolas" panose="020B0609020204030204" pitchFamily="49" charset="0"/>
                <a:ea typeface="新宋体" panose="02010609030101010101" pitchFamily="49" charset="-122"/>
              </a:rPr>
              <a:t>insertSort</a:t>
            </a:r>
            <a:r>
              <a:rPr lang="en-US" altLang="zh-CN" dirty="0">
                <a:solidFill>
                  <a:srgbClr val="000000"/>
                </a:solidFill>
                <a:highlight>
                  <a:srgbClr val="FFFFFF"/>
                </a:highlight>
                <a:latin typeface="Consolas" panose="020B0609020204030204" pitchFamily="49" charset="0"/>
                <a:ea typeface="新宋体" panose="02010609030101010101" pitchFamily="49" charset="-122"/>
              </a:rPr>
              <a:t>(array,12);</a:t>
            </a:r>
          </a:p>
          <a:p>
            <a:r>
              <a:rPr lang="nn-NO" altLang="zh-CN" dirty="0">
                <a:solidFill>
                  <a:srgbClr val="0000FF"/>
                </a:solidFill>
                <a:highlight>
                  <a:srgbClr val="FFFFFF"/>
                </a:highlight>
                <a:latin typeface="Consolas" panose="020B0609020204030204" pitchFamily="49" charset="0"/>
                <a:ea typeface="新宋体" panose="02010609030101010101" pitchFamily="49" charset="-122"/>
              </a:rPr>
              <a:t>    for</a:t>
            </a:r>
            <a:r>
              <a:rPr lang="nn-NO" altLang="zh-CN" dirty="0">
                <a:solidFill>
                  <a:srgbClr val="000000"/>
                </a:solidFill>
                <a:highlight>
                  <a:srgbClr val="FFFFFF"/>
                </a:highlight>
                <a:latin typeface="Consolas" panose="020B0609020204030204" pitchFamily="49" charset="0"/>
                <a:ea typeface="新宋体" panose="02010609030101010101" pitchFamily="49" charset="-122"/>
              </a:rPr>
              <a:t> (</a:t>
            </a:r>
            <a:r>
              <a:rPr lang="nn-NO" altLang="zh-CN" dirty="0">
                <a:solidFill>
                  <a:srgbClr val="0000FF"/>
                </a:solidFill>
                <a:highlight>
                  <a:srgbClr val="FFFFFF"/>
                </a:highlight>
                <a:latin typeface="Consolas" panose="020B0609020204030204" pitchFamily="49" charset="0"/>
                <a:ea typeface="新宋体" panose="02010609030101010101" pitchFamily="49" charset="-122"/>
              </a:rPr>
              <a:t>int</a:t>
            </a:r>
            <a:r>
              <a:rPr lang="nn-NO" altLang="zh-CN" dirty="0">
                <a:solidFill>
                  <a:srgbClr val="000000"/>
                </a:solidFill>
                <a:highlight>
                  <a:srgbClr val="FFFFFF"/>
                </a:highlight>
                <a:latin typeface="Consolas" panose="020B0609020204030204" pitchFamily="49" charset="0"/>
                <a:ea typeface="新宋体" panose="02010609030101010101" pitchFamily="49" charset="-122"/>
              </a:rPr>
              <a:t> i = 0; i &lt; 12; ++i) </a:t>
            </a:r>
            <a:r>
              <a:rPr lang="en-US" altLang="zh-CN" dirty="0" err="1">
                <a:solidFill>
                  <a:srgbClr val="000000"/>
                </a:solidFill>
                <a:highlight>
                  <a:srgbClr val="FFFFFF"/>
                </a:highlight>
                <a:latin typeface="Consolas" panose="020B0609020204030204" pitchFamily="49" charset="0"/>
                <a:ea typeface="新宋体" panose="02010609030101010101" pitchFamily="49" charset="-122"/>
              </a:rPr>
              <a:t>cout</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a:solidFill>
                  <a:srgbClr val="008080"/>
                </a:solidFill>
                <a:highlight>
                  <a:srgbClr val="FFFFFF"/>
                </a:highlight>
                <a:latin typeface="Consolas" panose="020B0609020204030204" pitchFamily="49" charset="0"/>
                <a:ea typeface="新宋体" panose="02010609030101010101" pitchFamily="49" charset="-122"/>
              </a:rPr>
              <a:t>&lt;&lt;</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array[</a:t>
            </a:r>
            <a:r>
              <a:rPr lang="en-US" altLang="zh-CN"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a:solidFill>
                  <a:srgbClr val="008080"/>
                </a:solidFill>
                <a:highlight>
                  <a:srgbClr val="FFFFFF"/>
                </a:highlight>
                <a:latin typeface="Consolas" panose="020B0609020204030204" pitchFamily="49" charset="0"/>
                <a:ea typeface="新宋体" panose="02010609030101010101" pitchFamily="49" charset="-122"/>
              </a:rPr>
              <a:t>&lt;&lt;</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err="1">
                <a:solidFill>
                  <a:srgbClr val="000000"/>
                </a:solidFill>
                <a:highlight>
                  <a:srgbClr val="FFFFFF"/>
                </a:highlight>
                <a:latin typeface="Consolas" panose="020B0609020204030204" pitchFamily="49" charset="0"/>
                <a:ea typeface="新宋体" panose="02010609030101010101" pitchFamily="49" charset="-122"/>
              </a:rPr>
              <a:t>endl</a:t>
            </a:r>
            <a:r>
              <a:rPr lang="en-US" altLang="zh-CN" dirty="0">
                <a:solidFill>
                  <a:srgbClr val="000000"/>
                </a:solidFill>
                <a:highlight>
                  <a:srgbClr val="FFFFFF"/>
                </a:highlight>
                <a:latin typeface="Consolas" panose="020B0609020204030204" pitchFamily="49" charset="0"/>
                <a:ea typeface="新宋体" panose="02010609030101010101" pitchFamily="49" charset="-122"/>
              </a:rPr>
              <a:t>;</a:t>
            </a:r>
          </a:p>
          <a:p>
            <a:r>
              <a:rPr lang="en-US" altLang="zh-CN" dirty="0">
                <a:solidFill>
                  <a:srgbClr val="000000"/>
                </a:solidFill>
                <a:highlight>
                  <a:srgbClr val="FFFFFF"/>
                </a:highlight>
                <a:latin typeface="Consolas" panose="020B0609020204030204" pitchFamily="49" charset="0"/>
                <a:ea typeface="新宋体" panose="02010609030101010101" pitchFamily="49" charset="-122"/>
              </a:rPr>
              <a:t>}</a:t>
            </a:r>
          </a:p>
          <a:p>
            <a:endParaRPr lang="zh-CN" altLang="en-US" dirty="0">
              <a:latin typeface="Consolas" panose="020B0609020204030204" pitchFamily="49" charset="0"/>
            </a:endParaRPr>
          </a:p>
        </p:txBody>
      </p:sp>
      <p:sp>
        <p:nvSpPr>
          <p:cNvPr id="3" name="矩形 2"/>
          <p:cNvSpPr/>
          <p:nvPr/>
        </p:nvSpPr>
        <p:spPr>
          <a:xfrm>
            <a:off x="362372" y="1572178"/>
            <a:ext cx="8242076" cy="3785652"/>
          </a:xfrm>
          <a:prstGeom prst="rect">
            <a:avLst/>
          </a:prstGeom>
        </p:spPr>
        <p:txBody>
          <a:bodyPr wrap="square">
            <a:spAutoFit/>
          </a:bodyPr>
          <a:lstStyle/>
          <a:p>
            <a:r>
              <a:rPr lang="en-US" altLang="zh-CN" sz="2000" dirty="0">
                <a:solidFill>
                  <a:srgbClr val="0000FF"/>
                </a:solidFill>
                <a:highlight>
                  <a:srgbClr val="FFFFFF"/>
                </a:highlight>
                <a:latin typeface="Consolas" panose="020B0609020204030204" pitchFamily="49" charset="0"/>
                <a:ea typeface="新宋体" panose="02010609030101010101" pitchFamily="49" charset="-122"/>
              </a:rPr>
              <a:t>void</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insertSort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n</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p>
          <a:p>
            <a:r>
              <a:rPr lang="en-US" altLang="zh-CN" sz="2000" dirty="0">
                <a:solidFill>
                  <a:srgbClr val="0000FF"/>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buffer = 0;</a:t>
            </a:r>
          </a:p>
          <a:p>
            <a:r>
              <a:rPr lang="nn-NO" altLang="zh-CN" sz="2000" dirty="0">
                <a:solidFill>
                  <a:srgbClr val="0000FF"/>
                </a:solidFill>
                <a:highlight>
                  <a:srgbClr val="FFFFFF"/>
                </a:highlight>
                <a:latin typeface="Consolas" panose="020B0609020204030204" pitchFamily="49" charset="0"/>
                <a:ea typeface="新宋体" panose="02010609030101010101" pitchFamily="49" charset="-122"/>
              </a:rPr>
              <a:t>    for</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nn-NO" altLang="zh-CN" sz="2000" dirty="0">
                <a:solidFill>
                  <a:srgbClr val="0000FF"/>
                </a:solidFill>
                <a:highlight>
                  <a:srgbClr val="FFFFFF"/>
                </a:highlight>
                <a:latin typeface="Consolas" panose="020B0609020204030204" pitchFamily="49" charset="0"/>
                <a:ea typeface="新宋体" panose="02010609030101010101" pitchFamily="49" charset="-122"/>
              </a:rPr>
              <a:t>int</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 i = </a:t>
            </a:r>
            <a:r>
              <a:rPr lang="nn-NO" altLang="zh-CN" sz="2000" dirty="0">
                <a:solidFill>
                  <a:srgbClr val="808080"/>
                </a:solidFill>
                <a:highlight>
                  <a:srgbClr val="FFFFFF"/>
                </a:highlight>
                <a:latin typeface="Consolas" panose="020B0609020204030204" pitchFamily="49" charset="0"/>
                <a:ea typeface="新宋体" panose="02010609030101010101" pitchFamily="49" charset="-122"/>
              </a:rPr>
              <a:t>1</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 i &lt; n; i++) {</a:t>
            </a:r>
            <a:endParaRPr lang="zh-CN" altLang="en-US" sz="2000" b="1" kern="0" dirty="0">
              <a:solidFill>
                <a:srgbClr val="CC0000"/>
              </a:solidFill>
              <a:latin typeface="Consolas" panose="020B0609020204030204" pitchFamily="49" charset="0"/>
              <a:ea typeface="隶书" pitchFamily="49" charset="-122"/>
            </a:endParaRP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buffer =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p>
          <a:p>
            <a:r>
              <a:rPr lang="en-US" altLang="zh-CN" sz="2000" dirty="0">
                <a:solidFill>
                  <a:srgbClr val="0000FF"/>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j = </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- 1;</a:t>
            </a:r>
          </a:p>
          <a:p>
            <a:r>
              <a:rPr lang="en-US" altLang="zh-CN" sz="2000" dirty="0">
                <a:solidFill>
                  <a:srgbClr val="0000FF"/>
                </a:solidFill>
                <a:highlight>
                  <a:srgbClr val="FFFFFF"/>
                </a:highlight>
                <a:latin typeface="Consolas" panose="020B0609020204030204" pitchFamily="49" charset="0"/>
                <a:ea typeface="新宋体" panose="02010609030101010101" pitchFamily="49" charset="-122"/>
              </a:rPr>
              <a:t>        while</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 &gt;= 0 &amp;&amp; buffer &lt;</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a:t>
            </a:r>
          </a:p>
          <a:p>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 + 1] =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a:t>
            </a: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j -= 1;</a:t>
            </a: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p>
          <a:p>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 + 1] = buffer;</a:t>
            </a: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p>
        </p:txBody>
      </p:sp>
      <p:sp>
        <p:nvSpPr>
          <p:cNvPr id="5" name="文本框 4"/>
          <p:cNvSpPr txBox="1"/>
          <p:nvPr/>
        </p:nvSpPr>
        <p:spPr>
          <a:xfrm>
            <a:off x="5223981" y="2236222"/>
            <a:ext cx="3672408"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从第二个元素起进行插入操作</a:t>
            </a:r>
          </a:p>
        </p:txBody>
      </p:sp>
      <p:sp>
        <p:nvSpPr>
          <p:cNvPr id="8" name="文本框 7"/>
          <p:cNvSpPr txBox="1"/>
          <p:nvPr/>
        </p:nvSpPr>
        <p:spPr>
          <a:xfrm>
            <a:off x="5223981" y="2512345"/>
            <a:ext cx="3672408"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缓存该元素</a:t>
            </a:r>
          </a:p>
        </p:txBody>
      </p:sp>
      <p:sp>
        <p:nvSpPr>
          <p:cNvPr id="9" name="文本框 8"/>
          <p:cNvSpPr txBox="1"/>
          <p:nvPr/>
        </p:nvSpPr>
        <p:spPr>
          <a:xfrm>
            <a:off x="5223981" y="2821381"/>
            <a:ext cx="3672408"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初始化比较元素位置为前一个</a:t>
            </a:r>
          </a:p>
        </p:txBody>
      </p:sp>
      <p:sp>
        <p:nvSpPr>
          <p:cNvPr id="10" name="文本框 9"/>
          <p:cNvSpPr txBox="1"/>
          <p:nvPr/>
        </p:nvSpPr>
        <p:spPr>
          <a:xfrm>
            <a:off x="6372200" y="3140968"/>
            <a:ext cx="2880320"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a:t>
            </a:r>
            <a:r>
              <a:rPr lang="zh-CN" altLang="en-US" b="1" kern="0" dirty="0">
                <a:solidFill>
                  <a:srgbClr val="CC0000"/>
                </a:solidFill>
                <a:latin typeface="Consolas" panose="020B0609020204030204" pitchFamily="49" charset="0"/>
                <a:ea typeface="隶书" pitchFamily="49" charset="-122"/>
              </a:rPr>
              <a:t>该次比较继续进行条件</a:t>
            </a:r>
          </a:p>
        </p:txBody>
      </p:sp>
      <p:sp>
        <p:nvSpPr>
          <p:cNvPr id="11" name="文本框 10"/>
          <p:cNvSpPr txBox="1"/>
          <p:nvPr/>
        </p:nvSpPr>
        <p:spPr>
          <a:xfrm>
            <a:off x="5223981" y="3490979"/>
            <a:ext cx="2880320"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a:t>
            </a:r>
            <a:r>
              <a:rPr lang="zh-CN" altLang="en-US" b="1" kern="0" dirty="0">
                <a:solidFill>
                  <a:srgbClr val="CC0000"/>
                </a:solidFill>
                <a:latin typeface="Consolas" panose="020B0609020204030204" pitchFamily="49" charset="0"/>
                <a:ea typeface="隶书" pitchFamily="49" charset="-122"/>
              </a:rPr>
              <a:t>交换元素</a:t>
            </a:r>
          </a:p>
        </p:txBody>
      </p:sp>
      <p:sp>
        <p:nvSpPr>
          <p:cNvPr id="12" name="文本框 11"/>
          <p:cNvSpPr txBox="1"/>
          <p:nvPr/>
        </p:nvSpPr>
        <p:spPr>
          <a:xfrm>
            <a:off x="5223981" y="3803959"/>
            <a:ext cx="2880320"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a:t>
            </a:r>
            <a:r>
              <a:rPr lang="zh-CN" altLang="en-US" b="1" kern="0" dirty="0">
                <a:solidFill>
                  <a:srgbClr val="CC0000"/>
                </a:solidFill>
                <a:latin typeface="Consolas" panose="020B0609020204030204" pitchFamily="49" charset="0"/>
                <a:ea typeface="隶书" pitchFamily="49" charset="-122"/>
              </a:rPr>
              <a:t>继续下一个位置比较</a:t>
            </a:r>
          </a:p>
        </p:txBody>
      </p:sp>
      <p:sp>
        <p:nvSpPr>
          <p:cNvPr id="13" name="文本框 12"/>
          <p:cNvSpPr txBox="1"/>
          <p:nvPr/>
        </p:nvSpPr>
        <p:spPr>
          <a:xfrm>
            <a:off x="5007957" y="4363088"/>
            <a:ext cx="3956531"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a:t>
            </a:r>
            <a:r>
              <a:rPr lang="zh-CN" altLang="en-US" b="1" kern="0" dirty="0">
                <a:solidFill>
                  <a:srgbClr val="CC0000"/>
                </a:solidFill>
                <a:latin typeface="Consolas" panose="020B0609020204030204" pitchFamily="49" charset="0"/>
                <a:ea typeface="隶书" pitchFamily="49" charset="-122"/>
              </a:rPr>
              <a:t>比较停止，将插入值插入对应位置</a:t>
            </a:r>
          </a:p>
        </p:txBody>
      </p:sp>
    </p:spTree>
    <p:extLst>
      <p:ext uri="{BB962C8B-B14F-4D97-AF65-F5344CB8AC3E}">
        <p14:creationId xmlns:p14="http://schemas.microsoft.com/office/powerpoint/2010/main" val="2954232098"/>
      </p:ext>
    </p:extLst>
  </p:cSld>
  <p:clrMapOvr>
    <a:masterClrMapping/>
  </p:clrMapOvr>
  <p:transition advTm="157">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例子：插入排序复杂度分析</a:t>
            </a:r>
          </a:p>
        </p:txBody>
      </p:sp>
      <p:sp>
        <p:nvSpPr>
          <p:cNvPr id="3" name="矩形 2"/>
          <p:cNvSpPr/>
          <p:nvPr/>
        </p:nvSpPr>
        <p:spPr>
          <a:xfrm>
            <a:off x="362372" y="1135772"/>
            <a:ext cx="8242076" cy="4093428"/>
          </a:xfrm>
          <a:prstGeom prst="rect">
            <a:avLst/>
          </a:prstGeom>
        </p:spPr>
        <p:txBody>
          <a:bodyPr wrap="square">
            <a:spAutoFit/>
          </a:bodyPr>
          <a:lstStyle/>
          <a:p>
            <a:r>
              <a:rPr lang="en-US" altLang="zh-CN" sz="2000" dirty="0">
                <a:solidFill>
                  <a:srgbClr val="0000FF"/>
                </a:solidFill>
                <a:highlight>
                  <a:srgbClr val="FFFFFF"/>
                </a:highlight>
                <a:latin typeface="Consolas" panose="020B0609020204030204" pitchFamily="49" charset="0"/>
                <a:ea typeface="新宋体" panose="02010609030101010101" pitchFamily="49" charset="-122"/>
              </a:rPr>
              <a:t>void</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insertSort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n</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p>
          <a:p>
            <a:r>
              <a:rPr lang="en-US" altLang="zh-CN" sz="2000" dirty="0">
                <a:solidFill>
                  <a:srgbClr val="0000FF"/>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buffer = 0;</a:t>
            </a:r>
          </a:p>
          <a:p>
            <a:r>
              <a:rPr lang="nn-NO" altLang="zh-CN" sz="2000" dirty="0">
                <a:solidFill>
                  <a:srgbClr val="0000FF"/>
                </a:solidFill>
                <a:highlight>
                  <a:srgbClr val="FFFFFF"/>
                </a:highlight>
                <a:latin typeface="Consolas" panose="020B0609020204030204" pitchFamily="49" charset="0"/>
                <a:ea typeface="新宋体" panose="02010609030101010101" pitchFamily="49" charset="-122"/>
              </a:rPr>
              <a:t>    for</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nn-NO" altLang="zh-CN" sz="2000" dirty="0">
                <a:solidFill>
                  <a:srgbClr val="0000FF"/>
                </a:solidFill>
                <a:highlight>
                  <a:srgbClr val="FFFFFF"/>
                </a:highlight>
                <a:latin typeface="Consolas" panose="020B0609020204030204" pitchFamily="49" charset="0"/>
                <a:ea typeface="新宋体" panose="02010609030101010101" pitchFamily="49" charset="-122"/>
              </a:rPr>
              <a:t>int</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 i = </a:t>
            </a:r>
            <a:r>
              <a:rPr lang="nn-NO" altLang="zh-CN" sz="2000" dirty="0">
                <a:solidFill>
                  <a:srgbClr val="808080"/>
                </a:solidFill>
                <a:highlight>
                  <a:srgbClr val="FFFFFF"/>
                </a:highlight>
                <a:latin typeface="Consolas" panose="020B0609020204030204" pitchFamily="49" charset="0"/>
                <a:ea typeface="新宋体" panose="02010609030101010101" pitchFamily="49" charset="-122"/>
              </a:rPr>
              <a:t>1</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 i &lt; n; i++) {</a:t>
            </a:r>
            <a:endParaRPr lang="zh-CN" altLang="en-US" sz="2000" b="1" kern="0" dirty="0">
              <a:solidFill>
                <a:srgbClr val="CC0000"/>
              </a:solidFill>
              <a:latin typeface="Consolas" panose="020B0609020204030204" pitchFamily="49" charset="0"/>
              <a:ea typeface="隶书" pitchFamily="49" charset="-122"/>
            </a:endParaRP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buffer =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p>
          <a:p>
            <a:r>
              <a:rPr lang="en-US" altLang="zh-CN" sz="2000" dirty="0">
                <a:solidFill>
                  <a:srgbClr val="0000FF"/>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j = </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- 1;</a:t>
            </a:r>
          </a:p>
          <a:p>
            <a:r>
              <a:rPr lang="en-US" altLang="zh-CN" sz="2000" dirty="0">
                <a:solidFill>
                  <a:srgbClr val="0000FF"/>
                </a:solidFill>
                <a:highlight>
                  <a:srgbClr val="FFFFFF"/>
                </a:highlight>
                <a:latin typeface="Consolas" panose="020B0609020204030204" pitchFamily="49" charset="0"/>
                <a:ea typeface="新宋体" panose="02010609030101010101" pitchFamily="49" charset="-122"/>
              </a:rPr>
              <a:t>        </a:t>
            </a:r>
            <a:r>
              <a:rPr lang="en-US" altLang="zh-CN" sz="2000" dirty="0" smtClean="0">
                <a:solidFill>
                  <a:srgbClr val="0000FF"/>
                </a:solidFill>
                <a:highlight>
                  <a:srgbClr val="FFFFFF"/>
                </a:highlight>
                <a:latin typeface="Consolas" panose="020B0609020204030204" pitchFamily="49" charset="0"/>
                <a:ea typeface="新宋体" panose="02010609030101010101" pitchFamily="49" charset="-122"/>
              </a:rPr>
              <a:t>while</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(buffer &lt;</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a:t>
            </a:r>
            <a:r>
              <a:rPr lang="en-US" altLang="zh-CN" sz="2000" smtClean="0">
                <a:solidFill>
                  <a:srgbClr val="000000"/>
                </a:solidFill>
                <a:highlight>
                  <a:srgbClr val="FFFFFF"/>
                </a:highlight>
                <a:latin typeface="Consolas" panose="020B0609020204030204" pitchFamily="49" charset="0"/>
                <a:ea typeface="新宋体" panose="02010609030101010101" pitchFamily="49" charset="-122"/>
              </a:rPr>
              <a:t>] &amp;&amp; j </a:t>
            </a:r>
            <a:r>
              <a:rPr lang="en-US" altLang="zh-CN" sz="2000">
                <a:solidFill>
                  <a:srgbClr val="000000"/>
                </a:solidFill>
                <a:highlight>
                  <a:srgbClr val="FFFFFF"/>
                </a:highlight>
                <a:latin typeface="Consolas" panose="020B0609020204030204" pitchFamily="49" charset="0"/>
                <a:ea typeface="新宋体" panose="02010609030101010101" pitchFamily="49" charset="-122"/>
              </a:rPr>
              <a:t>&gt;= </a:t>
            </a:r>
            <a:r>
              <a:rPr lang="en-US" altLang="zh-CN" sz="2000" smtClean="0">
                <a:solidFill>
                  <a:srgbClr val="000000"/>
                </a:solidFill>
                <a:highlight>
                  <a:srgbClr val="FFFFFF"/>
                </a:highlight>
                <a:latin typeface="Consolas" panose="020B0609020204030204" pitchFamily="49" charset="0"/>
                <a:ea typeface="新宋体" panose="02010609030101010101" pitchFamily="49" charset="-122"/>
              </a:rPr>
              <a:t>0){</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a:p>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            </a:t>
            </a:r>
          </a:p>
          <a:p>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 + 1] =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a:t>
            </a: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j -= 1;</a:t>
            </a: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p>
          <a:p>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 + 1] = buffer;</a:t>
            </a: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p>
        </p:txBody>
      </p:sp>
      <p:sp>
        <p:nvSpPr>
          <p:cNvPr id="5" name="文本框 4"/>
          <p:cNvSpPr txBox="1"/>
          <p:nvPr/>
        </p:nvSpPr>
        <p:spPr>
          <a:xfrm>
            <a:off x="5223981" y="1787484"/>
            <a:ext cx="3672408"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比较次数</a:t>
            </a:r>
            <a:r>
              <a:rPr lang="en-US" altLang="zh-CN" b="1" kern="0" dirty="0">
                <a:solidFill>
                  <a:srgbClr val="CC0000"/>
                </a:solidFill>
                <a:latin typeface="Consolas" panose="020B0609020204030204" pitchFamily="49" charset="0"/>
                <a:ea typeface="隶书" pitchFamily="49" charset="-122"/>
              </a:rPr>
              <a:t>n-1</a:t>
            </a:r>
            <a:r>
              <a:rPr lang="zh-CN" altLang="en-US" b="1" kern="0" dirty="0">
                <a:solidFill>
                  <a:srgbClr val="CC0000"/>
                </a:solidFill>
                <a:latin typeface="Consolas" panose="020B0609020204030204" pitchFamily="49" charset="0"/>
                <a:ea typeface="隶书" pitchFamily="49" charset="-122"/>
              </a:rPr>
              <a:t>，赋值次数</a:t>
            </a:r>
            <a:r>
              <a:rPr lang="en-US" altLang="zh-CN" b="1" kern="0" dirty="0">
                <a:solidFill>
                  <a:srgbClr val="CC0000"/>
                </a:solidFill>
                <a:latin typeface="Consolas" panose="020B0609020204030204" pitchFamily="49" charset="0"/>
                <a:ea typeface="隶书" pitchFamily="49" charset="-122"/>
              </a:rPr>
              <a:t>n-1</a:t>
            </a:r>
            <a:endParaRPr lang="zh-CN" altLang="en-US" b="1" kern="0" dirty="0">
              <a:solidFill>
                <a:srgbClr val="CC0000"/>
              </a:solidFill>
              <a:latin typeface="Consolas" panose="020B0609020204030204" pitchFamily="49" charset="0"/>
              <a:ea typeface="隶书" pitchFamily="49" charset="-122"/>
            </a:endParaRPr>
          </a:p>
        </p:txBody>
      </p:sp>
      <p:sp>
        <p:nvSpPr>
          <p:cNvPr id="8" name="文本框 7"/>
          <p:cNvSpPr txBox="1"/>
          <p:nvPr/>
        </p:nvSpPr>
        <p:spPr>
          <a:xfrm>
            <a:off x="5223981" y="2063607"/>
            <a:ext cx="3672408"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赋值次数</a:t>
            </a:r>
            <a:r>
              <a:rPr lang="en-US" altLang="zh-CN" b="1" kern="0" dirty="0">
                <a:solidFill>
                  <a:srgbClr val="CC0000"/>
                </a:solidFill>
                <a:latin typeface="Consolas" panose="020B0609020204030204" pitchFamily="49" charset="0"/>
                <a:ea typeface="隶书" pitchFamily="49" charset="-122"/>
              </a:rPr>
              <a:t>1</a:t>
            </a:r>
            <a:endParaRPr lang="zh-CN" altLang="en-US" b="1" kern="0" dirty="0">
              <a:solidFill>
                <a:srgbClr val="CC0000"/>
              </a:solidFill>
              <a:latin typeface="Consolas" panose="020B0609020204030204" pitchFamily="49" charset="0"/>
              <a:ea typeface="隶书" pitchFamily="49" charset="-122"/>
            </a:endParaRPr>
          </a:p>
        </p:txBody>
      </p:sp>
      <p:sp>
        <p:nvSpPr>
          <p:cNvPr id="9" name="文本框 8"/>
          <p:cNvSpPr txBox="1"/>
          <p:nvPr/>
        </p:nvSpPr>
        <p:spPr>
          <a:xfrm>
            <a:off x="5223981" y="2372643"/>
            <a:ext cx="3672408"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赋值次数</a:t>
            </a:r>
            <a:r>
              <a:rPr lang="en-US" altLang="zh-CN" b="1" kern="0" dirty="0">
                <a:solidFill>
                  <a:srgbClr val="CC0000"/>
                </a:solidFill>
                <a:latin typeface="Consolas" panose="020B0609020204030204" pitchFamily="49" charset="0"/>
                <a:ea typeface="隶书" pitchFamily="49" charset="-122"/>
              </a:rPr>
              <a:t>1</a:t>
            </a:r>
            <a:endParaRPr lang="zh-CN" altLang="en-US" b="1" kern="0" dirty="0">
              <a:solidFill>
                <a:srgbClr val="CC0000"/>
              </a:solidFill>
              <a:latin typeface="Consolas" panose="020B0609020204030204" pitchFamily="49" charset="0"/>
              <a:ea typeface="隶书" pitchFamily="49" charset="-122"/>
            </a:endParaRPr>
          </a:p>
        </p:txBody>
      </p:sp>
      <p:sp>
        <p:nvSpPr>
          <p:cNvPr id="10" name="文本框 9"/>
          <p:cNvSpPr txBox="1"/>
          <p:nvPr/>
        </p:nvSpPr>
        <p:spPr>
          <a:xfrm>
            <a:off x="6372200" y="2692230"/>
            <a:ext cx="3312368"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最多</a:t>
            </a:r>
            <a:r>
              <a:rPr lang="en-US" altLang="zh-CN" b="1" kern="0" dirty="0">
                <a:solidFill>
                  <a:srgbClr val="CC0000"/>
                </a:solidFill>
                <a:latin typeface="Consolas" panose="020B0609020204030204" pitchFamily="49" charset="0"/>
                <a:ea typeface="隶书" pitchFamily="49" charset="-122"/>
              </a:rPr>
              <a:t>(i+1)x2</a:t>
            </a:r>
            <a:r>
              <a:rPr lang="zh-CN" altLang="en-US" b="1" kern="0" dirty="0">
                <a:solidFill>
                  <a:srgbClr val="CC0000"/>
                </a:solidFill>
                <a:latin typeface="Consolas" panose="020B0609020204030204" pitchFamily="49" charset="0"/>
                <a:ea typeface="隶书" pitchFamily="49" charset="-122"/>
              </a:rPr>
              <a:t>次比较</a:t>
            </a:r>
          </a:p>
        </p:txBody>
      </p:sp>
      <p:sp>
        <p:nvSpPr>
          <p:cNvPr id="11" name="文本框 10"/>
          <p:cNvSpPr txBox="1"/>
          <p:nvPr/>
        </p:nvSpPr>
        <p:spPr>
          <a:xfrm>
            <a:off x="5223981" y="3611538"/>
            <a:ext cx="2880320"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赋值次数</a:t>
            </a:r>
            <a:r>
              <a:rPr lang="en-US" altLang="zh-CN" b="1" kern="0" dirty="0">
                <a:solidFill>
                  <a:srgbClr val="CC0000"/>
                </a:solidFill>
                <a:latin typeface="Consolas" panose="020B0609020204030204" pitchFamily="49" charset="0"/>
                <a:ea typeface="隶书" pitchFamily="49" charset="-122"/>
              </a:rPr>
              <a:t>1</a:t>
            </a:r>
            <a:endParaRPr lang="zh-CN" altLang="en-US" b="1" kern="0" dirty="0">
              <a:solidFill>
                <a:srgbClr val="CC0000"/>
              </a:solidFill>
              <a:latin typeface="Consolas" panose="020B0609020204030204" pitchFamily="49" charset="0"/>
              <a:ea typeface="隶书" pitchFamily="49" charset="-122"/>
            </a:endParaRPr>
          </a:p>
        </p:txBody>
      </p:sp>
      <p:sp>
        <p:nvSpPr>
          <p:cNvPr id="12" name="文本框 11"/>
          <p:cNvSpPr txBox="1"/>
          <p:nvPr/>
        </p:nvSpPr>
        <p:spPr>
          <a:xfrm>
            <a:off x="5223981" y="3310229"/>
            <a:ext cx="2880320"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赋值次数</a:t>
            </a:r>
            <a:r>
              <a:rPr lang="en-US" altLang="zh-CN" b="1" kern="0" dirty="0">
                <a:solidFill>
                  <a:srgbClr val="CC0000"/>
                </a:solidFill>
                <a:latin typeface="Consolas" panose="020B0609020204030204" pitchFamily="49" charset="0"/>
                <a:ea typeface="隶书" pitchFamily="49" charset="-122"/>
              </a:rPr>
              <a:t>1</a:t>
            </a:r>
            <a:endParaRPr lang="zh-CN" altLang="en-US" b="1" kern="0" dirty="0">
              <a:solidFill>
                <a:srgbClr val="CC0000"/>
              </a:solidFill>
              <a:latin typeface="Consolas" panose="020B0609020204030204" pitchFamily="49" charset="0"/>
              <a:ea typeface="隶书" pitchFamily="49" charset="-122"/>
            </a:endParaRPr>
          </a:p>
        </p:txBody>
      </p:sp>
      <p:sp>
        <p:nvSpPr>
          <p:cNvPr id="13" name="文本框 12"/>
          <p:cNvSpPr txBox="1"/>
          <p:nvPr/>
        </p:nvSpPr>
        <p:spPr>
          <a:xfrm>
            <a:off x="5187977" y="4190550"/>
            <a:ext cx="3956531"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赋值次数</a:t>
            </a:r>
            <a:r>
              <a:rPr lang="en-US" altLang="zh-CN" b="1" kern="0" dirty="0">
                <a:solidFill>
                  <a:srgbClr val="CC0000"/>
                </a:solidFill>
                <a:latin typeface="Consolas" panose="020B0609020204030204" pitchFamily="49" charset="0"/>
                <a:ea typeface="隶书" pitchFamily="49" charset="-122"/>
              </a:rPr>
              <a:t>1</a:t>
            </a:r>
            <a:endParaRPr lang="zh-CN" altLang="en-US" b="1" kern="0" dirty="0">
              <a:solidFill>
                <a:srgbClr val="CC0000"/>
              </a:solidFill>
              <a:latin typeface="Consolas" panose="020B0609020204030204" pitchFamily="49" charset="0"/>
              <a:ea typeface="隶书" pitchFamily="49" charset="-122"/>
            </a:endParaRPr>
          </a:p>
        </p:txBody>
      </p:sp>
      <p:sp>
        <p:nvSpPr>
          <p:cNvPr id="14" name="文本框 13"/>
          <p:cNvSpPr txBox="1"/>
          <p:nvPr/>
        </p:nvSpPr>
        <p:spPr>
          <a:xfrm>
            <a:off x="6156176" y="2981736"/>
            <a:ext cx="2520280"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最少</a:t>
            </a:r>
            <a:r>
              <a:rPr lang="en-US" altLang="zh-CN" b="1" kern="0" dirty="0">
                <a:solidFill>
                  <a:srgbClr val="CC0000"/>
                </a:solidFill>
                <a:latin typeface="Consolas" panose="020B0609020204030204" pitchFamily="49" charset="0"/>
                <a:ea typeface="隶书" pitchFamily="49" charset="-122"/>
              </a:rPr>
              <a:t>2</a:t>
            </a:r>
            <a:r>
              <a:rPr lang="zh-CN" altLang="en-US" b="1" kern="0" dirty="0">
                <a:solidFill>
                  <a:srgbClr val="CC0000"/>
                </a:solidFill>
                <a:latin typeface="Consolas" panose="020B0609020204030204" pitchFamily="49" charset="0"/>
                <a:ea typeface="隶书" pitchFamily="49" charset="-122"/>
              </a:rPr>
              <a:t>次比较</a:t>
            </a:r>
          </a:p>
        </p:txBody>
      </p:sp>
      <p:sp>
        <p:nvSpPr>
          <p:cNvPr id="15" name="文本框 14"/>
          <p:cNvSpPr txBox="1"/>
          <p:nvPr/>
        </p:nvSpPr>
        <p:spPr>
          <a:xfrm>
            <a:off x="376817" y="5229200"/>
            <a:ext cx="7848872"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总体最多操作次数 </a:t>
            </a:r>
            <a:r>
              <a:rPr lang="en-US" altLang="zh-CN" sz="2000" b="1" dirty="0">
                <a:latin typeface="微软雅黑" panose="020B0503020204020204" pitchFamily="34" charset="-122"/>
                <a:ea typeface="微软雅黑" panose="020B0503020204020204" pitchFamily="34" charset="-122"/>
              </a:rPr>
              <a:t>= (n-1)(2+1+1+1) +  </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文本框 15"/>
              <p:cNvSpPr txBox="1"/>
              <p:nvPr/>
            </p:nvSpPr>
            <p:spPr>
              <a:xfrm>
                <a:off x="4451748" y="4904913"/>
                <a:ext cx="3671060" cy="965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altLang="zh-CN" sz="2000" b="1" i="1" smtClean="0">
                              <a:solidFill>
                                <a:schemeClr val="tx1"/>
                              </a:solidFill>
                              <a:latin typeface="Cambria Math" panose="02040503050406030204" pitchFamily="18" charset="0"/>
                              <a:ea typeface="+mj-ea"/>
                              <a:cs typeface="Times New Roman" panose="02020603050405020304" pitchFamily="18" charset="0"/>
                            </a:rPr>
                          </m:ctrlPr>
                        </m:naryPr>
                        <m:sub>
                          <m:r>
                            <a:rPr lang="en-US" altLang="zh-CN" sz="2000" b="1" i="1" smtClean="0">
                              <a:solidFill>
                                <a:schemeClr val="tx1"/>
                              </a:solidFill>
                              <a:latin typeface="Cambria Math" panose="02040503050406030204" pitchFamily="18" charset="0"/>
                              <a:ea typeface="+mj-ea"/>
                              <a:cs typeface="Times New Roman" panose="02020603050405020304" pitchFamily="18" charset="0"/>
                            </a:rPr>
                            <m:t>𝒊</m:t>
                          </m:r>
                          <m:r>
                            <a:rPr lang="pt-BR" altLang="zh-CN" sz="2000" b="1" i="1" smtClean="0">
                              <a:solidFill>
                                <a:schemeClr val="tx1"/>
                              </a:solidFill>
                              <a:latin typeface="Cambria Math" panose="02040503050406030204" pitchFamily="18" charset="0"/>
                              <a:ea typeface="+mj-ea"/>
                              <a:cs typeface="Times New Roman" panose="02020603050405020304" pitchFamily="18" charset="0"/>
                            </a:rPr>
                            <m:t>=</m:t>
                          </m:r>
                          <m:r>
                            <a:rPr lang="en-US" altLang="zh-CN" sz="2000" b="1" i="1" smtClean="0">
                              <a:solidFill>
                                <a:schemeClr val="tx1"/>
                              </a:solidFill>
                              <a:latin typeface="Cambria Math" panose="02040503050406030204" pitchFamily="18" charset="0"/>
                              <a:ea typeface="+mj-ea"/>
                              <a:cs typeface="Times New Roman" panose="02020603050405020304" pitchFamily="18" charset="0"/>
                            </a:rPr>
                            <m:t>𝟏</m:t>
                          </m:r>
                        </m:sub>
                        <m:sup>
                          <m:r>
                            <a:rPr lang="pt-BR" altLang="zh-CN" sz="2000" b="1" i="1" smtClean="0">
                              <a:solidFill>
                                <a:schemeClr val="tx1"/>
                              </a:solidFill>
                              <a:latin typeface="Cambria Math" panose="02040503050406030204" pitchFamily="18" charset="0"/>
                              <a:ea typeface="+mj-ea"/>
                              <a:cs typeface="Times New Roman" panose="02020603050405020304" pitchFamily="18" charset="0"/>
                            </a:rPr>
                            <m:t>𝒏</m:t>
                          </m:r>
                          <m:r>
                            <a:rPr lang="en-US" altLang="zh-CN" sz="2000" b="1" i="1" smtClean="0">
                              <a:solidFill>
                                <a:schemeClr val="tx1"/>
                              </a:solidFill>
                              <a:latin typeface="Cambria Math" panose="02040503050406030204" pitchFamily="18" charset="0"/>
                              <a:ea typeface="+mj-ea"/>
                              <a:cs typeface="Times New Roman" panose="02020603050405020304" pitchFamily="18" charset="0"/>
                            </a:rPr>
                            <m:t>−</m:t>
                          </m:r>
                          <m:r>
                            <a:rPr lang="en-US" altLang="zh-CN" sz="2000" b="1" i="1" smtClean="0">
                              <a:solidFill>
                                <a:schemeClr val="tx1"/>
                              </a:solidFill>
                              <a:latin typeface="Cambria Math" panose="02040503050406030204" pitchFamily="18" charset="0"/>
                              <a:ea typeface="+mj-ea"/>
                              <a:cs typeface="Times New Roman" panose="02020603050405020304" pitchFamily="18" charset="0"/>
                            </a:rPr>
                            <m:t>𝟏</m:t>
                          </m:r>
                        </m:sup>
                        <m:e>
                          <m:d>
                            <m:dPr>
                              <m:ctrlPr>
                                <a:rPr lang="en-US" altLang="zh-CN" sz="2000" b="1" i="1" smtClean="0">
                                  <a:solidFill>
                                    <a:schemeClr val="tx1"/>
                                  </a:solidFill>
                                  <a:latin typeface="Cambria Math" panose="02040503050406030204" pitchFamily="18" charset="0"/>
                                  <a:ea typeface="+mj-ea"/>
                                  <a:cs typeface="Times New Roman" panose="02020603050405020304" pitchFamily="18" charset="0"/>
                                </a:rPr>
                              </m:ctrlPr>
                            </m:dPr>
                            <m:e>
                              <m:r>
                                <m:rPr>
                                  <m:nor/>
                                </m:rPr>
                                <a:rPr lang="en-US" altLang="zh-CN" sz="2000" b="1" i="1" dirty="0" smtClean="0">
                                  <a:solidFill>
                                    <a:schemeClr val="tx1"/>
                                  </a:solidFill>
                                  <a:latin typeface="Times New Roman" panose="02020603050405020304" pitchFamily="18" charset="0"/>
                                  <a:cs typeface="Times New Roman" panose="02020603050405020304" pitchFamily="18" charset="0"/>
                                </a:rPr>
                                <m:t>i</m:t>
                              </m:r>
                              <m:r>
                                <m:rPr>
                                  <m:nor/>
                                </m:rPr>
                                <a:rPr lang="en-US" altLang="zh-CN" sz="2000" b="1" i="1" dirty="0" smtClean="0">
                                  <a:solidFill>
                                    <a:schemeClr val="tx1"/>
                                  </a:solidFill>
                                  <a:latin typeface="Times New Roman" panose="02020603050405020304" pitchFamily="18" charset="0"/>
                                  <a:cs typeface="Times New Roman" panose="02020603050405020304" pitchFamily="18" charset="0"/>
                                </a:rPr>
                                <m:t>+1</m:t>
                              </m:r>
                            </m:e>
                          </m:d>
                          <m:r>
                            <a:rPr lang="en-US" altLang="zh-CN" sz="2000" b="1" i="1" smtClean="0">
                              <a:solidFill>
                                <a:schemeClr val="tx1"/>
                              </a:solidFill>
                              <a:latin typeface="Cambria Math" panose="02040503050406030204" pitchFamily="18" charset="0"/>
                              <a:ea typeface="+mj-ea"/>
                              <a:cs typeface="Times New Roman" panose="02020603050405020304" pitchFamily="18" charset="0"/>
                            </a:rPr>
                            <m:t>(</m:t>
                          </m:r>
                          <m:r>
                            <a:rPr lang="en-US" altLang="zh-CN" sz="2000" b="1" i="1" smtClean="0">
                              <a:solidFill>
                                <a:schemeClr val="tx1"/>
                              </a:solidFill>
                              <a:latin typeface="Cambria Math" panose="02040503050406030204" pitchFamily="18" charset="0"/>
                              <a:ea typeface="+mj-ea"/>
                              <a:cs typeface="Times New Roman" panose="02020603050405020304" pitchFamily="18" charset="0"/>
                            </a:rPr>
                            <m:t>𝟐</m:t>
                          </m:r>
                          <m:r>
                            <a:rPr lang="en-US" altLang="zh-CN" sz="2000" b="1" i="1" smtClean="0">
                              <a:solidFill>
                                <a:schemeClr val="tx1"/>
                              </a:solidFill>
                              <a:latin typeface="Cambria Math" panose="02040503050406030204" pitchFamily="18" charset="0"/>
                              <a:ea typeface="+mj-ea"/>
                              <a:cs typeface="Times New Roman" panose="02020603050405020304" pitchFamily="18" charset="0"/>
                            </a:rPr>
                            <m:t>+</m:t>
                          </m:r>
                          <m:r>
                            <a:rPr lang="en-US" altLang="zh-CN" sz="2000" b="1" i="1" smtClean="0">
                              <a:solidFill>
                                <a:schemeClr val="tx1"/>
                              </a:solidFill>
                              <a:latin typeface="Cambria Math" panose="02040503050406030204" pitchFamily="18" charset="0"/>
                              <a:ea typeface="+mj-ea"/>
                              <a:cs typeface="Times New Roman" panose="02020603050405020304" pitchFamily="18" charset="0"/>
                            </a:rPr>
                            <m:t>𝟏</m:t>
                          </m:r>
                          <m:r>
                            <a:rPr lang="en-US" altLang="zh-CN" sz="2000" b="1" i="1" smtClean="0">
                              <a:solidFill>
                                <a:schemeClr val="tx1"/>
                              </a:solidFill>
                              <a:latin typeface="Cambria Math" panose="02040503050406030204" pitchFamily="18" charset="0"/>
                              <a:ea typeface="+mj-ea"/>
                              <a:cs typeface="Times New Roman" panose="02020603050405020304" pitchFamily="18" charset="0"/>
                            </a:rPr>
                            <m:t>+</m:t>
                          </m:r>
                          <m:r>
                            <a:rPr lang="en-US" altLang="zh-CN" sz="2000" b="1" i="1" smtClean="0">
                              <a:solidFill>
                                <a:schemeClr val="tx1"/>
                              </a:solidFill>
                              <a:latin typeface="Cambria Math" panose="02040503050406030204" pitchFamily="18" charset="0"/>
                              <a:ea typeface="+mj-ea"/>
                              <a:cs typeface="Times New Roman" panose="02020603050405020304" pitchFamily="18" charset="0"/>
                            </a:rPr>
                            <m:t>𝟏</m:t>
                          </m:r>
                          <m:r>
                            <a:rPr lang="en-US" altLang="zh-CN" sz="2000" b="1" i="1" smtClean="0">
                              <a:solidFill>
                                <a:schemeClr val="tx1"/>
                              </a:solidFill>
                              <a:latin typeface="Cambria Math" panose="02040503050406030204" pitchFamily="18" charset="0"/>
                              <a:ea typeface="+mj-ea"/>
                              <a:cs typeface="Times New Roman" panose="02020603050405020304" pitchFamily="18" charset="0"/>
                            </a:rPr>
                            <m:t>)</m:t>
                          </m:r>
                        </m:e>
                      </m:nary>
                    </m:oMath>
                  </m:oMathPara>
                </a14:m>
                <a:endParaRPr lang="zh-CN" altLang="en-US" sz="2000" b="1" i="1" baseline="-25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4451748" y="4904913"/>
                <a:ext cx="3671060" cy="965329"/>
              </a:xfrm>
              <a:prstGeom prst="rect">
                <a:avLst/>
              </a:prstGeom>
              <a:blipFill>
                <a:blip r:embed="rId3"/>
                <a:stretch>
                  <a:fillRect/>
                </a:stretch>
              </a:blipFill>
            </p:spPr>
            <p:txBody>
              <a:bodyPr/>
              <a:lstStyle/>
              <a:p>
                <a:r>
                  <a:rPr lang="zh-CN" altLang="en-US">
                    <a:noFill/>
                  </a:rPr>
                  <a:t> </a:t>
                </a:r>
              </a:p>
            </p:txBody>
          </p:sp>
        </mc:Fallback>
      </mc:AlternateContent>
      <p:sp>
        <p:nvSpPr>
          <p:cNvPr id="17" name="文本框 16"/>
          <p:cNvSpPr txBox="1"/>
          <p:nvPr/>
        </p:nvSpPr>
        <p:spPr>
          <a:xfrm>
            <a:off x="376817" y="5837202"/>
            <a:ext cx="579380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总体最少操作次数 </a:t>
            </a:r>
            <a:r>
              <a:rPr lang="en-US" altLang="zh-CN" sz="2000" b="1" dirty="0">
                <a:latin typeface="微软雅黑" panose="020B0503020204020204" pitchFamily="34" charset="-122"/>
                <a:ea typeface="微软雅黑" panose="020B0503020204020204" pitchFamily="34" charset="-122"/>
              </a:rPr>
              <a:t>= (n-1)(2+1+1+2) = 6n-6  </a:t>
            </a:r>
            <a:endParaRPr lang="zh-CN" altLang="en-US" sz="2000" b="1" dirty="0">
              <a:latin typeface="微软雅黑" panose="020B0503020204020204" pitchFamily="34" charset="-122"/>
              <a:ea typeface="微软雅黑" panose="020B0503020204020204" pitchFamily="34" charset="-122"/>
            </a:endParaRPr>
          </a:p>
        </p:txBody>
      </p:sp>
      <p:sp>
        <p:nvSpPr>
          <p:cNvPr id="6" name="矩形 5"/>
          <p:cNvSpPr/>
          <p:nvPr/>
        </p:nvSpPr>
        <p:spPr>
          <a:xfrm>
            <a:off x="7614463" y="5084281"/>
            <a:ext cx="1601212" cy="646331"/>
          </a:xfrm>
          <a:prstGeom prst="rect">
            <a:avLst/>
          </a:prstGeom>
        </p:spPr>
        <p:txBody>
          <a:bodyPr wrap="square">
            <a:spAutoFit/>
          </a:bodyPr>
          <a:lstStyle/>
          <a:p>
            <a:pPr algn="ctr"/>
            <a:r>
              <a:rPr lang="zh-CN" altLang="en-US" b="1" dirty="0">
                <a:solidFill>
                  <a:srgbClr val="0000CC"/>
                </a:solidFill>
                <a:latin typeface="微软雅黑" panose="020B0503020204020204" pitchFamily="34" charset="-122"/>
                <a:ea typeface="微软雅黑" panose="020B0503020204020204" pitchFamily="34" charset="-122"/>
              </a:rPr>
              <a:t>多项式（平方）复杂度</a:t>
            </a:r>
            <a:endParaRPr lang="zh-CN" altLang="en-US" dirty="0">
              <a:solidFill>
                <a:srgbClr val="0000CC"/>
              </a:solidFill>
            </a:endParaRPr>
          </a:p>
        </p:txBody>
      </p:sp>
      <p:sp>
        <p:nvSpPr>
          <p:cNvPr id="18" name="矩形 17"/>
          <p:cNvSpPr/>
          <p:nvPr/>
        </p:nvSpPr>
        <p:spPr>
          <a:xfrm>
            <a:off x="6025810" y="5852591"/>
            <a:ext cx="1338828"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线性复杂度</a:t>
            </a:r>
            <a:endParaRPr lang="zh-CN" altLang="en-US" dirty="0">
              <a:solidFill>
                <a:srgbClr val="0000CC"/>
              </a:solidFill>
            </a:endParaRPr>
          </a:p>
        </p:txBody>
      </p:sp>
      <p:sp>
        <p:nvSpPr>
          <p:cNvPr id="19" name="文本框 18"/>
          <p:cNvSpPr txBox="1"/>
          <p:nvPr/>
        </p:nvSpPr>
        <p:spPr>
          <a:xfrm>
            <a:off x="376817" y="6317493"/>
            <a:ext cx="579380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平均情况下操作次数为</a:t>
            </a:r>
            <a:r>
              <a:rPr lang="zh-CN" altLang="en-US" sz="2000" b="1" dirty="0">
                <a:solidFill>
                  <a:srgbClr val="0000CC"/>
                </a:solidFill>
                <a:latin typeface="微软雅黑" panose="020B0503020204020204" pitchFamily="34" charset="-122"/>
                <a:ea typeface="微软雅黑" panose="020B0503020204020204" pitchFamily="34" charset="-122"/>
              </a:rPr>
              <a:t>平方复杂度</a:t>
            </a:r>
          </a:p>
        </p:txBody>
      </p:sp>
    </p:spTree>
    <p:extLst>
      <p:ext uri="{BB962C8B-B14F-4D97-AF65-F5344CB8AC3E}">
        <p14:creationId xmlns:p14="http://schemas.microsoft.com/office/powerpoint/2010/main" val="3260417122"/>
      </p:ext>
    </p:extLst>
  </p:cSld>
  <p:clrMapOvr>
    <a:masterClrMapping/>
  </p:clrMapOvr>
  <p:transition advTm="157">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最好</a:t>
            </a:r>
            <a:r>
              <a:rPr lang="en-US" altLang="zh-CN" sz="3600" dirty="0">
                <a:solidFill>
                  <a:srgbClr val="003366"/>
                </a:solidFill>
                <a:latin typeface="微软雅黑" pitchFamily="34" charset="-122"/>
                <a:ea typeface="微软雅黑" pitchFamily="34" charset="-122"/>
              </a:rPr>
              <a:t>/</a:t>
            </a:r>
            <a:r>
              <a:rPr lang="zh-CN" altLang="en-US" sz="3600" dirty="0">
                <a:solidFill>
                  <a:srgbClr val="003366"/>
                </a:solidFill>
                <a:latin typeface="微软雅黑" pitchFamily="34" charset="-122"/>
                <a:ea typeface="微软雅黑" pitchFamily="34" charset="-122"/>
              </a:rPr>
              <a:t>最坏</a:t>
            </a:r>
            <a:r>
              <a:rPr lang="en-US" altLang="zh-CN" sz="3600" dirty="0">
                <a:solidFill>
                  <a:srgbClr val="003366"/>
                </a:solidFill>
                <a:latin typeface="微软雅黑" pitchFamily="34" charset="-122"/>
                <a:ea typeface="微软雅黑" pitchFamily="34" charset="-122"/>
              </a:rPr>
              <a:t>/</a:t>
            </a:r>
            <a:r>
              <a:rPr lang="zh-CN" altLang="en-US" sz="3600" dirty="0">
                <a:solidFill>
                  <a:srgbClr val="003366"/>
                </a:solidFill>
                <a:latin typeface="微软雅黑" pitchFamily="34" charset="-122"/>
                <a:ea typeface="微软雅黑" pitchFamily="34" charset="-122"/>
              </a:rPr>
              <a:t>平均情况</a:t>
            </a:r>
          </a:p>
        </p:txBody>
      </p:sp>
      <p:sp>
        <p:nvSpPr>
          <p:cNvPr id="3" name="文本框 2"/>
          <p:cNvSpPr txBox="1"/>
          <p:nvPr/>
        </p:nvSpPr>
        <p:spPr>
          <a:xfrm>
            <a:off x="395535" y="1484784"/>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 对于固定的实例规模</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，不同输入实例下的运行时间情况：</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bwMode="auto">
          <a:xfrm>
            <a:off x="1565232" y="5512395"/>
            <a:ext cx="5493835" cy="1629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2" name="直接箭头连接符 11"/>
          <p:cNvCxnSpPr/>
          <p:nvPr/>
        </p:nvCxnSpPr>
        <p:spPr bwMode="auto">
          <a:xfrm flipV="1">
            <a:off x="1736857" y="2344043"/>
            <a:ext cx="0" cy="36004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3318353" y="5961763"/>
            <a:ext cx="2016224" cy="461665"/>
          </a:xfrm>
          <a:prstGeom prst="rect">
            <a:avLst/>
          </a:prstGeom>
          <a:noFill/>
          <a:ln w="38100">
            <a:no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输入实例</a:t>
            </a:r>
          </a:p>
        </p:txBody>
      </p:sp>
      <p:sp>
        <p:nvSpPr>
          <p:cNvPr id="13" name="矩形 12"/>
          <p:cNvSpPr/>
          <p:nvPr/>
        </p:nvSpPr>
        <p:spPr bwMode="auto">
          <a:xfrm>
            <a:off x="2213304" y="2920107"/>
            <a:ext cx="288032" cy="2592288"/>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1" name="矩形 20"/>
          <p:cNvSpPr/>
          <p:nvPr/>
        </p:nvSpPr>
        <p:spPr bwMode="auto">
          <a:xfrm>
            <a:off x="2808377" y="3541185"/>
            <a:ext cx="290250" cy="1963463"/>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2" name="矩形 21"/>
          <p:cNvSpPr/>
          <p:nvPr/>
        </p:nvSpPr>
        <p:spPr bwMode="auto">
          <a:xfrm>
            <a:off x="4028281" y="3832170"/>
            <a:ext cx="290250" cy="1672478"/>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3" name="矩形 22"/>
          <p:cNvSpPr/>
          <p:nvPr/>
        </p:nvSpPr>
        <p:spPr bwMode="auto">
          <a:xfrm>
            <a:off x="3405668" y="4308369"/>
            <a:ext cx="290250" cy="1196279"/>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4" name="矩形 23"/>
          <p:cNvSpPr/>
          <p:nvPr/>
        </p:nvSpPr>
        <p:spPr bwMode="auto">
          <a:xfrm>
            <a:off x="4617176" y="2608034"/>
            <a:ext cx="307041" cy="2896614"/>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5" name="矩形 24"/>
          <p:cNvSpPr/>
          <p:nvPr/>
        </p:nvSpPr>
        <p:spPr bwMode="auto">
          <a:xfrm>
            <a:off x="5232297" y="4521606"/>
            <a:ext cx="290250" cy="986916"/>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6" name="矩形 25"/>
          <p:cNvSpPr/>
          <p:nvPr/>
        </p:nvSpPr>
        <p:spPr bwMode="auto">
          <a:xfrm>
            <a:off x="5850715" y="3707827"/>
            <a:ext cx="290250" cy="1823155"/>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7" name="矩形 26"/>
          <p:cNvSpPr/>
          <p:nvPr/>
        </p:nvSpPr>
        <p:spPr bwMode="auto">
          <a:xfrm>
            <a:off x="6478567" y="4760293"/>
            <a:ext cx="294425" cy="760249"/>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8" name="文本框 27"/>
          <p:cNvSpPr txBox="1"/>
          <p:nvPr/>
        </p:nvSpPr>
        <p:spPr>
          <a:xfrm>
            <a:off x="2107878" y="5512395"/>
            <a:ext cx="474500" cy="461665"/>
          </a:xfrm>
          <a:prstGeom prst="rect">
            <a:avLst/>
          </a:prstGeom>
          <a:noFill/>
          <a:ln w="38100">
            <a:noFill/>
          </a:ln>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A</a:t>
            </a:r>
            <a:endParaRPr lang="zh-CN" altLang="en-US" sz="2400"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2717360" y="5512395"/>
            <a:ext cx="474500" cy="461665"/>
          </a:xfrm>
          <a:prstGeom prst="rect">
            <a:avLst/>
          </a:prstGeom>
          <a:noFill/>
          <a:ln w="38100">
            <a:noFill/>
          </a:ln>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B</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3322980" y="5512395"/>
            <a:ext cx="474500" cy="461665"/>
          </a:xfrm>
          <a:prstGeom prst="rect">
            <a:avLst/>
          </a:prstGeom>
          <a:noFill/>
          <a:ln w="38100">
            <a:noFill/>
          </a:ln>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C</a:t>
            </a:r>
            <a:endParaRPr lang="zh-CN" altLang="en-US" sz="24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941496" y="5512395"/>
            <a:ext cx="474500" cy="461665"/>
          </a:xfrm>
          <a:prstGeom prst="rect">
            <a:avLst/>
          </a:prstGeom>
          <a:noFill/>
          <a:ln w="38100">
            <a:noFill/>
          </a:ln>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D</a:t>
            </a:r>
            <a:endParaRPr lang="zh-CN" altLang="en-US" sz="24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4550978" y="5512395"/>
            <a:ext cx="474500" cy="461665"/>
          </a:xfrm>
          <a:prstGeom prst="rect">
            <a:avLst/>
          </a:prstGeom>
          <a:noFill/>
          <a:ln w="38100">
            <a:noFill/>
          </a:ln>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E</a:t>
            </a:r>
            <a:endParaRPr lang="zh-CN" altLang="en-US" sz="24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5156598" y="5512395"/>
            <a:ext cx="474500" cy="461665"/>
          </a:xfrm>
          <a:prstGeom prst="rect">
            <a:avLst/>
          </a:prstGeom>
          <a:noFill/>
          <a:ln w="38100">
            <a:noFill/>
          </a:ln>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F</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5741696" y="5512395"/>
            <a:ext cx="474500" cy="461665"/>
          </a:xfrm>
          <a:prstGeom prst="rect">
            <a:avLst/>
          </a:prstGeom>
          <a:noFill/>
          <a:ln w="38100">
            <a:noFill/>
          </a:ln>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G</a:t>
            </a:r>
            <a:endParaRPr lang="zh-CN" altLang="en-US" sz="2400"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6347316" y="5512395"/>
            <a:ext cx="474500" cy="461665"/>
          </a:xfrm>
          <a:prstGeom prst="rect">
            <a:avLst/>
          </a:prstGeom>
          <a:noFill/>
          <a:ln w="38100">
            <a:noFill/>
          </a:ln>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H</a:t>
            </a: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bwMode="auto">
          <a:xfrm>
            <a:off x="1802483" y="2608034"/>
            <a:ext cx="5379373" cy="0"/>
          </a:xfrm>
          <a:prstGeom prst="line">
            <a:avLst/>
          </a:prstGeom>
          <a:solidFill>
            <a:schemeClr val="accent1"/>
          </a:solidFill>
          <a:ln w="28575" cap="flat" cmpd="sng" algn="ctr">
            <a:solidFill>
              <a:srgbClr val="C00000"/>
            </a:solidFill>
            <a:prstDash val="sysDash"/>
            <a:round/>
            <a:headEnd type="none" w="med" len="med"/>
            <a:tailEnd type="none" w="med" len="med"/>
          </a:ln>
          <a:effectLst/>
        </p:spPr>
      </p:cxnSp>
      <p:cxnSp>
        <p:nvCxnSpPr>
          <p:cNvPr id="34" name="直接连接符 33"/>
          <p:cNvCxnSpPr/>
          <p:nvPr/>
        </p:nvCxnSpPr>
        <p:spPr bwMode="auto">
          <a:xfrm>
            <a:off x="1802483" y="4760293"/>
            <a:ext cx="5379373" cy="0"/>
          </a:xfrm>
          <a:prstGeom prst="line">
            <a:avLst/>
          </a:prstGeom>
          <a:solidFill>
            <a:schemeClr val="accent1"/>
          </a:solidFill>
          <a:ln w="28575" cap="flat" cmpd="sng" algn="ctr">
            <a:solidFill>
              <a:srgbClr val="00823B"/>
            </a:solidFill>
            <a:prstDash val="sysDash"/>
            <a:round/>
            <a:headEnd type="none" w="med" len="med"/>
            <a:tailEnd type="none" w="med" len="med"/>
          </a:ln>
          <a:effectLst/>
        </p:spPr>
      </p:cxnSp>
      <p:sp>
        <p:nvSpPr>
          <p:cNvPr id="35" name="文本框 34"/>
          <p:cNvSpPr txBox="1"/>
          <p:nvPr/>
        </p:nvSpPr>
        <p:spPr>
          <a:xfrm>
            <a:off x="642235" y="3206675"/>
            <a:ext cx="662300" cy="1569660"/>
          </a:xfrm>
          <a:prstGeom prst="rect">
            <a:avLst/>
          </a:prstGeom>
          <a:noFill/>
          <a:ln w="38100">
            <a:no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运行时间</a:t>
            </a:r>
          </a:p>
        </p:txBody>
      </p:sp>
      <p:sp>
        <p:nvSpPr>
          <p:cNvPr id="36" name="文本框 35"/>
          <p:cNvSpPr txBox="1"/>
          <p:nvPr/>
        </p:nvSpPr>
        <p:spPr>
          <a:xfrm>
            <a:off x="1277423" y="4945797"/>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277423" y="4468651"/>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1277423" y="3991505"/>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1277423" y="3514359"/>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1277423" y="3037213"/>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277423" y="2560067"/>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955220" y="2407979"/>
            <a:ext cx="2016224" cy="400110"/>
          </a:xfrm>
          <a:prstGeom prst="rect">
            <a:avLst/>
          </a:prstGeom>
          <a:noFill/>
          <a:ln w="38100">
            <a:noFill/>
          </a:ln>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最坏情况</a:t>
            </a:r>
          </a:p>
        </p:txBody>
      </p:sp>
      <p:sp>
        <p:nvSpPr>
          <p:cNvPr id="43" name="文本框 42"/>
          <p:cNvSpPr txBox="1"/>
          <p:nvPr/>
        </p:nvSpPr>
        <p:spPr>
          <a:xfrm>
            <a:off x="6955220" y="4522916"/>
            <a:ext cx="2016224" cy="400110"/>
          </a:xfrm>
          <a:prstGeom prst="rect">
            <a:avLst/>
          </a:prstGeom>
          <a:noFill/>
          <a:ln w="38100">
            <a:noFill/>
          </a:ln>
        </p:spPr>
        <p:txBody>
          <a:bodyPr wrap="square" rtlCol="0">
            <a:spAutoFit/>
          </a:bodyPr>
          <a:lstStyle/>
          <a:p>
            <a:pPr algn="ctr"/>
            <a:r>
              <a:rPr lang="zh-CN" altLang="en-US" sz="2000" b="1" dirty="0">
                <a:solidFill>
                  <a:srgbClr val="00823B"/>
                </a:solidFill>
                <a:latin typeface="微软雅黑" panose="020B0503020204020204" pitchFamily="34" charset="-122"/>
                <a:ea typeface="微软雅黑" panose="020B0503020204020204" pitchFamily="34" charset="-122"/>
              </a:rPr>
              <a:t>最好情况</a:t>
            </a:r>
          </a:p>
        </p:txBody>
      </p:sp>
      <p:sp>
        <p:nvSpPr>
          <p:cNvPr id="7" name="右大括号 6"/>
          <p:cNvSpPr/>
          <p:nvPr/>
        </p:nvSpPr>
        <p:spPr bwMode="auto">
          <a:xfrm>
            <a:off x="7181855" y="2620460"/>
            <a:ext cx="342713" cy="2139833"/>
          </a:xfrm>
          <a:prstGeom prst="rightBrace">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44" name="文本框 43"/>
          <p:cNvSpPr txBox="1"/>
          <p:nvPr/>
        </p:nvSpPr>
        <p:spPr>
          <a:xfrm>
            <a:off x="7096418" y="3496347"/>
            <a:ext cx="2016224" cy="400110"/>
          </a:xfrm>
          <a:prstGeom prst="rect">
            <a:avLst/>
          </a:prstGeom>
          <a:noFill/>
          <a:ln w="38100">
            <a:noFill/>
          </a:ln>
        </p:spPr>
        <p:txBody>
          <a:bodyPr wrap="squar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平均情况</a:t>
            </a:r>
          </a:p>
        </p:txBody>
      </p:sp>
    </p:spTree>
    <p:extLst>
      <p:ext uri="{BB962C8B-B14F-4D97-AF65-F5344CB8AC3E}">
        <p14:creationId xmlns:p14="http://schemas.microsoft.com/office/powerpoint/2010/main" val="2514974423"/>
      </p:ext>
    </p:extLst>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最好</a:t>
            </a:r>
            <a:r>
              <a:rPr lang="en-US" altLang="zh-CN" sz="3600" dirty="0">
                <a:solidFill>
                  <a:srgbClr val="003366"/>
                </a:solidFill>
                <a:latin typeface="微软雅黑" pitchFamily="34" charset="-122"/>
                <a:ea typeface="微软雅黑" pitchFamily="34" charset="-122"/>
              </a:rPr>
              <a:t>/</a:t>
            </a:r>
            <a:r>
              <a:rPr lang="zh-CN" altLang="en-US" sz="3600" dirty="0">
                <a:solidFill>
                  <a:srgbClr val="003366"/>
                </a:solidFill>
                <a:latin typeface="微软雅黑" pitchFamily="34" charset="-122"/>
                <a:ea typeface="微软雅黑" pitchFamily="34" charset="-122"/>
              </a:rPr>
              <a:t>最坏</a:t>
            </a:r>
            <a:r>
              <a:rPr lang="en-US" altLang="zh-CN" sz="3600" dirty="0">
                <a:solidFill>
                  <a:srgbClr val="003366"/>
                </a:solidFill>
                <a:latin typeface="微软雅黑" pitchFamily="34" charset="-122"/>
                <a:ea typeface="微软雅黑" pitchFamily="34" charset="-122"/>
              </a:rPr>
              <a:t>/</a:t>
            </a:r>
            <a:r>
              <a:rPr lang="zh-CN" altLang="en-US" sz="3600" dirty="0">
                <a:solidFill>
                  <a:srgbClr val="003366"/>
                </a:solidFill>
                <a:latin typeface="微软雅黑" pitchFamily="34" charset="-122"/>
                <a:ea typeface="微软雅黑" pitchFamily="34" charset="-122"/>
              </a:rPr>
              <a:t>平均情况</a:t>
            </a:r>
          </a:p>
        </p:txBody>
      </p:sp>
      <p:sp>
        <p:nvSpPr>
          <p:cNvPr id="3" name="文本框 2"/>
          <p:cNvSpPr txBox="1"/>
          <p:nvPr/>
        </p:nvSpPr>
        <p:spPr>
          <a:xfrm>
            <a:off x="395536" y="1277401"/>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 对于不同实例规模</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的运行时间情况：</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bwMode="auto">
          <a:xfrm>
            <a:off x="1565232" y="5674601"/>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2" name="直接箭头连接符 11"/>
          <p:cNvCxnSpPr/>
          <p:nvPr/>
        </p:nvCxnSpPr>
        <p:spPr bwMode="auto">
          <a:xfrm flipV="1">
            <a:off x="1736857" y="2060848"/>
            <a:ext cx="1109" cy="4045801"/>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3625751" y="6040090"/>
            <a:ext cx="2016224" cy="461665"/>
          </a:xfrm>
          <a:prstGeom prst="rect">
            <a:avLst/>
          </a:prstGeom>
          <a:noFill/>
          <a:ln w="38100">
            <a:no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输入实例规模</a:t>
            </a:r>
          </a:p>
        </p:txBody>
      </p:sp>
      <p:sp>
        <p:nvSpPr>
          <p:cNvPr id="28" name="文本框 27"/>
          <p:cNvSpPr txBox="1"/>
          <p:nvPr/>
        </p:nvSpPr>
        <p:spPr>
          <a:xfrm>
            <a:off x="1785819" y="5679438"/>
            <a:ext cx="474500"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2226820" y="5679438"/>
            <a:ext cx="474500"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667821" y="5679438"/>
            <a:ext cx="474500"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108822" y="5679438"/>
            <a:ext cx="474500"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49823" y="5679438"/>
            <a:ext cx="474500"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3990824" y="5679438"/>
            <a:ext cx="474500"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4431825" y="5679438"/>
            <a:ext cx="474500"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7</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4872826" y="5679438"/>
            <a:ext cx="474500"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642235" y="3368881"/>
            <a:ext cx="662300" cy="1569660"/>
          </a:xfrm>
          <a:prstGeom prst="rect">
            <a:avLst/>
          </a:prstGeom>
          <a:noFill/>
          <a:ln w="38100">
            <a:no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运行时间</a:t>
            </a:r>
          </a:p>
        </p:txBody>
      </p:sp>
      <p:sp>
        <p:nvSpPr>
          <p:cNvPr id="36" name="文本框 35"/>
          <p:cNvSpPr txBox="1"/>
          <p:nvPr/>
        </p:nvSpPr>
        <p:spPr>
          <a:xfrm>
            <a:off x="1277423" y="5108003"/>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277423" y="4630857"/>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1277423" y="4153711"/>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1277423" y="3676565"/>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1277423" y="3199419"/>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277423" y="2722273"/>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804248" y="3451556"/>
            <a:ext cx="2016224" cy="400110"/>
          </a:xfrm>
          <a:prstGeom prst="rect">
            <a:avLst/>
          </a:prstGeom>
          <a:noFill/>
          <a:ln w="38100">
            <a:noFill/>
          </a:ln>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最优情况</a:t>
            </a:r>
          </a:p>
        </p:txBody>
      </p:sp>
      <p:sp>
        <p:nvSpPr>
          <p:cNvPr id="43" name="文本框 42"/>
          <p:cNvSpPr txBox="1"/>
          <p:nvPr/>
        </p:nvSpPr>
        <p:spPr>
          <a:xfrm>
            <a:off x="6820194" y="2060848"/>
            <a:ext cx="2016224" cy="400110"/>
          </a:xfrm>
          <a:prstGeom prst="rect">
            <a:avLst/>
          </a:prstGeom>
          <a:noFill/>
          <a:ln w="38100">
            <a:noFill/>
          </a:ln>
        </p:spPr>
        <p:txBody>
          <a:bodyPr wrap="square" rtlCol="0">
            <a:spAutoFit/>
          </a:bodyPr>
          <a:lstStyle/>
          <a:p>
            <a:pPr algn="ctr"/>
            <a:r>
              <a:rPr lang="zh-CN" altLang="en-US" sz="2000" b="1" dirty="0">
                <a:solidFill>
                  <a:srgbClr val="00823B"/>
                </a:solidFill>
                <a:latin typeface="微软雅黑" panose="020B0503020204020204" pitchFamily="34" charset="-122"/>
                <a:ea typeface="微软雅黑" panose="020B0503020204020204" pitchFamily="34" charset="-122"/>
              </a:rPr>
              <a:t>最坏情况</a:t>
            </a:r>
          </a:p>
        </p:txBody>
      </p:sp>
      <p:sp>
        <p:nvSpPr>
          <p:cNvPr id="45" name="文本框 44"/>
          <p:cNvSpPr txBox="1"/>
          <p:nvPr/>
        </p:nvSpPr>
        <p:spPr>
          <a:xfrm>
            <a:off x="5313827" y="5679438"/>
            <a:ext cx="474500"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9</a:t>
            </a:r>
            <a:endParaRPr lang="zh-CN" altLang="en-US" b="1"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5754828" y="5679438"/>
            <a:ext cx="585098"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a:t>
            </a:r>
            <a:endParaRPr lang="zh-CN" altLang="en-US" b="1"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6306427" y="5679438"/>
            <a:ext cx="625457"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11</a:t>
            </a:r>
            <a:endParaRPr lang="zh-CN" altLang="en-US" b="1"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6898387" y="5679438"/>
            <a:ext cx="697949"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12</a:t>
            </a:r>
            <a:endParaRPr lang="zh-CN" altLang="en-US" b="1" dirty="0">
              <a:latin typeface="微软雅黑" panose="020B0503020204020204" pitchFamily="34" charset="-122"/>
              <a:ea typeface="微软雅黑" panose="020B0503020204020204" pitchFamily="34" charset="-122"/>
            </a:endParaRPr>
          </a:p>
        </p:txBody>
      </p:sp>
      <p:sp>
        <p:nvSpPr>
          <p:cNvPr id="8" name="任意多边形 7"/>
          <p:cNvSpPr/>
          <p:nvPr/>
        </p:nvSpPr>
        <p:spPr bwMode="auto">
          <a:xfrm>
            <a:off x="1766325" y="3626734"/>
            <a:ext cx="5338733" cy="1908688"/>
          </a:xfrm>
          <a:custGeom>
            <a:avLst/>
            <a:gdLst>
              <a:gd name="connsiteX0" fmla="*/ 0 w 5338733"/>
              <a:gd name="connsiteY0" fmla="*/ 1908688 h 1908688"/>
              <a:gd name="connsiteX1" fmla="*/ 62475 w 5338733"/>
              <a:gd name="connsiteY1" fmla="*/ 1846213 h 1908688"/>
              <a:gd name="connsiteX2" fmla="*/ 159027 w 5338733"/>
              <a:gd name="connsiteY2" fmla="*/ 1806457 h 1908688"/>
              <a:gd name="connsiteX3" fmla="*/ 266937 w 5338733"/>
              <a:gd name="connsiteY3" fmla="*/ 1743982 h 1908688"/>
              <a:gd name="connsiteX4" fmla="*/ 397566 w 5338733"/>
              <a:gd name="connsiteY4" fmla="*/ 1687187 h 1908688"/>
              <a:gd name="connsiteX5" fmla="*/ 505476 w 5338733"/>
              <a:gd name="connsiteY5" fmla="*/ 1607674 h 1908688"/>
              <a:gd name="connsiteX6" fmla="*/ 647464 w 5338733"/>
              <a:gd name="connsiteY6" fmla="*/ 1550879 h 1908688"/>
              <a:gd name="connsiteX7" fmla="*/ 687220 w 5338733"/>
              <a:gd name="connsiteY7" fmla="*/ 1533841 h 1908688"/>
              <a:gd name="connsiteX8" fmla="*/ 806490 w 5338733"/>
              <a:gd name="connsiteY8" fmla="*/ 1494084 h 1908688"/>
              <a:gd name="connsiteX9" fmla="*/ 846246 w 5338733"/>
              <a:gd name="connsiteY9" fmla="*/ 1471366 h 1908688"/>
              <a:gd name="connsiteX10" fmla="*/ 880323 w 5338733"/>
              <a:gd name="connsiteY10" fmla="*/ 1465687 h 1908688"/>
              <a:gd name="connsiteX11" fmla="*/ 897362 w 5338733"/>
              <a:gd name="connsiteY11" fmla="*/ 1460007 h 1908688"/>
              <a:gd name="connsiteX12" fmla="*/ 942798 w 5338733"/>
              <a:gd name="connsiteY12" fmla="*/ 1448648 h 1908688"/>
              <a:gd name="connsiteX13" fmla="*/ 1073427 w 5338733"/>
              <a:gd name="connsiteY13" fmla="*/ 1408892 h 1908688"/>
              <a:gd name="connsiteX14" fmla="*/ 1096145 w 5338733"/>
              <a:gd name="connsiteY14" fmla="*/ 1391853 h 1908688"/>
              <a:gd name="connsiteX15" fmla="*/ 1158619 w 5338733"/>
              <a:gd name="connsiteY15" fmla="*/ 1374815 h 1908688"/>
              <a:gd name="connsiteX16" fmla="*/ 1192696 w 5338733"/>
              <a:gd name="connsiteY16" fmla="*/ 1363456 h 1908688"/>
              <a:gd name="connsiteX17" fmla="*/ 1363081 w 5338733"/>
              <a:gd name="connsiteY17" fmla="*/ 1300981 h 1908688"/>
              <a:gd name="connsiteX18" fmla="*/ 1459633 w 5338733"/>
              <a:gd name="connsiteY18" fmla="*/ 1266904 h 1908688"/>
              <a:gd name="connsiteX19" fmla="*/ 1499389 w 5338733"/>
              <a:gd name="connsiteY19" fmla="*/ 1249865 h 1908688"/>
              <a:gd name="connsiteX20" fmla="*/ 1573223 w 5338733"/>
              <a:gd name="connsiteY20" fmla="*/ 1227147 h 1908688"/>
              <a:gd name="connsiteX21" fmla="*/ 1590261 w 5338733"/>
              <a:gd name="connsiteY21" fmla="*/ 1215788 h 1908688"/>
              <a:gd name="connsiteX22" fmla="*/ 1664095 w 5338733"/>
              <a:gd name="connsiteY22" fmla="*/ 1181711 h 1908688"/>
              <a:gd name="connsiteX23" fmla="*/ 1686813 w 5338733"/>
              <a:gd name="connsiteY23" fmla="*/ 1170352 h 1908688"/>
              <a:gd name="connsiteX24" fmla="*/ 1703851 w 5338733"/>
              <a:gd name="connsiteY24" fmla="*/ 1164673 h 1908688"/>
              <a:gd name="connsiteX25" fmla="*/ 1726569 w 5338733"/>
              <a:gd name="connsiteY25" fmla="*/ 1153314 h 1908688"/>
              <a:gd name="connsiteX26" fmla="*/ 1766326 w 5338733"/>
              <a:gd name="connsiteY26" fmla="*/ 1136275 h 1908688"/>
              <a:gd name="connsiteX27" fmla="*/ 1913993 w 5338733"/>
              <a:gd name="connsiteY27" fmla="*/ 1062442 h 1908688"/>
              <a:gd name="connsiteX28" fmla="*/ 1965109 w 5338733"/>
              <a:gd name="connsiteY28" fmla="*/ 1051083 h 1908688"/>
              <a:gd name="connsiteX29" fmla="*/ 2027583 w 5338733"/>
              <a:gd name="connsiteY29" fmla="*/ 1022685 h 1908688"/>
              <a:gd name="connsiteX30" fmla="*/ 2073019 w 5338733"/>
              <a:gd name="connsiteY30" fmla="*/ 1017006 h 1908688"/>
              <a:gd name="connsiteX31" fmla="*/ 2118455 w 5338733"/>
              <a:gd name="connsiteY31" fmla="*/ 994288 h 1908688"/>
              <a:gd name="connsiteX32" fmla="*/ 2180930 w 5338733"/>
              <a:gd name="connsiteY32" fmla="*/ 960211 h 1908688"/>
              <a:gd name="connsiteX33" fmla="*/ 2254763 w 5338733"/>
              <a:gd name="connsiteY33" fmla="*/ 931813 h 1908688"/>
              <a:gd name="connsiteX34" fmla="*/ 2459225 w 5338733"/>
              <a:gd name="connsiteY34" fmla="*/ 835262 h 1908688"/>
              <a:gd name="connsiteX35" fmla="*/ 2516020 w 5338733"/>
              <a:gd name="connsiteY35" fmla="*/ 789826 h 1908688"/>
              <a:gd name="connsiteX36" fmla="*/ 2550097 w 5338733"/>
              <a:gd name="connsiteY36" fmla="*/ 784146 h 1908688"/>
              <a:gd name="connsiteX37" fmla="*/ 2692085 w 5338733"/>
              <a:gd name="connsiteY37" fmla="*/ 738710 h 1908688"/>
              <a:gd name="connsiteX38" fmla="*/ 2709123 w 5338733"/>
              <a:gd name="connsiteY38" fmla="*/ 721672 h 1908688"/>
              <a:gd name="connsiteX39" fmla="*/ 2794316 w 5338733"/>
              <a:gd name="connsiteY39" fmla="*/ 693274 h 1908688"/>
              <a:gd name="connsiteX40" fmla="*/ 2862470 w 5338733"/>
              <a:gd name="connsiteY40" fmla="*/ 647838 h 1908688"/>
              <a:gd name="connsiteX41" fmla="*/ 2885188 w 5338733"/>
              <a:gd name="connsiteY41" fmla="*/ 636479 h 1908688"/>
              <a:gd name="connsiteX42" fmla="*/ 2959022 w 5338733"/>
              <a:gd name="connsiteY42" fmla="*/ 608082 h 1908688"/>
              <a:gd name="connsiteX43" fmla="*/ 2998778 w 5338733"/>
              <a:gd name="connsiteY43" fmla="*/ 574005 h 1908688"/>
              <a:gd name="connsiteX44" fmla="*/ 3044214 w 5338733"/>
              <a:gd name="connsiteY44" fmla="*/ 568325 h 1908688"/>
              <a:gd name="connsiteX45" fmla="*/ 3180522 w 5338733"/>
              <a:gd name="connsiteY45" fmla="*/ 505851 h 1908688"/>
              <a:gd name="connsiteX46" fmla="*/ 3208920 w 5338733"/>
              <a:gd name="connsiteY46" fmla="*/ 488812 h 1908688"/>
              <a:gd name="connsiteX47" fmla="*/ 3260035 w 5338733"/>
              <a:gd name="connsiteY47" fmla="*/ 454735 h 1908688"/>
              <a:gd name="connsiteX48" fmla="*/ 3390664 w 5338733"/>
              <a:gd name="connsiteY48" fmla="*/ 392260 h 1908688"/>
              <a:gd name="connsiteX49" fmla="*/ 3441779 w 5338733"/>
              <a:gd name="connsiteY49" fmla="*/ 380901 h 1908688"/>
              <a:gd name="connsiteX50" fmla="*/ 3532651 w 5338733"/>
              <a:gd name="connsiteY50" fmla="*/ 341145 h 1908688"/>
              <a:gd name="connsiteX51" fmla="*/ 3600805 w 5338733"/>
              <a:gd name="connsiteY51" fmla="*/ 324106 h 1908688"/>
              <a:gd name="connsiteX52" fmla="*/ 3634882 w 5338733"/>
              <a:gd name="connsiteY52" fmla="*/ 312747 h 1908688"/>
              <a:gd name="connsiteX53" fmla="*/ 3731434 w 5338733"/>
              <a:gd name="connsiteY53" fmla="*/ 295709 h 1908688"/>
              <a:gd name="connsiteX54" fmla="*/ 3771191 w 5338733"/>
              <a:gd name="connsiteY54" fmla="*/ 267311 h 1908688"/>
              <a:gd name="connsiteX55" fmla="*/ 3822306 w 5338733"/>
              <a:gd name="connsiteY55" fmla="*/ 255952 h 1908688"/>
              <a:gd name="connsiteX56" fmla="*/ 3879101 w 5338733"/>
              <a:gd name="connsiteY56" fmla="*/ 238914 h 1908688"/>
              <a:gd name="connsiteX57" fmla="*/ 3918858 w 5338733"/>
              <a:gd name="connsiteY57" fmla="*/ 221875 h 1908688"/>
              <a:gd name="connsiteX58" fmla="*/ 3947255 w 5338733"/>
              <a:gd name="connsiteY58" fmla="*/ 204837 h 1908688"/>
              <a:gd name="connsiteX59" fmla="*/ 3992691 w 5338733"/>
              <a:gd name="connsiteY59" fmla="*/ 199157 h 1908688"/>
              <a:gd name="connsiteX60" fmla="*/ 4055166 w 5338733"/>
              <a:gd name="connsiteY60" fmla="*/ 170760 h 1908688"/>
              <a:gd name="connsiteX61" fmla="*/ 4077884 w 5338733"/>
              <a:gd name="connsiteY61" fmla="*/ 165080 h 1908688"/>
              <a:gd name="connsiteX62" fmla="*/ 4140358 w 5338733"/>
              <a:gd name="connsiteY62" fmla="*/ 153721 h 1908688"/>
              <a:gd name="connsiteX63" fmla="*/ 4185794 w 5338733"/>
              <a:gd name="connsiteY63" fmla="*/ 142362 h 1908688"/>
              <a:gd name="connsiteX64" fmla="*/ 4219871 w 5338733"/>
              <a:gd name="connsiteY64" fmla="*/ 136683 h 1908688"/>
              <a:gd name="connsiteX65" fmla="*/ 4424333 w 5338733"/>
              <a:gd name="connsiteY65" fmla="*/ 113965 h 1908688"/>
              <a:gd name="connsiteX66" fmla="*/ 4503846 w 5338733"/>
              <a:gd name="connsiteY66" fmla="*/ 91247 h 1908688"/>
              <a:gd name="connsiteX67" fmla="*/ 4662873 w 5338733"/>
              <a:gd name="connsiteY67" fmla="*/ 68529 h 1908688"/>
              <a:gd name="connsiteX68" fmla="*/ 4799181 w 5338733"/>
              <a:gd name="connsiteY68" fmla="*/ 51490 h 1908688"/>
              <a:gd name="connsiteX69" fmla="*/ 4952527 w 5338733"/>
              <a:gd name="connsiteY69" fmla="*/ 28772 h 1908688"/>
              <a:gd name="connsiteX70" fmla="*/ 5111553 w 5338733"/>
              <a:gd name="connsiteY70" fmla="*/ 6054 h 1908688"/>
              <a:gd name="connsiteX71" fmla="*/ 5338733 w 5338733"/>
              <a:gd name="connsiteY71" fmla="*/ 375 h 19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338733" h="1908688">
                <a:moveTo>
                  <a:pt x="0" y="1908688"/>
                </a:moveTo>
                <a:cubicBezTo>
                  <a:pt x="20825" y="1887863"/>
                  <a:pt x="37701" y="1862139"/>
                  <a:pt x="62475" y="1846213"/>
                </a:cubicBezTo>
                <a:cubicBezTo>
                  <a:pt x="91753" y="1827392"/>
                  <a:pt x="159027" y="1806457"/>
                  <a:pt x="159027" y="1806457"/>
                </a:cubicBezTo>
                <a:cubicBezTo>
                  <a:pt x="252224" y="1713260"/>
                  <a:pt x="151048" y="1799408"/>
                  <a:pt x="266937" y="1743982"/>
                </a:cubicBezTo>
                <a:cubicBezTo>
                  <a:pt x="407208" y="1676895"/>
                  <a:pt x="265974" y="1711113"/>
                  <a:pt x="397566" y="1687187"/>
                </a:cubicBezTo>
                <a:cubicBezTo>
                  <a:pt x="426139" y="1664328"/>
                  <a:pt x="471531" y="1625325"/>
                  <a:pt x="505476" y="1607674"/>
                </a:cubicBezTo>
                <a:cubicBezTo>
                  <a:pt x="595359" y="1560935"/>
                  <a:pt x="574458" y="1578256"/>
                  <a:pt x="647464" y="1550879"/>
                </a:cubicBezTo>
                <a:cubicBezTo>
                  <a:pt x="660964" y="1545817"/>
                  <a:pt x="673720" y="1538903"/>
                  <a:pt x="687220" y="1533841"/>
                </a:cubicBezTo>
                <a:cubicBezTo>
                  <a:pt x="772793" y="1501751"/>
                  <a:pt x="754856" y="1506994"/>
                  <a:pt x="806490" y="1494084"/>
                </a:cubicBezTo>
                <a:cubicBezTo>
                  <a:pt x="819742" y="1486511"/>
                  <a:pt x="832000" y="1476845"/>
                  <a:pt x="846246" y="1471366"/>
                </a:cubicBezTo>
                <a:cubicBezTo>
                  <a:pt x="856994" y="1467232"/>
                  <a:pt x="869082" y="1468185"/>
                  <a:pt x="880323" y="1465687"/>
                </a:cubicBezTo>
                <a:cubicBezTo>
                  <a:pt x="886167" y="1464388"/>
                  <a:pt x="891586" y="1461582"/>
                  <a:pt x="897362" y="1460007"/>
                </a:cubicBezTo>
                <a:cubicBezTo>
                  <a:pt x="912423" y="1455899"/>
                  <a:pt x="927863" y="1453193"/>
                  <a:pt x="942798" y="1448648"/>
                </a:cubicBezTo>
                <a:cubicBezTo>
                  <a:pt x="1096136" y="1401981"/>
                  <a:pt x="971135" y="1434465"/>
                  <a:pt x="1073427" y="1408892"/>
                </a:cubicBezTo>
                <a:cubicBezTo>
                  <a:pt x="1081000" y="1403212"/>
                  <a:pt x="1087356" y="1395369"/>
                  <a:pt x="1096145" y="1391853"/>
                </a:cubicBezTo>
                <a:cubicBezTo>
                  <a:pt x="1116186" y="1383836"/>
                  <a:pt x="1137911" y="1380906"/>
                  <a:pt x="1158619" y="1374815"/>
                </a:cubicBezTo>
                <a:cubicBezTo>
                  <a:pt x="1170106" y="1371437"/>
                  <a:pt x="1181579" y="1367903"/>
                  <a:pt x="1192696" y="1363456"/>
                </a:cubicBezTo>
                <a:cubicBezTo>
                  <a:pt x="1341641" y="1303877"/>
                  <a:pt x="1251261" y="1331477"/>
                  <a:pt x="1363081" y="1300981"/>
                </a:cubicBezTo>
                <a:cubicBezTo>
                  <a:pt x="1410794" y="1265195"/>
                  <a:pt x="1363796" y="1295655"/>
                  <a:pt x="1459633" y="1266904"/>
                </a:cubicBezTo>
                <a:cubicBezTo>
                  <a:pt x="1473443" y="1262761"/>
                  <a:pt x="1485889" y="1254927"/>
                  <a:pt x="1499389" y="1249865"/>
                </a:cubicBezTo>
                <a:cubicBezTo>
                  <a:pt x="1538394" y="1235238"/>
                  <a:pt x="1541563" y="1235063"/>
                  <a:pt x="1573223" y="1227147"/>
                </a:cubicBezTo>
                <a:cubicBezTo>
                  <a:pt x="1578902" y="1223361"/>
                  <a:pt x="1584294" y="1219103"/>
                  <a:pt x="1590261" y="1215788"/>
                </a:cubicBezTo>
                <a:cubicBezTo>
                  <a:pt x="1623040" y="1197578"/>
                  <a:pt x="1628780" y="1197764"/>
                  <a:pt x="1664095" y="1181711"/>
                </a:cubicBezTo>
                <a:cubicBezTo>
                  <a:pt x="1671803" y="1178208"/>
                  <a:pt x="1679031" y="1173687"/>
                  <a:pt x="1686813" y="1170352"/>
                </a:cubicBezTo>
                <a:cubicBezTo>
                  <a:pt x="1692315" y="1167994"/>
                  <a:pt x="1698349" y="1167031"/>
                  <a:pt x="1703851" y="1164673"/>
                </a:cubicBezTo>
                <a:cubicBezTo>
                  <a:pt x="1711633" y="1161338"/>
                  <a:pt x="1718861" y="1156817"/>
                  <a:pt x="1726569" y="1153314"/>
                </a:cubicBezTo>
                <a:cubicBezTo>
                  <a:pt x="1739695" y="1147348"/>
                  <a:pt x="1753430" y="1142723"/>
                  <a:pt x="1766326" y="1136275"/>
                </a:cubicBezTo>
                <a:cubicBezTo>
                  <a:pt x="1769358" y="1134759"/>
                  <a:pt x="1878601" y="1073502"/>
                  <a:pt x="1913993" y="1062442"/>
                </a:cubicBezTo>
                <a:cubicBezTo>
                  <a:pt x="1930653" y="1057236"/>
                  <a:pt x="1948070" y="1054869"/>
                  <a:pt x="1965109" y="1051083"/>
                </a:cubicBezTo>
                <a:cubicBezTo>
                  <a:pt x="1976836" y="1045219"/>
                  <a:pt x="2012656" y="1026130"/>
                  <a:pt x="2027583" y="1022685"/>
                </a:cubicBezTo>
                <a:cubicBezTo>
                  <a:pt x="2042455" y="1019253"/>
                  <a:pt x="2057874" y="1018899"/>
                  <a:pt x="2073019" y="1017006"/>
                </a:cubicBezTo>
                <a:cubicBezTo>
                  <a:pt x="2112498" y="990688"/>
                  <a:pt x="2062875" y="1022078"/>
                  <a:pt x="2118455" y="994288"/>
                </a:cubicBezTo>
                <a:cubicBezTo>
                  <a:pt x="2166685" y="970173"/>
                  <a:pt x="2126692" y="982810"/>
                  <a:pt x="2180930" y="960211"/>
                </a:cubicBezTo>
                <a:cubicBezTo>
                  <a:pt x="2250718" y="931133"/>
                  <a:pt x="2177471" y="969415"/>
                  <a:pt x="2254763" y="931813"/>
                </a:cubicBezTo>
                <a:cubicBezTo>
                  <a:pt x="2451831" y="835942"/>
                  <a:pt x="2361896" y="867705"/>
                  <a:pt x="2459225" y="835262"/>
                </a:cubicBezTo>
                <a:cubicBezTo>
                  <a:pt x="2478157" y="820117"/>
                  <a:pt x="2494889" y="801712"/>
                  <a:pt x="2516020" y="789826"/>
                </a:cubicBezTo>
                <a:cubicBezTo>
                  <a:pt x="2526057" y="784180"/>
                  <a:pt x="2538894" y="786813"/>
                  <a:pt x="2550097" y="784146"/>
                </a:cubicBezTo>
                <a:cubicBezTo>
                  <a:pt x="2636483" y="763578"/>
                  <a:pt x="2620842" y="767207"/>
                  <a:pt x="2692085" y="738710"/>
                </a:cubicBezTo>
                <a:cubicBezTo>
                  <a:pt x="2697764" y="733031"/>
                  <a:pt x="2702440" y="726127"/>
                  <a:pt x="2709123" y="721672"/>
                </a:cubicBezTo>
                <a:cubicBezTo>
                  <a:pt x="2740180" y="700967"/>
                  <a:pt x="2756410" y="701698"/>
                  <a:pt x="2794316" y="693274"/>
                </a:cubicBezTo>
                <a:cubicBezTo>
                  <a:pt x="2825548" y="670966"/>
                  <a:pt x="2831976" y="664780"/>
                  <a:pt x="2862470" y="647838"/>
                </a:cubicBezTo>
                <a:cubicBezTo>
                  <a:pt x="2869871" y="643726"/>
                  <a:pt x="2877359" y="639703"/>
                  <a:pt x="2885188" y="636479"/>
                </a:cubicBezTo>
                <a:cubicBezTo>
                  <a:pt x="2909571" y="626439"/>
                  <a:pt x="2959022" y="608082"/>
                  <a:pt x="2959022" y="608082"/>
                </a:cubicBezTo>
                <a:cubicBezTo>
                  <a:pt x="2964513" y="602591"/>
                  <a:pt x="2986885" y="577249"/>
                  <a:pt x="2998778" y="574005"/>
                </a:cubicBezTo>
                <a:cubicBezTo>
                  <a:pt x="3013503" y="569989"/>
                  <a:pt x="3029069" y="570218"/>
                  <a:pt x="3044214" y="568325"/>
                </a:cubicBezTo>
                <a:cubicBezTo>
                  <a:pt x="3148029" y="503441"/>
                  <a:pt x="3099642" y="515960"/>
                  <a:pt x="3180522" y="505851"/>
                </a:cubicBezTo>
                <a:cubicBezTo>
                  <a:pt x="3189988" y="500171"/>
                  <a:pt x="3199634" y="494782"/>
                  <a:pt x="3208920" y="488812"/>
                </a:cubicBezTo>
                <a:cubicBezTo>
                  <a:pt x="3226145" y="477739"/>
                  <a:pt x="3241951" y="464342"/>
                  <a:pt x="3260035" y="454735"/>
                </a:cubicBezTo>
                <a:cubicBezTo>
                  <a:pt x="3302660" y="432090"/>
                  <a:pt x="3343547" y="402731"/>
                  <a:pt x="3390664" y="392260"/>
                </a:cubicBezTo>
                <a:cubicBezTo>
                  <a:pt x="3407702" y="388474"/>
                  <a:pt x="3425357" y="386813"/>
                  <a:pt x="3441779" y="380901"/>
                </a:cubicBezTo>
                <a:cubicBezTo>
                  <a:pt x="3472887" y="369702"/>
                  <a:pt x="3500576" y="349164"/>
                  <a:pt x="3532651" y="341145"/>
                </a:cubicBezTo>
                <a:cubicBezTo>
                  <a:pt x="3555369" y="335465"/>
                  <a:pt x="3578242" y="330374"/>
                  <a:pt x="3600805" y="324106"/>
                </a:cubicBezTo>
                <a:cubicBezTo>
                  <a:pt x="3612342" y="320901"/>
                  <a:pt x="3623182" y="315290"/>
                  <a:pt x="3634882" y="312747"/>
                </a:cubicBezTo>
                <a:cubicBezTo>
                  <a:pt x="3666817" y="305805"/>
                  <a:pt x="3699250" y="301388"/>
                  <a:pt x="3731434" y="295709"/>
                </a:cubicBezTo>
                <a:cubicBezTo>
                  <a:pt x="3744686" y="286243"/>
                  <a:pt x="3756271" y="273839"/>
                  <a:pt x="3771191" y="267311"/>
                </a:cubicBezTo>
                <a:cubicBezTo>
                  <a:pt x="3787182" y="260315"/>
                  <a:pt x="3805427" y="260394"/>
                  <a:pt x="3822306" y="255952"/>
                </a:cubicBezTo>
                <a:cubicBezTo>
                  <a:pt x="3841420" y="250922"/>
                  <a:pt x="3860463" y="245492"/>
                  <a:pt x="3879101" y="238914"/>
                </a:cubicBezTo>
                <a:cubicBezTo>
                  <a:pt x="3892697" y="234115"/>
                  <a:pt x="3905962" y="228323"/>
                  <a:pt x="3918858" y="221875"/>
                </a:cubicBezTo>
                <a:cubicBezTo>
                  <a:pt x="3928731" y="216938"/>
                  <a:pt x="3936704" y="208083"/>
                  <a:pt x="3947255" y="204837"/>
                </a:cubicBezTo>
                <a:cubicBezTo>
                  <a:pt x="3961843" y="200348"/>
                  <a:pt x="3977546" y="201050"/>
                  <a:pt x="3992691" y="199157"/>
                </a:cubicBezTo>
                <a:cubicBezTo>
                  <a:pt x="4015015" y="187995"/>
                  <a:pt x="4030259" y="179817"/>
                  <a:pt x="4055166" y="170760"/>
                </a:cubicBezTo>
                <a:cubicBezTo>
                  <a:pt x="4062502" y="168092"/>
                  <a:pt x="4070230" y="166611"/>
                  <a:pt x="4077884" y="165080"/>
                </a:cubicBezTo>
                <a:cubicBezTo>
                  <a:pt x="4098639" y="160929"/>
                  <a:pt x="4119646" y="158081"/>
                  <a:pt x="4140358" y="153721"/>
                </a:cubicBezTo>
                <a:cubicBezTo>
                  <a:pt x="4155635" y="150505"/>
                  <a:pt x="4170529" y="145633"/>
                  <a:pt x="4185794" y="142362"/>
                </a:cubicBezTo>
                <a:cubicBezTo>
                  <a:pt x="4197054" y="139949"/>
                  <a:pt x="4208436" y="138044"/>
                  <a:pt x="4219871" y="136683"/>
                </a:cubicBezTo>
                <a:lnTo>
                  <a:pt x="4424333" y="113965"/>
                </a:lnTo>
                <a:cubicBezTo>
                  <a:pt x="4450837" y="106392"/>
                  <a:pt x="4476768" y="96405"/>
                  <a:pt x="4503846" y="91247"/>
                </a:cubicBezTo>
                <a:cubicBezTo>
                  <a:pt x="4556447" y="81228"/>
                  <a:pt x="4610601" y="80145"/>
                  <a:pt x="4662873" y="68529"/>
                </a:cubicBezTo>
                <a:cubicBezTo>
                  <a:pt x="4741771" y="50996"/>
                  <a:pt x="4696573" y="58331"/>
                  <a:pt x="4799181" y="51490"/>
                </a:cubicBezTo>
                <a:cubicBezTo>
                  <a:pt x="4911713" y="28984"/>
                  <a:pt x="4796584" y="50430"/>
                  <a:pt x="4952527" y="28772"/>
                </a:cubicBezTo>
                <a:cubicBezTo>
                  <a:pt x="5013298" y="20332"/>
                  <a:pt x="5054408" y="10450"/>
                  <a:pt x="5111553" y="6054"/>
                </a:cubicBezTo>
                <a:cubicBezTo>
                  <a:pt x="5218617" y="-2182"/>
                  <a:pt x="5220375" y="375"/>
                  <a:pt x="5338733" y="375"/>
                </a:cubicBezTo>
              </a:path>
            </a:pathLst>
          </a:custGeom>
          <a:noFill/>
          <a:ln w="190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0" name="任意多边形 9"/>
          <p:cNvSpPr/>
          <p:nvPr/>
        </p:nvSpPr>
        <p:spPr bwMode="auto">
          <a:xfrm>
            <a:off x="1750076" y="3032574"/>
            <a:ext cx="5702243" cy="2276917"/>
          </a:xfrm>
          <a:custGeom>
            <a:avLst/>
            <a:gdLst>
              <a:gd name="connsiteX0" fmla="*/ 0 w 5425844"/>
              <a:gd name="connsiteY0" fmla="*/ 2276917 h 2276917"/>
              <a:gd name="connsiteX1" fmla="*/ 163502 w 5425844"/>
              <a:gd name="connsiteY1" fmla="*/ 2216360 h 2276917"/>
              <a:gd name="connsiteX2" fmla="*/ 302781 w 5425844"/>
              <a:gd name="connsiteY2" fmla="*/ 2149749 h 2276917"/>
              <a:gd name="connsiteX3" fmla="*/ 369393 w 5425844"/>
              <a:gd name="connsiteY3" fmla="*/ 2131582 h 2276917"/>
              <a:gd name="connsiteX4" fmla="*/ 393616 w 5425844"/>
              <a:gd name="connsiteY4" fmla="*/ 2107359 h 2276917"/>
              <a:gd name="connsiteX5" fmla="*/ 436005 w 5425844"/>
              <a:gd name="connsiteY5" fmla="*/ 2095248 h 2276917"/>
              <a:gd name="connsiteX6" fmla="*/ 460228 w 5425844"/>
              <a:gd name="connsiteY6" fmla="*/ 2083137 h 2276917"/>
              <a:gd name="connsiteX7" fmla="*/ 478395 w 5425844"/>
              <a:gd name="connsiteY7" fmla="*/ 2077081 h 2276917"/>
              <a:gd name="connsiteX8" fmla="*/ 502617 w 5425844"/>
              <a:gd name="connsiteY8" fmla="*/ 2052858 h 2276917"/>
              <a:gd name="connsiteX9" fmla="*/ 520784 w 5425844"/>
              <a:gd name="connsiteY9" fmla="*/ 2046803 h 2276917"/>
              <a:gd name="connsiteX10" fmla="*/ 526840 w 5425844"/>
              <a:gd name="connsiteY10" fmla="*/ 2028636 h 2276917"/>
              <a:gd name="connsiteX11" fmla="*/ 551062 w 5425844"/>
              <a:gd name="connsiteY11" fmla="*/ 2016525 h 2276917"/>
              <a:gd name="connsiteX12" fmla="*/ 605563 w 5425844"/>
              <a:gd name="connsiteY12" fmla="*/ 1986247 h 2276917"/>
              <a:gd name="connsiteX13" fmla="*/ 635841 w 5425844"/>
              <a:gd name="connsiteY13" fmla="*/ 1955968 h 2276917"/>
              <a:gd name="connsiteX14" fmla="*/ 654008 w 5425844"/>
              <a:gd name="connsiteY14" fmla="*/ 1943857 h 2276917"/>
              <a:gd name="connsiteX15" fmla="*/ 678230 w 5425844"/>
              <a:gd name="connsiteY15" fmla="*/ 1919635 h 2276917"/>
              <a:gd name="connsiteX16" fmla="*/ 714564 w 5425844"/>
              <a:gd name="connsiteY16" fmla="*/ 1895412 h 2276917"/>
              <a:gd name="connsiteX17" fmla="*/ 769065 w 5425844"/>
              <a:gd name="connsiteY17" fmla="*/ 1846967 h 2276917"/>
              <a:gd name="connsiteX18" fmla="*/ 787232 w 5425844"/>
              <a:gd name="connsiteY18" fmla="*/ 1828800 h 2276917"/>
              <a:gd name="connsiteX19" fmla="*/ 817510 w 5425844"/>
              <a:gd name="connsiteY19" fmla="*/ 1816689 h 2276917"/>
              <a:gd name="connsiteX20" fmla="*/ 841732 w 5425844"/>
              <a:gd name="connsiteY20" fmla="*/ 1798522 h 2276917"/>
              <a:gd name="connsiteX21" fmla="*/ 865955 w 5425844"/>
              <a:gd name="connsiteY21" fmla="*/ 1786411 h 2276917"/>
              <a:gd name="connsiteX22" fmla="*/ 878066 w 5425844"/>
              <a:gd name="connsiteY22" fmla="*/ 1768244 h 2276917"/>
              <a:gd name="connsiteX23" fmla="*/ 926511 w 5425844"/>
              <a:gd name="connsiteY23" fmla="*/ 1737966 h 2276917"/>
              <a:gd name="connsiteX24" fmla="*/ 968900 w 5425844"/>
              <a:gd name="connsiteY24" fmla="*/ 1695576 h 2276917"/>
              <a:gd name="connsiteX25" fmla="*/ 987067 w 5425844"/>
              <a:gd name="connsiteY25" fmla="*/ 1683465 h 2276917"/>
              <a:gd name="connsiteX26" fmla="*/ 1017346 w 5425844"/>
              <a:gd name="connsiteY26" fmla="*/ 1677409 h 2276917"/>
              <a:gd name="connsiteX27" fmla="*/ 1035512 w 5425844"/>
              <a:gd name="connsiteY27" fmla="*/ 1665298 h 2276917"/>
              <a:gd name="connsiteX28" fmla="*/ 1071846 w 5425844"/>
              <a:gd name="connsiteY28" fmla="*/ 1628964 h 2276917"/>
              <a:gd name="connsiteX29" fmla="*/ 1096069 w 5425844"/>
              <a:gd name="connsiteY29" fmla="*/ 1622909 h 2276917"/>
              <a:gd name="connsiteX30" fmla="*/ 1132402 w 5425844"/>
              <a:gd name="connsiteY30" fmla="*/ 1586575 h 2276917"/>
              <a:gd name="connsiteX31" fmla="*/ 1168736 w 5425844"/>
              <a:gd name="connsiteY31" fmla="*/ 1568408 h 2276917"/>
              <a:gd name="connsiteX32" fmla="*/ 1186903 w 5425844"/>
              <a:gd name="connsiteY32" fmla="*/ 1550241 h 2276917"/>
              <a:gd name="connsiteX33" fmla="*/ 1205070 w 5425844"/>
              <a:gd name="connsiteY33" fmla="*/ 1519963 h 2276917"/>
              <a:gd name="connsiteX34" fmla="*/ 1241404 w 5425844"/>
              <a:gd name="connsiteY34" fmla="*/ 1501796 h 2276917"/>
              <a:gd name="connsiteX35" fmla="*/ 1265626 w 5425844"/>
              <a:gd name="connsiteY35" fmla="*/ 1483629 h 2276917"/>
              <a:gd name="connsiteX36" fmla="*/ 1277738 w 5425844"/>
              <a:gd name="connsiteY36" fmla="*/ 1465462 h 2276917"/>
              <a:gd name="connsiteX37" fmla="*/ 1320127 w 5425844"/>
              <a:gd name="connsiteY37" fmla="*/ 1441240 h 2276917"/>
              <a:gd name="connsiteX38" fmla="*/ 1332238 w 5425844"/>
              <a:gd name="connsiteY38" fmla="*/ 1423073 h 2276917"/>
              <a:gd name="connsiteX39" fmla="*/ 1368572 w 5425844"/>
              <a:gd name="connsiteY39" fmla="*/ 1410962 h 2276917"/>
              <a:gd name="connsiteX40" fmla="*/ 1392795 w 5425844"/>
              <a:gd name="connsiteY40" fmla="*/ 1386739 h 2276917"/>
              <a:gd name="connsiteX41" fmla="*/ 1410961 w 5425844"/>
              <a:gd name="connsiteY41" fmla="*/ 1380684 h 2276917"/>
              <a:gd name="connsiteX42" fmla="*/ 1441240 w 5425844"/>
              <a:gd name="connsiteY42" fmla="*/ 1344350 h 2276917"/>
              <a:gd name="connsiteX43" fmla="*/ 1459406 w 5425844"/>
              <a:gd name="connsiteY43" fmla="*/ 1326183 h 2276917"/>
              <a:gd name="connsiteX44" fmla="*/ 1489685 w 5425844"/>
              <a:gd name="connsiteY44" fmla="*/ 1320127 h 2276917"/>
              <a:gd name="connsiteX45" fmla="*/ 1501796 w 5425844"/>
              <a:gd name="connsiteY45" fmla="*/ 1301960 h 2276917"/>
              <a:gd name="connsiteX46" fmla="*/ 1550241 w 5425844"/>
              <a:gd name="connsiteY46" fmla="*/ 1271682 h 2276917"/>
              <a:gd name="connsiteX47" fmla="*/ 1592630 w 5425844"/>
              <a:gd name="connsiteY47" fmla="*/ 1253515 h 2276917"/>
              <a:gd name="connsiteX48" fmla="*/ 1616853 w 5425844"/>
              <a:gd name="connsiteY48" fmla="*/ 1235349 h 2276917"/>
              <a:gd name="connsiteX49" fmla="*/ 1641075 w 5425844"/>
              <a:gd name="connsiteY49" fmla="*/ 1211126 h 2276917"/>
              <a:gd name="connsiteX50" fmla="*/ 1653187 w 5425844"/>
              <a:gd name="connsiteY50" fmla="*/ 1199015 h 2276917"/>
              <a:gd name="connsiteX51" fmla="*/ 1671353 w 5425844"/>
              <a:gd name="connsiteY51" fmla="*/ 1186904 h 2276917"/>
              <a:gd name="connsiteX52" fmla="*/ 1701632 w 5425844"/>
              <a:gd name="connsiteY52" fmla="*/ 1150570 h 2276917"/>
              <a:gd name="connsiteX53" fmla="*/ 1719798 w 5425844"/>
              <a:gd name="connsiteY53" fmla="*/ 1144514 h 2276917"/>
              <a:gd name="connsiteX54" fmla="*/ 1731910 w 5425844"/>
              <a:gd name="connsiteY54" fmla="*/ 1132403 h 2276917"/>
              <a:gd name="connsiteX55" fmla="*/ 1768244 w 5425844"/>
              <a:gd name="connsiteY55" fmla="*/ 1096069 h 2276917"/>
              <a:gd name="connsiteX56" fmla="*/ 1792466 w 5425844"/>
              <a:gd name="connsiteY56" fmla="*/ 1090013 h 2276917"/>
              <a:gd name="connsiteX57" fmla="*/ 1810633 w 5425844"/>
              <a:gd name="connsiteY57" fmla="*/ 1077902 h 2276917"/>
              <a:gd name="connsiteX58" fmla="*/ 1828800 w 5425844"/>
              <a:gd name="connsiteY58" fmla="*/ 1071847 h 2276917"/>
              <a:gd name="connsiteX59" fmla="*/ 1840911 w 5425844"/>
              <a:gd name="connsiteY59" fmla="*/ 1047624 h 2276917"/>
              <a:gd name="connsiteX60" fmla="*/ 1859078 w 5425844"/>
              <a:gd name="connsiteY60" fmla="*/ 1041568 h 2276917"/>
              <a:gd name="connsiteX61" fmla="*/ 1883300 w 5425844"/>
              <a:gd name="connsiteY61" fmla="*/ 1029457 h 2276917"/>
              <a:gd name="connsiteX62" fmla="*/ 1895412 w 5425844"/>
              <a:gd name="connsiteY62" fmla="*/ 1017346 h 2276917"/>
              <a:gd name="connsiteX63" fmla="*/ 1925690 w 5425844"/>
              <a:gd name="connsiteY63" fmla="*/ 1005235 h 2276917"/>
              <a:gd name="connsiteX64" fmla="*/ 1968079 w 5425844"/>
              <a:gd name="connsiteY64" fmla="*/ 974957 h 2276917"/>
              <a:gd name="connsiteX65" fmla="*/ 1986246 w 5425844"/>
              <a:gd name="connsiteY65" fmla="*/ 968901 h 2276917"/>
              <a:gd name="connsiteX66" fmla="*/ 1998357 w 5425844"/>
              <a:gd name="connsiteY66" fmla="*/ 950734 h 2276917"/>
              <a:gd name="connsiteX67" fmla="*/ 2028636 w 5425844"/>
              <a:gd name="connsiteY67" fmla="*/ 944678 h 2276917"/>
              <a:gd name="connsiteX68" fmla="*/ 2089192 w 5425844"/>
              <a:gd name="connsiteY68" fmla="*/ 920456 h 2276917"/>
              <a:gd name="connsiteX69" fmla="*/ 2113414 w 5425844"/>
              <a:gd name="connsiteY69" fmla="*/ 890178 h 2276917"/>
              <a:gd name="connsiteX70" fmla="*/ 2131581 w 5425844"/>
              <a:gd name="connsiteY70" fmla="*/ 884122 h 2276917"/>
              <a:gd name="connsiteX71" fmla="*/ 2192138 w 5425844"/>
              <a:gd name="connsiteY71" fmla="*/ 853844 h 2276917"/>
              <a:gd name="connsiteX72" fmla="*/ 2216360 w 5425844"/>
              <a:gd name="connsiteY72" fmla="*/ 835677 h 2276917"/>
              <a:gd name="connsiteX73" fmla="*/ 2240583 w 5425844"/>
              <a:gd name="connsiteY73" fmla="*/ 823566 h 2276917"/>
              <a:gd name="connsiteX74" fmla="*/ 2282972 w 5425844"/>
              <a:gd name="connsiteY74" fmla="*/ 799343 h 2276917"/>
              <a:gd name="connsiteX75" fmla="*/ 2301139 w 5425844"/>
              <a:gd name="connsiteY75" fmla="*/ 787232 h 2276917"/>
              <a:gd name="connsiteX76" fmla="*/ 2337473 w 5425844"/>
              <a:gd name="connsiteY76" fmla="*/ 775121 h 2276917"/>
              <a:gd name="connsiteX77" fmla="*/ 2434363 w 5425844"/>
              <a:gd name="connsiteY77" fmla="*/ 732731 h 2276917"/>
              <a:gd name="connsiteX78" fmla="*/ 2513086 w 5425844"/>
              <a:gd name="connsiteY78" fmla="*/ 708509 h 2276917"/>
              <a:gd name="connsiteX79" fmla="*/ 2543364 w 5425844"/>
              <a:gd name="connsiteY79" fmla="*/ 690342 h 2276917"/>
              <a:gd name="connsiteX80" fmla="*/ 2585753 w 5425844"/>
              <a:gd name="connsiteY80" fmla="*/ 654008 h 2276917"/>
              <a:gd name="connsiteX81" fmla="*/ 2628143 w 5425844"/>
              <a:gd name="connsiteY81" fmla="*/ 647953 h 2276917"/>
              <a:gd name="connsiteX82" fmla="*/ 2658421 w 5425844"/>
              <a:gd name="connsiteY82" fmla="*/ 629786 h 2276917"/>
              <a:gd name="connsiteX83" fmla="*/ 2688699 w 5425844"/>
              <a:gd name="connsiteY83" fmla="*/ 623730 h 2276917"/>
              <a:gd name="connsiteX84" fmla="*/ 2694755 w 5425844"/>
              <a:gd name="connsiteY84" fmla="*/ 605563 h 2276917"/>
              <a:gd name="connsiteX85" fmla="*/ 2755311 w 5425844"/>
              <a:gd name="connsiteY85" fmla="*/ 587396 h 2276917"/>
              <a:gd name="connsiteX86" fmla="*/ 2785589 w 5425844"/>
              <a:gd name="connsiteY86" fmla="*/ 581341 h 2276917"/>
              <a:gd name="connsiteX87" fmla="*/ 2821923 w 5425844"/>
              <a:gd name="connsiteY87" fmla="*/ 557118 h 2276917"/>
              <a:gd name="connsiteX88" fmla="*/ 2906702 w 5425844"/>
              <a:gd name="connsiteY88" fmla="*/ 520784 h 2276917"/>
              <a:gd name="connsiteX89" fmla="*/ 2936980 w 5425844"/>
              <a:gd name="connsiteY89" fmla="*/ 508673 h 2276917"/>
              <a:gd name="connsiteX90" fmla="*/ 2955147 w 5425844"/>
              <a:gd name="connsiteY90" fmla="*/ 502617 h 2276917"/>
              <a:gd name="connsiteX91" fmla="*/ 2997536 w 5425844"/>
              <a:gd name="connsiteY91" fmla="*/ 484451 h 2276917"/>
              <a:gd name="connsiteX92" fmla="*/ 3088371 w 5425844"/>
              <a:gd name="connsiteY92" fmla="*/ 466284 h 2276917"/>
              <a:gd name="connsiteX93" fmla="*/ 3142871 w 5425844"/>
              <a:gd name="connsiteY93" fmla="*/ 460228 h 2276917"/>
              <a:gd name="connsiteX94" fmla="*/ 3173149 w 5425844"/>
              <a:gd name="connsiteY94" fmla="*/ 454172 h 2276917"/>
              <a:gd name="connsiteX95" fmla="*/ 3282151 w 5425844"/>
              <a:gd name="connsiteY95" fmla="*/ 423894 h 2276917"/>
              <a:gd name="connsiteX96" fmla="*/ 3300318 w 5425844"/>
              <a:gd name="connsiteY96" fmla="*/ 417839 h 2276917"/>
              <a:gd name="connsiteX97" fmla="*/ 3336651 w 5425844"/>
              <a:gd name="connsiteY97" fmla="*/ 411783 h 2276917"/>
              <a:gd name="connsiteX98" fmla="*/ 3385097 w 5425844"/>
              <a:gd name="connsiteY98" fmla="*/ 393616 h 2276917"/>
              <a:gd name="connsiteX99" fmla="*/ 3403263 w 5425844"/>
              <a:gd name="connsiteY99" fmla="*/ 387560 h 2276917"/>
              <a:gd name="connsiteX100" fmla="*/ 3457764 w 5425844"/>
              <a:gd name="connsiteY100" fmla="*/ 375449 h 2276917"/>
              <a:gd name="connsiteX101" fmla="*/ 3481987 w 5425844"/>
              <a:gd name="connsiteY101" fmla="*/ 369394 h 2276917"/>
              <a:gd name="connsiteX102" fmla="*/ 3536487 w 5425844"/>
              <a:gd name="connsiteY102" fmla="*/ 357282 h 2276917"/>
              <a:gd name="connsiteX103" fmla="*/ 3578877 w 5425844"/>
              <a:gd name="connsiteY103" fmla="*/ 339115 h 2276917"/>
              <a:gd name="connsiteX104" fmla="*/ 3597044 w 5425844"/>
              <a:gd name="connsiteY104" fmla="*/ 333060 h 2276917"/>
              <a:gd name="connsiteX105" fmla="*/ 3621266 w 5425844"/>
              <a:gd name="connsiteY105" fmla="*/ 320949 h 2276917"/>
              <a:gd name="connsiteX106" fmla="*/ 3663655 w 5425844"/>
              <a:gd name="connsiteY106" fmla="*/ 314893 h 2276917"/>
              <a:gd name="connsiteX107" fmla="*/ 3699989 w 5425844"/>
              <a:gd name="connsiteY107" fmla="*/ 308837 h 2276917"/>
              <a:gd name="connsiteX108" fmla="*/ 3808991 w 5425844"/>
              <a:gd name="connsiteY108" fmla="*/ 272504 h 2276917"/>
              <a:gd name="connsiteX109" fmla="*/ 3845324 w 5425844"/>
              <a:gd name="connsiteY109" fmla="*/ 266448 h 2276917"/>
              <a:gd name="connsiteX110" fmla="*/ 3966437 w 5425844"/>
              <a:gd name="connsiteY110" fmla="*/ 236170 h 2276917"/>
              <a:gd name="connsiteX111" fmla="*/ 3984604 w 5425844"/>
              <a:gd name="connsiteY111" fmla="*/ 230114 h 2276917"/>
              <a:gd name="connsiteX112" fmla="*/ 4020938 w 5425844"/>
              <a:gd name="connsiteY112" fmla="*/ 224058 h 2276917"/>
              <a:gd name="connsiteX113" fmla="*/ 4045160 w 5425844"/>
              <a:gd name="connsiteY113" fmla="*/ 199836 h 2276917"/>
              <a:gd name="connsiteX114" fmla="*/ 4087549 w 5425844"/>
              <a:gd name="connsiteY114" fmla="*/ 193780 h 2276917"/>
              <a:gd name="connsiteX115" fmla="*/ 4135995 w 5425844"/>
              <a:gd name="connsiteY115" fmla="*/ 181669 h 2276917"/>
              <a:gd name="connsiteX116" fmla="*/ 4275274 w 5425844"/>
              <a:gd name="connsiteY116" fmla="*/ 127168 h 2276917"/>
              <a:gd name="connsiteX117" fmla="*/ 4366108 w 5425844"/>
              <a:gd name="connsiteY117" fmla="*/ 102946 h 2276917"/>
              <a:gd name="connsiteX118" fmla="*/ 4426665 w 5425844"/>
              <a:gd name="connsiteY118" fmla="*/ 84779 h 2276917"/>
              <a:gd name="connsiteX119" fmla="*/ 4469054 w 5425844"/>
              <a:gd name="connsiteY119" fmla="*/ 54501 h 2276917"/>
              <a:gd name="connsiteX120" fmla="*/ 4565944 w 5425844"/>
              <a:gd name="connsiteY120" fmla="*/ 48445 h 2276917"/>
              <a:gd name="connsiteX121" fmla="*/ 4584111 w 5425844"/>
              <a:gd name="connsiteY121" fmla="*/ 42390 h 2276917"/>
              <a:gd name="connsiteX122" fmla="*/ 4662834 w 5425844"/>
              <a:gd name="connsiteY122" fmla="*/ 24223 h 2276917"/>
              <a:gd name="connsiteX123" fmla="*/ 4705224 w 5425844"/>
              <a:gd name="connsiteY123" fmla="*/ 0 h 2276917"/>
              <a:gd name="connsiteX124" fmla="*/ 5141229 w 5425844"/>
              <a:gd name="connsiteY124" fmla="*/ 12111 h 2276917"/>
              <a:gd name="connsiteX125" fmla="*/ 5274453 w 5425844"/>
              <a:gd name="connsiteY125" fmla="*/ 36334 h 2276917"/>
              <a:gd name="connsiteX126" fmla="*/ 5347120 w 5425844"/>
              <a:gd name="connsiteY126" fmla="*/ 48445 h 2276917"/>
              <a:gd name="connsiteX127" fmla="*/ 5389510 w 5425844"/>
              <a:gd name="connsiteY127" fmla="*/ 54501 h 2276917"/>
              <a:gd name="connsiteX128" fmla="*/ 5425844 w 5425844"/>
              <a:gd name="connsiteY128" fmla="*/ 60557 h 227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425844" h="2276917">
                <a:moveTo>
                  <a:pt x="0" y="2276917"/>
                </a:moveTo>
                <a:cubicBezTo>
                  <a:pt x="130398" y="2222013"/>
                  <a:pt x="74686" y="2238565"/>
                  <a:pt x="163502" y="2216360"/>
                </a:cubicBezTo>
                <a:cubicBezTo>
                  <a:pt x="208179" y="2189555"/>
                  <a:pt x="249559" y="2163055"/>
                  <a:pt x="302781" y="2149749"/>
                </a:cubicBezTo>
                <a:cubicBezTo>
                  <a:pt x="357419" y="2136089"/>
                  <a:pt x="335435" y="2142900"/>
                  <a:pt x="369393" y="2131582"/>
                </a:cubicBezTo>
                <a:cubicBezTo>
                  <a:pt x="377467" y="2123508"/>
                  <a:pt x="384324" y="2113996"/>
                  <a:pt x="393616" y="2107359"/>
                </a:cubicBezTo>
                <a:cubicBezTo>
                  <a:pt x="399006" y="2103509"/>
                  <a:pt x="432544" y="2096546"/>
                  <a:pt x="436005" y="2095248"/>
                </a:cubicBezTo>
                <a:cubicBezTo>
                  <a:pt x="444458" y="2092078"/>
                  <a:pt x="451931" y="2086693"/>
                  <a:pt x="460228" y="2083137"/>
                </a:cubicBezTo>
                <a:cubicBezTo>
                  <a:pt x="466095" y="2080623"/>
                  <a:pt x="472339" y="2079100"/>
                  <a:pt x="478395" y="2077081"/>
                </a:cubicBezTo>
                <a:cubicBezTo>
                  <a:pt x="486469" y="2069007"/>
                  <a:pt x="493325" y="2059495"/>
                  <a:pt x="502617" y="2052858"/>
                </a:cubicBezTo>
                <a:cubicBezTo>
                  <a:pt x="507811" y="2049148"/>
                  <a:pt x="516270" y="2051316"/>
                  <a:pt x="520784" y="2046803"/>
                </a:cubicBezTo>
                <a:cubicBezTo>
                  <a:pt x="525298" y="2042289"/>
                  <a:pt x="522326" y="2033150"/>
                  <a:pt x="526840" y="2028636"/>
                </a:cubicBezTo>
                <a:cubicBezTo>
                  <a:pt x="533223" y="2022253"/>
                  <a:pt x="542813" y="2020191"/>
                  <a:pt x="551062" y="2016525"/>
                </a:cubicBezTo>
                <a:cubicBezTo>
                  <a:pt x="583591" y="2002067"/>
                  <a:pt x="579254" y="2009632"/>
                  <a:pt x="605563" y="1986247"/>
                </a:cubicBezTo>
                <a:cubicBezTo>
                  <a:pt x="616231" y="1976764"/>
                  <a:pt x="623965" y="1963885"/>
                  <a:pt x="635841" y="1955968"/>
                </a:cubicBezTo>
                <a:cubicBezTo>
                  <a:pt x="641897" y="1951931"/>
                  <a:pt x="648482" y="1948593"/>
                  <a:pt x="654008" y="1943857"/>
                </a:cubicBezTo>
                <a:cubicBezTo>
                  <a:pt x="662678" y="1936426"/>
                  <a:pt x="669314" y="1926768"/>
                  <a:pt x="678230" y="1919635"/>
                </a:cubicBezTo>
                <a:cubicBezTo>
                  <a:pt x="689596" y="1910542"/>
                  <a:pt x="705830" y="1907057"/>
                  <a:pt x="714564" y="1895412"/>
                </a:cubicBezTo>
                <a:cubicBezTo>
                  <a:pt x="772482" y="1818190"/>
                  <a:pt x="679598" y="1936434"/>
                  <a:pt x="769065" y="1846967"/>
                </a:cubicBezTo>
                <a:cubicBezTo>
                  <a:pt x="775121" y="1840911"/>
                  <a:pt x="779970" y="1833339"/>
                  <a:pt x="787232" y="1828800"/>
                </a:cubicBezTo>
                <a:cubicBezTo>
                  <a:pt x="796450" y="1823039"/>
                  <a:pt x="808008" y="1821968"/>
                  <a:pt x="817510" y="1816689"/>
                </a:cubicBezTo>
                <a:cubicBezTo>
                  <a:pt x="826333" y="1811788"/>
                  <a:pt x="833173" y="1803871"/>
                  <a:pt x="841732" y="1798522"/>
                </a:cubicBezTo>
                <a:cubicBezTo>
                  <a:pt x="849387" y="1793738"/>
                  <a:pt x="857881" y="1790448"/>
                  <a:pt x="865955" y="1786411"/>
                </a:cubicBezTo>
                <a:cubicBezTo>
                  <a:pt x="869992" y="1780355"/>
                  <a:pt x="872383" y="1772791"/>
                  <a:pt x="878066" y="1768244"/>
                </a:cubicBezTo>
                <a:cubicBezTo>
                  <a:pt x="892936" y="1756348"/>
                  <a:pt x="926511" y="1737966"/>
                  <a:pt x="926511" y="1737966"/>
                </a:cubicBezTo>
                <a:cubicBezTo>
                  <a:pt x="948869" y="1708154"/>
                  <a:pt x="938468" y="1717313"/>
                  <a:pt x="968900" y="1695576"/>
                </a:cubicBezTo>
                <a:cubicBezTo>
                  <a:pt x="974822" y="1691346"/>
                  <a:pt x="980252" y="1686020"/>
                  <a:pt x="987067" y="1683465"/>
                </a:cubicBezTo>
                <a:cubicBezTo>
                  <a:pt x="996705" y="1679851"/>
                  <a:pt x="1007253" y="1679428"/>
                  <a:pt x="1017346" y="1677409"/>
                </a:cubicBezTo>
                <a:cubicBezTo>
                  <a:pt x="1023401" y="1673372"/>
                  <a:pt x="1030073" y="1670133"/>
                  <a:pt x="1035512" y="1665298"/>
                </a:cubicBezTo>
                <a:cubicBezTo>
                  <a:pt x="1048314" y="1653919"/>
                  <a:pt x="1055229" y="1633118"/>
                  <a:pt x="1071846" y="1628964"/>
                </a:cubicBezTo>
                <a:lnTo>
                  <a:pt x="1096069" y="1622909"/>
                </a:lnTo>
                <a:cubicBezTo>
                  <a:pt x="1109612" y="1602594"/>
                  <a:pt x="1108135" y="1600442"/>
                  <a:pt x="1132402" y="1586575"/>
                </a:cubicBezTo>
                <a:cubicBezTo>
                  <a:pt x="1167162" y="1566712"/>
                  <a:pt x="1134212" y="1597178"/>
                  <a:pt x="1168736" y="1568408"/>
                </a:cubicBezTo>
                <a:cubicBezTo>
                  <a:pt x="1175315" y="1562925"/>
                  <a:pt x="1181765" y="1557092"/>
                  <a:pt x="1186903" y="1550241"/>
                </a:cubicBezTo>
                <a:cubicBezTo>
                  <a:pt x="1193965" y="1540825"/>
                  <a:pt x="1196273" y="1527783"/>
                  <a:pt x="1205070" y="1519963"/>
                </a:cubicBezTo>
                <a:cubicBezTo>
                  <a:pt x="1215191" y="1510967"/>
                  <a:pt x="1229793" y="1508763"/>
                  <a:pt x="1241404" y="1501796"/>
                </a:cubicBezTo>
                <a:cubicBezTo>
                  <a:pt x="1250058" y="1496603"/>
                  <a:pt x="1258489" y="1490766"/>
                  <a:pt x="1265626" y="1483629"/>
                </a:cubicBezTo>
                <a:cubicBezTo>
                  <a:pt x="1270772" y="1478483"/>
                  <a:pt x="1271993" y="1469930"/>
                  <a:pt x="1277738" y="1465462"/>
                </a:cubicBezTo>
                <a:cubicBezTo>
                  <a:pt x="1290584" y="1455471"/>
                  <a:pt x="1305997" y="1449314"/>
                  <a:pt x="1320127" y="1441240"/>
                </a:cubicBezTo>
                <a:cubicBezTo>
                  <a:pt x="1324164" y="1435184"/>
                  <a:pt x="1326066" y="1426930"/>
                  <a:pt x="1332238" y="1423073"/>
                </a:cubicBezTo>
                <a:cubicBezTo>
                  <a:pt x="1343064" y="1416307"/>
                  <a:pt x="1368572" y="1410962"/>
                  <a:pt x="1368572" y="1410962"/>
                </a:cubicBezTo>
                <a:cubicBezTo>
                  <a:pt x="1376646" y="1402888"/>
                  <a:pt x="1383503" y="1393376"/>
                  <a:pt x="1392795" y="1386739"/>
                </a:cubicBezTo>
                <a:cubicBezTo>
                  <a:pt x="1397989" y="1383029"/>
                  <a:pt x="1405650" y="1384225"/>
                  <a:pt x="1410961" y="1380684"/>
                </a:cubicBezTo>
                <a:cubicBezTo>
                  <a:pt x="1430861" y="1367417"/>
                  <a:pt x="1427278" y="1361104"/>
                  <a:pt x="1441240" y="1344350"/>
                </a:cubicBezTo>
                <a:cubicBezTo>
                  <a:pt x="1446722" y="1337771"/>
                  <a:pt x="1451746" y="1330013"/>
                  <a:pt x="1459406" y="1326183"/>
                </a:cubicBezTo>
                <a:cubicBezTo>
                  <a:pt x="1468612" y="1321580"/>
                  <a:pt x="1479592" y="1322146"/>
                  <a:pt x="1489685" y="1320127"/>
                </a:cubicBezTo>
                <a:cubicBezTo>
                  <a:pt x="1493722" y="1314071"/>
                  <a:pt x="1496650" y="1307106"/>
                  <a:pt x="1501796" y="1301960"/>
                </a:cubicBezTo>
                <a:cubicBezTo>
                  <a:pt x="1521090" y="1282666"/>
                  <a:pt x="1527859" y="1284472"/>
                  <a:pt x="1550241" y="1271682"/>
                </a:cubicBezTo>
                <a:cubicBezTo>
                  <a:pt x="1582766" y="1253096"/>
                  <a:pt x="1552847" y="1263462"/>
                  <a:pt x="1592630" y="1253515"/>
                </a:cubicBezTo>
                <a:cubicBezTo>
                  <a:pt x="1600704" y="1247460"/>
                  <a:pt x="1610392" y="1243102"/>
                  <a:pt x="1616853" y="1235349"/>
                </a:cubicBezTo>
                <a:cubicBezTo>
                  <a:pt x="1641698" y="1205535"/>
                  <a:pt x="1600080" y="1224792"/>
                  <a:pt x="1641075" y="1211126"/>
                </a:cubicBezTo>
                <a:cubicBezTo>
                  <a:pt x="1645112" y="1207089"/>
                  <a:pt x="1648729" y="1202582"/>
                  <a:pt x="1653187" y="1199015"/>
                </a:cubicBezTo>
                <a:cubicBezTo>
                  <a:pt x="1658870" y="1194469"/>
                  <a:pt x="1666207" y="1192050"/>
                  <a:pt x="1671353" y="1186904"/>
                </a:cubicBezTo>
                <a:cubicBezTo>
                  <a:pt x="1676920" y="1181337"/>
                  <a:pt x="1691449" y="1156680"/>
                  <a:pt x="1701632" y="1150570"/>
                </a:cubicBezTo>
                <a:cubicBezTo>
                  <a:pt x="1707105" y="1147286"/>
                  <a:pt x="1713743" y="1146533"/>
                  <a:pt x="1719798" y="1144514"/>
                </a:cubicBezTo>
                <a:cubicBezTo>
                  <a:pt x="1723835" y="1140477"/>
                  <a:pt x="1728255" y="1136789"/>
                  <a:pt x="1731910" y="1132403"/>
                </a:cubicBezTo>
                <a:cubicBezTo>
                  <a:pt x="1746970" y="1114331"/>
                  <a:pt x="1747068" y="1105145"/>
                  <a:pt x="1768244" y="1096069"/>
                </a:cubicBezTo>
                <a:cubicBezTo>
                  <a:pt x="1775894" y="1092791"/>
                  <a:pt x="1784392" y="1092032"/>
                  <a:pt x="1792466" y="1090013"/>
                </a:cubicBezTo>
                <a:cubicBezTo>
                  <a:pt x="1798522" y="1085976"/>
                  <a:pt x="1804123" y="1081157"/>
                  <a:pt x="1810633" y="1077902"/>
                </a:cubicBezTo>
                <a:cubicBezTo>
                  <a:pt x="1816342" y="1075047"/>
                  <a:pt x="1824286" y="1076361"/>
                  <a:pt x="1828800" y="1071847"/>
                </a:cubicBezTo>
                <a:cubicBezTo>
                  <a:pt x="1835183" y="1065464"/>
                  <a:pt x="1834528" y="1054007"/>
                  <a:pt x="1840911" y="1047624"/>
                </a:cubicBezTo>
                <a:cubicBezTo>
                  <a:pt x="1845425" y="1043110"/>
                  <a:pt x="1853211" y="1044083"/>
                  <a:pt x="1859078" y="1041568"/>
                </a:cubicBezTo>
                <a:cubicBezTo>
                  <a:pt x="1867375" y="1038012"/>
                  <a:pt x="1875789" y="1034464"/>
                  <a:pt x="1883300" y="1029457"/>
                </a:cubicBezTo>
                <a:cubicBezTo>
                  <a:pt x="1888051" y="1026290"/>
                  <a:pt x="1890455" y="1020179"/>
                  <a:pt x="1895412" y="1017346"/>
                </a:cubicBezTo>
                <a:cubicBezTo>
                  <a:pt x="1904850" y="1011953"/>
                  <a:pt x="1915968" y="1010096"/>
                  <a:pt x="1925690" y="1005235"/>
                </a:cubicBezTo>
                <a:cubicBezTo>
                  <a:pt x="1944422" y="995869"/>
                  <a:pt x="1948896" y="985919"/>
                  <a:pt x="1968079" y="974957"/>
                </a:cubicBezTo>
                <a:cubicBezTo>
                  <a:pt x="1973621" y="971790"/>
                  <a:pt x="1980190" y="970920"/>
                  <a:pt x="1986246" y="968901"/>
                </a:cubicBezTo>
                <a:cubicBezTo>
                  <a:pt x="1990283" y="962845"/>
                  <a:pt x="1992038" y="954345"/>
                  <a:pt x="1998357" y="950734"/>
                </a:cubicBezTo>
                <a:cubicBezTo>
                  <a:pt x="2007294" y="945627"/>
                  <a:pt x="2018871" y="947933"/>
                  <a:pt x="2028636" y="944678"/>
                </a:cubicBezTo>
                <a:cubicBezTo>
                  <a:pt x="2049261" y="937803"/>
                  <a:pt x="2069007" y="928530"/>
                  <a:pt x="2089192" y="920456"/>
                </a:cubicBezTo>
                <a:cubicBezTo>
                  <a:pt x="2097266" y="910363"/>
                  <a:pt x="2103601" y="898589"/>
                  <a:pt x="2113414" y="890178"/>
                </a:cubicBezTo>
                <a:cubicBezTo>
                  <a:pt x="2118261" y="886024"/>
                  <a:pt x="2126001" y="887222"/>
                  <a:pt x="2131581" y="884122"/>
                </a:cubicBezTo>
                <a:cubicBezTo>
                  <a:pt x="2190570" y="851351"/>
                  <a:pt x="2144800" y="865679"/>
                  <a:pt x="2192138" y="853844"/>
                </a:cubicBezTo>
                <a:cubicBezTo>
                  <a:pt x="2200212" y="847788"/>
                  <a:pt x="2207801" y="841026"/>
                  <a:pt x="2216360" y="835677"/>
                </a:cubicBezTo>
                <a:cubicBezTo>
                  <a:pt x="2224015" y="830893"/>
                  <a:pt x="2232658" y="827889"/>
                  <a:pt x="2240583" y="823566"/>
                </a:cubicBezTo>
                <a:cubicBezTo>
                  <a:pt x="2254870" y="815773"/>
                  <a:pt x="2269017" y="807716"/>
                  <a:pt x="2282972" y="799343"/>
                </a:cubicBezTo>
                <a:cubicBezTo>
                  <a:pt x="2289213" y="795598"/>
                  <a:pt x="2294488" y="790188"/>
                  <a:pt x="2301139" y="787232"/>
                </a:cubicBezTo>
                <a:cubicBezTo>
                  <a:pt x="2312805" y="782047"/>
                  <a:pt x="2325657" y="779955"/>
                  <a:pt x="2337473" y="775121"/>
                </a:cubicBezTo>
                <a:cubicBezTo>
                  <a:pt x="2370101" y="761773"/>
                  <a:pt x="2401402" y="745233"/>
                  <a:pt x="2434363" y="732731"/>
                </a:cubicBezTo>
                <a:cubicBezTo>
                  <a:pt x="2460033" y="722994"/>
                  <a:pt x="2489544" y="722635"/>
                  <a:pt x="2513086" y="708509"/>
                </a:cubicBezTo>
                <a:cubicBezTo>
                  <a:pt x="2523179" y="702453"/>
                  <a:pt x="2533948" y="697404"/>
                  <a:pt x="2543364" y="690342"/>
                </a:cubicBezTo>
                <a:cubicBezTo>
                  <a:pt x="2558672" y="678861"/>
                  <a:pt x="2566460" y="661023"/>
                  <a:pt x="2585753" y="654008"/>
                </a:cubicBezTo>
                <a:cubicBezTo>
                  <a:pt x="2599167" y="649130"/>
                  <a:pt x="2614013" y="649971"/>
                  <a:pt x="2628143" y="647953"/>
                </a:cubicBezTo>
                <a:cubicBezTo>
                  <a:pt x="2638236" y="641897"/>
                  <a:pt x="2647493" y="634157"/>
                  <a:pt x="2658421" y="629786"/>
                </a:cubicBezTo>
                <a:cubicBezTo>
                  <a:pt x="2667977" y="625963"/>
                  <a:pt x="2680135" y="629439"/>
                  <a:pt x="2688699" y="623730"/>
                </a:cubicBezTo>
                <a:cubicBezTo>
                  <a:pt x="2694010" y="620189"/>
                  <a:pt x="2690241" y="610077"/>
                  <a:pt x="2694755" y="605563"/>
                </a:cubicBezTo>
                <a:cubicBezTo>
                  <a:pt x="2709061" y="591257"/>
                  <a:pt x="2738498" y="590453"/>
                  <a:pt x="2755311" y="587396"/>
                </a:cubicBezTo>
                <a:cubicBezTo>
                  <a:pt x="2765437" y="585555"/>
                  <a:pt x="2775496" y="583359"/>
                  <a:pt x="2785589" y="581341"/>
                </a:cubicBezTo>
                <a:cubicBezTo>
                  <a:pt x="2797700" y="573267"/>
                  <a:pt x="2808544" y="562852"/>
                  <a:pt x="2821923" y="557118"/>
                </a:cubicBezTo>
                <a:lnTo>
                  <a:pt x="2906702" y="520784"/>
                </a:lnTo>
                <a:cubicBezTo>
                  <a:pt x="2916720" y="516566"/>
                  <a:pt x="2926668" y="512111"/>
                  <a:pt x="2936980" y="508673"/>
                </a:cubicBezTo>
                <a:cubicBezTo>
                  <a:pt x="2943036" y="506654"/>
                  <a:pt x="2949220" y="504988"/>
                  <a:pt x="2955147" y="502617"/>
                </a:cubicBezTo>
                <a:cubicBezTo>
                  <a:pt x="2969420" y="496908"/>
                  <a:pt x="2982705" y="488496"/>
                  <a:pt x="2997536" y="484451"/>
                </a:cubicBezTo>
                <a:cubicBezTo>
                  <a:pt x="3027326" y="476327"/>
                  <a:pt x="3057913" y="471360"/>
                  <a:pt x="3088371" y="466284"/>
                </a:cubicBezTo>
                <a:cubicBezTo>
                  <a:pt x="3106401" y="463279"/>
                  <a:pt x="3124776" y="462813"/>
                  <a:pt x="3142871" y="460228"/>
                </a:cubicBezTo>
                <a:cubicBezTo>
                  <a:pt x="3153060" y="458772"/>
                  <a:pt x="3163056" y="456191"/>
                  <a:pt x="3173149" y="454172"/>
                </a:cubicBezTo>
                <a:cubicBezTo>
                  <a:pt x="3225542" y="427977"/>
                  <a:pt x="3181118" y="447666"/>
                  <a:pt x="3282151" y="423894"/>
                </a:cubicBezTo>
                <a:cubicBezTo>
                  <a:pt x="3288364" y="422432"/>
                  <a:pt x="3294087" y="419224"/>
                  <a:pt x="3300318" y="417839"/>
                </a:cubicBezTo>
                <a:cubicBezTo>
                  <a:pt x="3312304" y="415176"/>
                  <a:pt x="3324540" y="413802"/>
                  <a:pt x="3336651" y="411783"/>
                </a:cubicBezTo>
                <a:cubicBezTo>
                  <a:pt x="3358840" y="389596"/>
                  <a:pt x="3340133" y="403609"/>
                  <a:pt x="3385097" y="393616"/>
                </a:cubicBezTo>
                <a:cubicBezTo>
                  <a:pt x="3391328" y="392231"/>
                  <a:pt x="3397071" y="389108"/>
                  <a:pt x="3403263" y="387560"/>
                </a:cubicBezTo>
                <a:cubicBezTo>
                  <a:pt x="3421317" y="383046"/>
                  <a:pt x="3439630" y="379633"/>
                  <a:pt x="3457764" y="375449"/>
                </a:cubicBezTo>
                <a:cubicBezTo>
                  <a:pt x="3465874" y="373578"/>
                  <a:pt x="3473877" y="371265"/>
                  <a:pt x="3481987" y="369394"/>
                </a:cubicBezTo>
                <a:cubicBezTo>
                  <a:pt x="3500120" y="365209"/>
                  <a:pt x="3518724" y="362833"/>
                  <a:pt x="3536487" y="357282"/>
                </a:cubicBezTo>
                <a:cubicBezTo>
                  <a:pt x="3551160" y="352697"/>
                  <a:pt x="3564603" y="344824"/>
                  <a:pt x="3578877" y="339115"/>
                </a:cubicBezTo>
                <a:cubicBezTo>
                  <a:pt x="3584804" y="336744"/>
                  <a:pt x="3591177" y="335574"/>
                  <a:pt x="3597044" y="333060"/>
                </a:cubicBezTo>
                <a:cubicBezTo>
                  <a:pt x="3605341" y="329504"/>
                  <a:pt x="3612557" y="323324"/>
                  <a:pt x="3621266" y="320949"/>
                </a:cubicBezTo>
                <a:cubicBezTo>
                  <a:pt x="3635036" y="317193"/>
                  <a:pt x="3649548" y="317063"/>
                  <a:pt x="3663655" y="314893"/>
                </a:cubicBezTo>
                <a:cubicBezTo>
                  <a:pt x="3675791" y="313026"/>
                  <a:pt x="3688025" y="311598"/>
                  <a:pt x="3699989" y="308837"/>
                </a:cubicBezTo>
                <a:cubicBezTo>
                  <a:pt x="3763523" y="294175"/>
                  <a:pt x="3731099" y="295414"/>
                  <a:pt x="3808991" y="272504"/>
                </a:cubicBezTo>
                <a:cubicBezTo>
                  <a:pt x="3820770" y="269040"/>
                  <a:pt x="3833213" y="268467"/>
                  <a:pt x="3845324" y="266448"/>
                </a:cubicBezTo>
                <a:cubicBezTo>
                  <a:pt x="3908739" y="241083"/>
                  <a:pt x="3852254" y="261544"/>
                  <a:pt x="3966437" y="236170"/>
                </a:cubicBezTo>
                <a:cubicBezTo>
                  <a:pt x="3972668" y="234785"/>
                  <a:pt x="3978373" y="231499"/>
                  <a:pt x="3984604" y="230114"/>
                </a:cubicBezTo>
                <a:cubicBezTo>
                  <a:pt x="3996590" y="227450"/>
                  <a:pt x="4008827" y="226077"/>
                  <a:pt x="4020938" y="224058"/>
                </a:cubicBezTo>
                <a:cubicBezTo>
                  <a:pt x="4029012" y="215984"/>
                  <a:pt x="4034765" y="204561"/>
                  <a:pt x="4045160" y="199836"/>
                </a:cubicBezTo>
                <a:cubicBezTo>
                  <a:pt x="4058154" y="193930"/>
                  <a:pt x="4073553" y="196579"/>
                  <a:pt x="4087549" y="193780"/>
                </a:cubicBezTo>
                <a:cubicBezTo>
                  <a:pt x="4103871" y="190516"/>
                  <a:pt x="4120133" y="186716"/>
                  <a:pt x="4135995" y="181669"/>
                </a:cubicBezTo>
                <a:cubicBezTo>
                  <a:pt x="4319645" y="123236"/>
                  <a:pt x="4140251" y="177802"/>
                  <a:pt x="4275274" y="127168"/>
                </a:cubicBezTo>
                <a:cubicBezTo>
                  <a:pt x="4295856" y="119450"/>
                  <a:pt x="4346236" y="108466"/>
                  <a:pt x="4366108" y="102946"/>
                </a:cubicBezTo>
                <a:cubicBezTo>
                  <a:pt x="4386414" y="97306"/>
                  <a:pt x="4406479" y="90835"/>
                  <a:pt x="4426665" y="84779"/>
                </a:cubicBezTo>
                <a:cubicBezTo>
                  <a:pt x="4440795" y="74686"/>
                  <a:pt x="4452252" y="58884"/>
                  <a:pt x="4469054" y="54501"/>
                </a:cubicBezTo>
                <a:cubicBezTo>
                  <a:pt x="4500366" y="46333"/>
                  <a:pt x="4533762" y="51832"/>
                  <a:pt x="4565944" y="48445"/>
                </a:cubicBezTo>
                <a:cubicBezTo>
                  <a:pt x="4572292" y="47777"/>
                  <a:pt x="4578055" y="44408"/>
                  <a:pt x="4584111" y="42390"/>
                </a:cubicBezTo>
                <a:cubicBezTo>
                  <a:pt x="4631830" y="10576"/>
                  <a:pt x="4559712" y="54553"/>
                  <a:pt x="4662834" y="24223"/>
                </a:cubicBezTo>
                <a:cubicBezTo>
                  <a:pt x="4678447" y="19631"/>
                  <a:pt x="4691094" y="8074"/>
                  <a:pt x="4705224" y="0"/>
                </a:cubicBezTo>
                <a:cubicBezTo>
                  <a:pt x="4850559" y="4037"/>
                  <a:pt x="4996067" y="3956"/>
                  <a:pt x="5141229" y="12111"/>
                </a:cubicBezTo>
                <a:cubicBezTo>
                  <a:pt x="5183927" y="14510"/>
                  <a:pt x="5230796" y="28630"/>
                  <a:pt x="5274453" y="36334"/>
                </a:cubicBezTo>
                <a:lnTo>
                  <a:pt x="5347120" y="48445"/>
                </a:lnTo>
                <a:cubicBezTo>
                  <a:pt x="5361219" y="50671"/>
                  <a:pt x="5375431" y="52154"/>
                  <a:pt x="5389510" y="54501"/>
                </a:cubicBezTo>
                <a:cubicBezTo>
                  <a:pt x="5428219" y="60953"/>
                  <a:pt x="5408230" y="60557"/>
                  <a:pt x="5425844" y="60557"/>
                </a:cubicBezTo>
              </a:path>
            </a:pathLst>
          </a:custGeom>
          <a:noFill/>
          <a:ln w="19050" algn="ctr">
            <a:solidFill>
              <a:schemeClr val="accent1">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1" name="任意多边形 10"/>
          <p:cNvSpPr/>
          <p:nvPr/>
        </p:nvSpPr>
        <p:spPr bwMode="auto">
          <a:xfrm>
            <a:off x="1737966" y="2227176"/>
            <a:ext cx="5437955" cy="3058092"/>
          </a:xfrm>
          <a:custGeom>
            <a:avLst/>
            <a:gdLst>
              <a:gd name="connsiteX0" fmla="*/ 0 w 5474288"/>
              <a:gd name="connsiteY0" fmla="*/ 3058092 h 3058092"/>
              <a:gd name="connsiteX1" fmla="*/ 133223 w 5474288"/>
              <a:gd name="connsiteY1" fmla="*/ 2979369 h 3058092"/>
              <a:gd name="connsiteX2" fmla="*/ 151390 w 5474288"/>
              <a:gd name="connsiteY2" fmla="*/ 2961202 h 3058092"/>
              <a:gd name="connsiteX3" fmla="*/ 187724 w 5474288"/>
              <a:gd name="connsiteY3" fmla="*/ 2949091 h 3058092"/>
              <a:gd name="connsiteX4" fmla="*/ 242225 w 5474288"/>
              <a:gd name="connsiteY4" fmla="*/ 2906702 h 3058092"/>
              <a:gd name="connsiteX5" fmla="*/ 284614 w 5474288"/>
              <a:gd name="connsiteY5" fmla="*/ 2876423 h 3058092"/>
              <a:gd name="connsiteX6" fmla="*/ 339115 w 5474288"/>
              <a:gd name="connsiteY6" fmla="*/ 2852201 h 3058092"/>
              <a:gd name="connsiteX7" fmla="*/ 351226 w 5474288"/>
              <a:gd name="connsiteY7" fmla="*/ 2834034 h 3058092"/>
              <a:gd name="connsiteX8" fmla="*/ 387560 w 5474288"/>
              <a:gd name="connsiteY8" fmla="*/ 2809811 h 3058092"/>
              <a:gd name="connsiteX9" fmla="*/ 448116 w 5474288"/>
              <a:gd name="connsiteY9" fmla="*/ 2773478 h 3058092"/>
              <a:gd name="connsiteX10" fmla="*/ 460227 w 5474288"/>
              <a:gd name="connsiteY10" fmla="*/ 2761366 h 3058092"/>
              <a:gd name="connsiteX11" fmla="*/ 466283 w 5474288"/>
              <a:gd name="connsiteY11" fmla="*/ 2743200 h 3058092"/>
              <a:gd name="connsiteX12" fmla="*/ 490506 w 5474288"/>
              <a:gd name="connsiteY12" fmla="*/ 2737144 h 3058092"/>
              <a:gd name="connsiteX13" fmla="*/ 526839 w 5474288"/>
              <a:gd name="connsiteY13" fmla="*/ 2706866 h 3058092"/>
              <a:gd name="connsiteX14" fmla="*/ 538951 w 5474288"/>
              <a:gd name="connsiteY14" fmla="*/ 2688699 h 3058092"/>
              <a:gd name="connsiteX15" fmla="*/ 557117 w 5474288"/>
              <a:gd name="connsiteY15" fmla="*/ 2664476 h 3058092"/>
              <a:gd name="connsiteX16" fmla="*/ 575284 w 5474288"/>
              <a:gd name="connsiteY16" fmla="*/ 2658421 h 3058092"/>
              <a:gd name="connsiteX17" fmla="*/ 587396 w 5474288"/>
              <a:gd name="connsiteY17" fmla="*/ 2628143 h 3058092"/>
              <a:gd name="connsiteX18" fmla="*/ 611618 w 5474288"/>
              <a:gd name="connsiteY18" fmla="*/ 2609976 h 3058092"/>
              <a:gd name="connsiteX19" fmla="*/ 647952 w 5474288"/>
              <a:gd name="connsiteY19" fmla="*/ 2567586 h 3058092"/>
              <a:gd name="connsiteX20" fmla="*/ 678230 w 5474288"/>
              <a:gd name="connsiteY20" fmla="*/ 2549419 h 3058092"/>
              <a:gd name="connsiteX21" fmla="*/ 702453 w 5474288"/>
              <a:gd name="connsiteY21" fmla="*/ 2525197 h 3058092"/>
              <a:gd name="connsiteX22" fmla="*/ 720619 w 5474288"/>
              <a:gd name="connsiteY22" fmla="*/ 2470696 h 3058092"/>
              <a:gd name="connsiteX23" fmla="*/ 738786 w 5474288"/>
              <a:gd name="connsiteY23" fmla="*/ 2446474 h 3058092"/>
              <a:gd name="connsiteX24" fmla="*/ 769064 w 5474288"/>
              <a:gd name="connsiteY24" fmla="*/ 2410140 h 3058092"/>
              <a:gd name="connsiteX25" fmla="*/ 787231 w 5474288"/>
              <a:gd name="connsiteY25" fmla="*/ 2379862 h 3058092"/>
              <a:gd name="connsiteX26" fmla="*/ 799343 w 5474288"/>
              <a:gd name="connsiteY26" fmla="*/ 2361695 h 3058092"/>
              <a:gd name="connsiteX27" fmla="*/ 805398 w 5474288"/>
              <a:gd name="connsiteY27" fmla="*/ 2337472 h 3058092"/>
              <a:gd name="connsiteX28" fmla="*/ 835676 w 5474288"/>
              <a:gd name="connsiteY28" fmla="*/ 2325361 h 3058092"/>
              <a:gd name="connsiteX29" fmla="*/ 865955 w 5474288"/>
              <a:gd name="connsiteY29" fmla="*/ 2289027 h 3058092"/>
              <a:gd name="connsiteX30" fmla="*/ 890177 w 5474288"/>
              <a:gd name="connsiteY30" fmla="*/ 2270860 h 3058092"/>
              <a:gd name="connsiteX31" fmla="*/ 926511 w 5474288"/>
              <a:gd name="connsiteY31" fmla="*/ 2234527 h 3058092"/>
              <a:gd name="connsiteX32" fmla="*/ 956789 w 5474288"/>
              <a:gd name="connsiteY32" fmla="*/ 2210304 h 3058092"/>
              <a:gd name="connsiteX33" fmla="*/ 968900 w 5474288"/>
              <a:gd name="connsiteY33" fmla="*/ 2192137 h 3058092"/>
              <a:gd name="connsiteX34" fmla="*/ 999178 w 5474288"/>
              <a:gd name="connsiteY34" fmla="*/ 2180026 h 3058092"/>
              <a:gd name="connsiteX35" fmla="*/ 1017345 w 5474288"/>
              <a:gd name="connsiteY35" fmla="*/ 2161859 h 3058092"/>
              <a:gd name="connsiteX36" fmla="*/ 1023401 w 5474288"/>
              <a:gd name="connsiteY36" fmla="*/ 2143692 h 3058092"/>
              <a:gd name="connsiteX37" fmla="*/ 1041568 w 5474288"/>
              <a:gd name="connsiteY37" fmla="*/ 2131581 h 3058092"/>
              <a:gd name="connsiteX38" fmla="*/ 1059735 w 5474288"/>
              <a:gd name="connsiteY38" fmla="*/ 2113414 h 3058092"/>
              <a:gd name="connsiteX39" fmla="*/ 1065790 w 5474288"/>
              <a:gd name="connsiteY39" fmla="*/ 2095247 h 3058092"/>
              <a:gd name="connsiteX40" fmla="*/ 1108180 w 5474288"/>
              <a:gd name="connsiteY40" fmla="*/ 2064969 h 3058092"/>
              <a:gd name="connsiteX41" fmla="*/ 1144513 w 5474288"/>
              <a:gd name="connsiteY41" fmla="*/ 2028635 h 3058092"/>
              <a:gd name="connsiteX42" fmla="*/ 1162680 w 5474288"/>
              <a:gd name="connsiteY42" fmla="*/ 2010468 h 3058092"/>
              <a:gd name="connsiteX43" fmla="*/ 1180847 w 5474288"/>
              <a:gd name="connsiteY43" fmla="*/ 1998357 h 3058092"/>
              <a:gd name="connsiteX44" fmla="*/ 1211125 w 5474288"/>
              <a:gd name="connsiteY44" fmla="*/ 1974135 h 3058092"/>
              <a:gd name="connsiteX45" fmla="*/ 1271682 w 5474288"/>
              <a:gd name="connsiteY45" fmla="*/ 1943856 h 3058092"/>
              <a:gd name="connsiteX46" fmla="*/ 1314071 w 5474288"/>
              <a:gd name="connsiteY46" fmla="*/ 1907523 h 3058092"/>
              <a:gd name="connsiteX47" fmla="*/ 1368572 w 5474288"/>
              <a:gd name="connsiteY47" fmla="*/ 1877245 h 3058092"/>
              <a:gd name="connsiteX48" fmla="*/ 1423072 w 5474288"/>
              <a:gd name="connsiteY48" fmla="*/ 1828800 h 3058092"/>
              <a:gd name="connsiteX49" fmla="*/ 1477573 w 5474288"/>
              <a:gd name="connsiteY49" fmla="*/ 1810633 h 3058092"/>
              <a:gd name="connsiteX50" fmla="*/ 1526018 w 5474288"/>
              <a:gd name="connsiteY50" fmla="*/ 1768243 h 3058092"/>
              <a:gd name="connsiteX51" fmla="*/ 1586574 w 5474288"/>
              <a:gd name="connsiteY51" fmla="*/ 1744021 h 3058092"/>
              <a:gd name="connsiteX52" fmla="*/ 1628964 w 5474288"/>
              <a:gd name="connsiteY52" fmla="*/ 1713743 h 3058092"/>
              <a:gd name="connsiteX53" fmla="*/ 1653186 w 5474288"/>
              <a:gd name="connsiteY53" fmla="*/ 1689520 h 3058092"/>
              <a:gd name="connsiteX54" fmla="*/ 1683464 w 5474288"/>
              <a:gd name="connsiteY54" fmla="*/ 1683464 h 3058092"/>
              <a:gd name="connsiteX55" fmla="*/ 1713743 w 5474288"/>
              <a:gd name="connsiteY55" fmla="*/ 1653186 h 3058092"/>
              <a:gd name="connsiteX56" fmla="*/ 1725854 w 5474288"/>
              <a:gd name="connsiteY56" fmla="*/ 1635019 h 3058092"/>
              <a:gd name="connsiteX57" fmla="*/ 1756132 w 5474288"/>
              <a:gd name="connsiteY57" fmla="*/ 1628964 h 3058092"/>
              <a:gd name="connsiteX58" fmla="*/ 1774299 w 5474288"/>
              <a:gd name="connsiteY58" fmla="*/ 1622908 h 3058092"/>
              <a:gd name="connsiteX59" fmla="*/ 1804577 w 5474288"/>
              <a:gd name="connsiteY59" fmla="*/ 1586574 h 3058092"/>
              <a:gd name="connsiteX60" fmla="*/ 1865133 w 5474288"/>
              <a:gd name="connsiteY60" fmla="*/ 1556296 h 3058092"/>
              <a:gd name="connsiteX61" fmla="*/ 1901467 w 5474288"/>
              <a:gd name="connsiteY61" fmla="*/ 1513907 h 3058092"/>
              <a:gd name="connsiteX62" fmla="*/ 1955968 w 5474288"/>
              <a:gd name="connsiteY62" fmla="*/ 1483629 h 3058092"/>
              <a:gd name="connsiteX63" fmla="*/ 1992302 w 5474288"/>
              <a:gd name="connsiteY63" fmla="*/ 1441239 h 3058092"/>
              <a:gd name="connsiteX64" fmla="*/ 2010468 w 5474288"/>
              <a:gd name="connsiteY64" fmla="*/ 1429128 h 3058092"/>
              <a:gd name="connsiteX65" fmla="*/ 2022580 w 5474288"/>
              <a:gd name="connsiteY65" fmla="*/ 1417017 h 3058092"/>
              <a:gd name="connsiteX66" fmla="*/ 2077080 w 5474288"/>
              <a:gd name="connsiteY66" fmla="*/ 1386739 h 3058092"/>
              <a:gd name="connsiteX67" fmla="*/ 2125525 w 5474288"/>
              <a:gd name="connsiteY67" fmla="*/ 1350405 h 3058092"/>
              <a:gd name="connsiteX68" fmla="*/ 2137637 w 5474288"/>
              <a:gd name="connsiteY68" fmla="*/ 1332238 h 3058092"/>
              <a:gd name="connsiteX69" fmla="*/ 2204249 w 5474288"/>
              <a:gd name="connsiteY69" fmla="*/ 1289849 h 3058092"/>
              <a:gd name="connsiteX70" fmla="*/ 2234527 w 5474288"/>
              <a:gd name="connsiteY70" fmla="*/ 1265626 h 3058092"/>
              <a:gd name="connsiteX71" fmla="*/ 2252694 w 5474288"/>
              <a:gd name="connsiteY71" fmla="*/ 1253515 h 3058092"/>
              <a:gd name="connsiteX72" fmla="*/ 2264805 w 5474288"/>
              <a:gd name="connsiteY72" fmla="*/ 1235348 h 3058092"/>
              <a:gd name="connsiteX73" fmla="*/ 2289027 w 5474288"/>
              <a:gd name="connsiteY73" fmla="*/ 1229292 h 3058092"/>
              <a:gd name="connsiteX74" fmla="*/ 2313250 w 5474288"/>
              <a:gd name="connsiteY74" fmla="*/ 1211125 h 3058092"/>
              <a:gd name="connsiteX75" fmla="*/ 2337472 w 5474288"/>
              <a:gd name="connsiteY75" fmla="*/ 1174792 h 3058092"/>
              <a:gd name="connsiteX76" fmla="*/ 2355639 w 5474288"/>
              <a:gd name="connsiteY76" fmla="*/ 1168736 h 3058092"/>
              <a:gd name="connsiteX77" fmla="*/ 2440418 w 5474288"/>
              <a:gd name="connsiteY77" fmla="*/ 1102124 h 3058092"/>
              <a:gd name="connsiteX78" fmla="*/ 2470696 w 5474288"/>
              <a:gd name="connsiteY78" fmla="*/ 1059735 h 3058092"/>
              <a:gd name="connsiteX79" fmla="*/ 2500974 w 5474288"/>
              <a:gd name="connsiteY79" fmla="*/ 1047623 h 3058092"/>
              <a:gd name="connsiteX80" fmla="*/ 2507030 w 5474288"/>
              <a:gd name="connsiteY80" fmla="*/ 1029456 h 3058092"/>
              <a:gd name="connsiteX81" fmla="*/ 2549419 w 5474288"/>
              <a:gd name="connsiteY81" fmla="*/ 993123 h 3058092"/>
              <a:gd name="connsiteX82" fmla="*/ 2573642 w 5474288"/>
              <a:gd name="connsiteY82" fmla="*/ 974956 h 3058092"/>
              <a:gd name="connsiteX83" fmla="*/ 2591809 w 5474288"/>
              <a:gd name="connsiteY83" fmla="*/ 962845 h 3058092"/>
              <a:gd name="connsiteX84" fmla="*/ 2652365 w 5474288"/>
              <a:gd name="connsiteY84" fmla="*/ 902288 h 3058092"/>
              <a:gd name="connsiteX85" fmla="*/ 2670532 w 5474288"/>
              <a:gd name="connsiteY85" fmla="*/ 878066 h 3058092"/>
              <a:gd name="connsiteX86" fmla="*/ 2706866 w 5474288"/>
              <a:gd name="connsiteY86" fmla="*/ 859899 h 3058092"/>
              <a:gd name="connsiteX87" fmla="*/ 2761366 w 5474288"/>
              <a:gd name="connsiteY87" fmla="*/ 823565 h 3058092"/>
              <a:gd name="connsiteX88" fmla="*/ 2779533 w 5474288"/>
              <a:gd name="connsiteY88" fmla="*/ 811454 h 3058092"/>
              <a:gd name="connsiteX89" fmla="*/ 2797700 w 5474288"/>
              <a:gd name="connsiteY89" fmla="*/ 793287 h 3058092"/>
              <a:gd name="connsiteX90" fmla="*/ 2840090 w 5474288"/>
              <a:gd name="connsiteY90" fmla="*/ 763009 h 3058092"/>
              <a:gd name="connsiteX91" fmla="*/ 2864312 w 5474288"/>
              <a:gd name="connsiteY91" fmla="*/ 732731 h 3058092"/>
              <a:gd name="connsiteX92" fmla="*/ 2876423 w 5474288"/>
              <a:gd name="connsiteY92" fmla="*/ 714564 h 3058092"/>
              <a:gd name="connsiteX93" fmla="*/ 2900646 w 5474288"/>
              <a:gd name="connsiteY93" fmla="*/ 696397 h 3058092"/>
              <a:gd name="connsiteX94" fmla="*/ 2912757 w 5474288"/>
              <a:gd name="connsiteY94" fmla="*/ 672174 h 3058092"/>
              <a:gd name="connsiteX95" fmla="*/ 2967258 w 5474288"/>
              <a:gd name="connsiteY95" fmla="*/ 635841 h 3058092"/>
              <a:gd name="connsiteX96" fmla="*/ 2985425 w 5474288"/>
              <a:gd name="connsiteY96" fmla="*/ 593451 h 3058092"/>
              <a:gd name="connsiteX97" fmla="*/ 3003592 w 5474288"/>
              <a:gd name="connsiteY97" fmla="*/ 587396 h 3058092"/>
              <a:gd name="connsiteX98" fmla="*/ 3021759 w 5474288"/>
              <a:gd name="connsiteY98" fmla="*/ 569229 h 3058092"/>
              <a:gd name="connsiteX99" fmla="*/ 3082315 w 5474288"/>
              <a:gd name="connsiteY99" fmla="*/ 526839 h 3058092"/>
              <a:gd name="connsiteX100" fmla="*/ 3094426 w 5474288"/>
              <a:gd name="connsiteY100" fmla="*/ 508672 h 3058092"/>
              <a:gd name="connsiteX101" fmla="*/ 3112593 w 5474288"/>
              <a:gd name="connsiteY101" fmla="*/ 496561 h 3058092"/>
              <a:gd name="connsiteX102" fmla="*/ 3167094 w 5474288"/>
              <a:gd name="connsiteY102" fmla="*/ 448116 h 3058092"/>
              <a:gd name="connsiteX103" fmla="*/ 3209483 w 5474288"/>
              <a:gd name="connsiteY103" fmla="*/ 411782 h 3058092"/>
              <a:gd name="connsiteX104" fmla="*/ 3251872 w 5474288"/>
              <a:gd name="connsiteY104" fmla="*/ 387560 h 3058092"/>
              <a:gd name="connsiteX105" fmla="*/ 3270039 w 5474288"/>
              <a:gd name="connsiteY105" fmla="*/ 363337 h 3058092"/>
              <a:gd name="connsiteX106" fmla="*/ 3330596 w 5474288"/>
              <a:gd name="connsiteY106" fmla="*/ 345170 h 3058092"/>
              <a:gd name="connsiteX107" fmla="*/ 3415374 w 5474288"/>
              <a:gd name="connsiteY107" fmla="*/ 296725 h 3058092"/>
              <a:gd name="connsiteX108" fmla="*/ 3433541 w 5474288"/>
              <a:gd name="connsiteY108" fmla="*/ 284614 h 3058092"/>
              <a:gd name="connsiteX109" fmla="*/ 3463819 w 5474288"/>
              <a:gd name="connsiteY109" fmla="*/ 272503 h 3058092"/>
              <a:gd name="connsiteX110" fmla="*/ 3494098 w 5474288"/>
              <a:gd name="connsiteY110" fmla="*/ 254336 h 3058092"/>
              <a:gd name="connsiteX111" fmla="*/ 3675766 w 5474288"/>
              <a:gd name="connsiteY111" fmla="*/ 205891 h 3058092"/>
              <a:gd name="connsiteX112" fmla="*/ 3730267 w 5474288"/>
              <a:gd name="connsiteY112" fmla="*/ 193780 h 3058092"/>
              <a:gd name="connsiteX113" fmla="*/ 3778712 w 5474288"/>
              <a:gd name="connsiteY113" fmla="*/ 187724 h 3058092"/>
              <a:gd name="connsiteX114" fmla="*/ 3990659 w 5474288"/>
              <a:gd name="connsiteY114" fmla="*/ 157446 h 3058092"/>
              <a:gd name="connsiteX115" fmla="*/ 4129939 w 5474288"/>
              <a:gd name="connsiteY115" fmla="*/ 121112 h 3058092"/>
              <a:gd name="connsiteX116" fmla="*/ 4202606 w 5474288"/>
              <a:gd name="connsiteY116" fmla="*/ 115056 h 3058092"/>
              <a:gd name="connsiteX117" fmla="*/ 4353997 w 5474288"/>
              <a:gd name="connsiteY117" fmla="*/ 96890 h 3058092"/>
              <a:gd name="connsiteX118" fmla="*/ 4499332 w 5474288"/>
              <a:gd name="connsiteY118" fmla="*/ 72667 h 3058092"/>
              <a:gd name="connsiteX119" fmla="*/ 4559888 w 5474288"/>
              <a:gd name="connsiteY119" fmla="*/ 60556 h 3058092"/>
              <a:gd name="connsiteX120" fmla="*/ 4741557 w 5474288"/>
              <a:gd name="connsiteY120" fmla="*/ 54500 h 3058092"/>
              <a:gd name="connsiteX121" fmla="*/ 4983782 w 5474288"/>
              <a:gd name="connsiteY121" fmla="*/ 36333 h 3058092"/>
              <a:gd name="connsiteX122" fmla="*/ 5098839 w 5474288"/>
              <a:gd name="connsiteY122" fmla="*/ 18166 h 3058092"/>
              <a:gd name="connsiteX123" fmla="*/ 5232063 w 5474288"/>
              <a:gd name="connsiteY123" fmla="*/ 0 h 3058092"/>
              <a:gd name="connsiteX124" fmla="*/ 5456121 w 5474288"/>
              <a:gd name="connsiteY124" fmla="*/ 6055 h 3058092"/>
              <a:gd name="connsiteX125" fmla="*/ 5474288 w 5474288"/>
              <a:gd name="connsiteY125" fmla="*/ 12111 h 305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474288" h="3058092">
                <a:moveTo>
                  <a:pt x="0" y="3058092"/>
                </a:moveTo>
                <a:cubicBezTo>
                  <a:pt x="107410" y="2984248"/>
                  <a:pt x="59708" y="3003874"/>
                  <a:pt x="133223" y="2979369"/>
                </a:cubicBezTo>
                <a:cubicBezTo>
                  <a:pt x="139279" y="2973313"/>
                  <a:pt x="143904" y="2965361"/>
                  <a:pt x="151390" y="2961202"/>
                </a:cubicBezTo>
                <a:cubicBezTo>
                  <a:pt x="162550" y="2955002"/>
                  <a:pt x="187724" y="2949091"/>
                  <a:pt x="187724" y="2949091"/>
                </a:cubicBezTo>
                <a:cubicBezTo>
                  <a:pt x="219026" y="2917789"/>
                  <a:pt x="193934" y="2940505"/>
                  <a:pt x="242225" y="2906702"/>
                </a:cubicBezTo>
                <a:cubicBezTo>
                  <a:pt x="317412" y="2854071"/>
                  <a:pt x="225496" y="2915837"/>
                  <a:pt x="284614" y="2876423"/>
                </a:cubicBezTo>
                <a:cubicBezTo>
                  <a:pt x="311867" y="2835542"/>
                  <a:pt x="275351" y="2880540"/>
                  <a:pt x="339115" y="2852201"/>
                </a:cubicBezTo>
                <a:cubicBezTo>
                  <a:pt x="345766" y="2849245"/>
                  <a:pt x="345749" y="2838827"/>
                  <a:pt x="351226" y="2834034"/>
                </a:cubicBezTo>
                <a:cubicBezTo>
                  <a:pt x="362180" y="2824449"/>
                  <a:pt x="377267" y="2820104"/>
                  <a:pt x="387560" y="2809811"/>
                </a:cubicBezTo>
                <a:cubicBezTo>
                  <a:pt x="425116" y="2772255"/>
                  <a:pt x="403842" y="2782332"/>
                  <a:pt x="448116" y="2773478"/>
                </a:cubicBezTo>
                <a:cubicBezTo>
                  <a:pt x="452153" y="2769441"/>
                  <a:pt x="457290" y="2766262"/>
                  <a:pt x="460227" y="2761366"/>
                </a:cubicBezTo>
                <a:cubicBezTo>
                  <a:pt x="463511" y="2755893"/>
                  <a:pt x="461299" y="2747187"/>
                  <a:pt x="466283" y="2743200"/>
                </a:cubicBezTo>
                <a:cubicBezTo>
                  <a:pt x="472782" y="2738001"/>
                  <a:pt x="482432" y="2739163"/>
                  <a:pt x="490506" y="2737144"/>
                </a:cubicBezTo>
                <a:cubicBezTo>
                  <a:pt x="520011" y="2692885"/>
                  <a:pt x="480743" y="2745279"/>
                  <a:pt x="526839" y="2706866"/>
                </a:cubicBezTo>
                <a:cubicBezTo>
                  <a:pt x="532430" y="2702207"/>
                  <a:pt x="534721" y="2694621"/>
                  <a:pt x="538951" y="2688699"/>
                </a:cubicBezTo>
                <a:cubicBezTo>
                  <a:pt x="544817" y="2680486"/>
                  <a:pt x="549364" y="2670937"/>
                  <a:pt x="557117" y="2664476"/>
                </a:cubicBezTo>
                <a:cubicBezTo>
                  <a:pt x="562021" y="2660390"/>
                  <a:pt x="569228" y="2660439"/>
                  <a:pt x="575284" y="2658421"/>
                </a:cubicBezTo>
                <a:cubicBezTo>
                  <a:pt x="579321" y="2648328"/>
                  <a:pt x="580874" y="2636839"/>
                  <a:pt x="587396" y="2628143"/>
                </a:cubicBezTo>
                <a:cubicBezTo>
                  <a:pt x="593452" y="2620069"/>
                  <a:pt x="603865" y="2616437"/>
                  <a:pt x="611618" y="2609976"/>
                </a:cubicBezTo>
                <a:cubicBezTo>
                  <a:pt x="648902" y="2578905"/>
                  <a:pt x="583865" y="2624552"/>
                  <a:pt x="647952" y="2567586"/>
                </a:cubicBezTo>
                <a:cubicBezTo>
                  <a:pt x="656749" y="2559766"/>
                  <a:pt x="668939" y="2556645"/>
                  <a:pt x="678230" y="2549419"/>
                </a:cubicBezTo>
                <a:cubicBezTo>
                  <a:pt x="687243" y="2542409"/>
                  <a:pt x="694379" y="2533271"/>
                  <a:pt x="702453" y="2525197"/>
                </a:cubicBezTo>
                <a:cubicBezTo>
                  <a:pt x="707441" y="2505242"/>
                  <a:pt x="710253" y="2489354"/>
                  <a:pt x="720619" y="2470696"/>
                </a:cubicBezTo>
                <a:cubicBezTo>
                  <a:pt x="725520" y="2461873"/>
                  <a:pt x="733437" y="2455032"/>
                  <a:pt x="738786" y="2446474"/>
                </a:cubicBezTo>
                <a:cubicBezTo>
                  <a:pt x="760738" y="2411351"/>
                  <a:pt x="738078" y="2430798"/>
                  <a:pt x="769064" y="2410140"/>
                </a:cubicBezTo>
                <a:cubicBezTo>
                  <a:pt x="775120" y="2400047"/>
                  <a:pt x="780993" y="2389843"/>
                  <a:pt x="787231" y="2379862"/>
                </a:cubicBezTo>
                <a:cubicBezTo>
                  <a:pt x="791088" y="2373690"/>
                  <a:pt x="796476" y="2368385"/>
                  <a:pt x="799343" y="2361695"/>
                </a:cubicBezTo>
                <a:cubicBezTo>
                  <a:pt x="802621" y="2354045"/>
                  <a:pt x="799513" y="2343357"/>
                  <a:pt x="805398" y="2337472"/>
                </a:cubicBezTo>
                <a:cubicBezTo>
                  <a:pt x="813084" y="2329786"/>
                  <a:pt x="825583" y="2329398"/>
                  <a:pt x="835676" y="2325361"/>
                </a:cubicBezTo>
                <a:cubicBezTo>
                  <a:pt x="845927" y="2311693"/>
                  <a:pt x="853123" y="2299721"/>
                  <a:pt x="865955" y="2289027"/>
                </a:cubicBezTo>
                <a:cubicBezTo>
                  <a:pt x="873708" y="2282566"/>
                  <a:pt x="882675" y="2277612"/>
                  <a:pt x="890177" y="2270860"/>
                </a:cubicBezTo>
                <a:cubicBezTo>
                  <a:pt x="902908" y="2259402"/>
                  <a:pt x="913137" y="2245227"/>
                  <a:pt x="926511" y="2234527"/>
                </a:cubicBezTo>
                <a:cubicBezTo>
                  <a:pt x="936604" y="2226453"/>
                  <a:pt x="947650" y="2219443"/>
                  <a:pt x="956789" y="2210304"/>
                </a:cubicBezTo>
                <a:cubicBezTo>
                  <a:pt x="961935" y="2205158"/>
                  <a:pt x="962978" y="2196367"/>
                  <a:pt x="968900" y="2192137"/>
                </a:cubicBezTo>
                <a:cubicBezTo>
                  <a:pt x="977745" y="2185819"/>
                  <a:pt x="989085" y="2184063"/>
                  <a:pt x="999178" y="2180026"/>
                </a:cubicBezTo>
                <a:cubicBezTo>
                  <a:pt x="1005234" y="2173970"/>
                  <a:pt x="1012594" y="2168985"/>
                  <a:pt x="1017345" y="2161859"/>
                </a:cubicBezTo>
                <a:cubicBezTo>
                  <a:pt x="1020886" y="2156548"/>
                  <a:pt x="1019413" y="2148676"/>
                  <a:pt x="1023401" y="2143692"/>
                </a:cubicBezTo>
                <a:cubicBezTo>
                  <a:pt x="1027948" y="2138009"/>
                  <a:pt x="1035977" y="2136240"/>
                  <a:pt x="1041568" y="2131581"/>
                </a:cubicBezTo>
                <a:cubicBezTo>
                  <a:pt x="1048147" y="2126098"/>
                  <a:pt x="1053679" y="2119470"/>
                  <a:pt x="1059735" y="2113414"/>
                </a:cubicBezTo>
                <a:cubicBezTo>
                  <a:pt x="1061753" y="2107358"/>
                  <a:pt x="1062506" y="2100721"/>
                  <a:pt x="1065790" y="2095247"/>
                </a:cubicBezTo>
                <a:cubicBezTo>
                  <a:pt x="1073452" y="2082478"/>
                  <a:pt x="1099339" y="2070274"/>
                  <a:pt x="1108180" y="2064969"/>
                </a:cubicBezTo>
                <a:cubicBezTo>
                  <a:pt x="1147660" y="1999169"/>
                  <a:pt x="1105404" y="2054709"/>
                  <a:pt x="1144513" y="2028635"/>
                </a:cubicBezTo>
                <a:cubicBezTo>
                  <a:pt x="1151639" y="2023884"/>
                  <a:pt x="1156101" y="2015951"/>
                  <a:pt x="1162680" y="2010468"/>
                </a:cubicBezTo>
                <a:cubicBezTo>
                  <a:pt x="1168271" y="2005809"/>
                  <a:pt x="1175025" y="2002724"/>
                  <a:pt x="1180847" y="1998357"/>
                </a:cubicBezTo>
                <a:cubicBezTo>
                  <a:pt x="1191187" y="1990602"/>
                  <a:pt x="1200785" y="1981890"/>
                  <a:pt x="1211125" y="1974135"/>
                </a:cubicBezTo>
                <a:cubicBezTo>
                  <a:pt x="1242752" y="1950415"/>
                  <a:pt x="1221189" y="1971397"/>
                  <a:pt x="1271682" y="1943856"/>
                </a:cubicBezTo>
                <a:cubicBezTo>
                  <a:pt x="1303920" y="1926272"/>
                  <a:pt x="1287779" y="1927972"/>
                  <a:pt x="1314071" y="1907523"/>
                </a:cubicBezTo>
                <a:cubicBezTo>
                  <a:pt x="1345306" y="1883229"/>
                  <a:pt x="1341161" y="1886381"/>
                  <a:pt x="1368572" y="1877245"/>
                </a:cubicBezTo>
                <a:cubicBezTo>
                  <a:pt x="1377352" y="1868465"/>
                  <a:pt x="1404549" y="1836518"/>
                  <a:pt x="1423072" y="1828800"/>
                </a:cubicBezTo>
                <a:cubicBezTo>
                  <a:pt x="1440749" y="1821435"/>
                  <a:pt x="1459406" y="1816689"/>
                  <a:pt x="1477573" y="1810633"/>
                </a:cubicBezTo>
                <a:cubicBezTo>
                  <a:pt x="1495081" y="1793125"/>
                  <a:pt x="1503841" y="1783028"/>
                  <a:pt x="1526018" y="1768243"/>
                </a:cubicBezTo>
                <a:cubicBezTo>
                  <a:pt x="1543837" y="1756364"/>
                  <a:pt x="1566882" y="1750585"/>
                  <a:pt x="1586574" y="1744021"/>
                </a:cubicBezTo>
                <a:cubicBezTo>
                  <a:pt x="1600704" y="1733928"/>
                  <a:pt x="1615525" y="1724739"/>
                  <a:pt x="1628964" y="1713743"/>
                </a:cubicBezTo>
                <a:cubicBezTo>
                  <a:pt x="1637801" y="1706512"/>
                  <a:pt x="1643204" y="1695066"/>
                  <a:pt x="1653186" y="1689520"/>
                </a:cubicBezTo>
                <a:cubicBezTo>
                  <a:pt x="1662183" y="1684521"/>
                  <a:pt x="1673371" y="1685483"/>
                  <a:pt x="1683464" y="1683464"/>
                </a:cubicBezTo>
                <a:cubicBezTo>
                  <a:pt x="1693557" y="1673371"/>
                  <a:pt x="1704344" y="1663928"/>
                  <a:pt x="1713743" y="1653186"/>
                </a:cubicBezTo>
                <a:cubicBezTo>
                  <a:pt x="1718536" y="1647709"/>
                  <a:pt x="1719535" y="1638630"/>
                  <a:pt x="1725854" y="1635019"/>
                </a:cubicBezTo>
                <a:cubicBezTo>
                  <a:pt x="1734790" y="1629913"/>
                  <a:pt x="1746147" y="1631460"/>
                  <a:pt x="1756132" y="1628964"/>
                </a:cubicBezTo>
                <a:cubicBezTo>
                  <a:pt x="1762325" y="1627416"/>
                  <a:pt x="1768243" y="1624927"/>
                  <a:pt x="1774299" y="1622908"/>
                </a:cubicBezTo>
                <a:cubicBezTo>
                  <a:pt x="1782547" y="1610536"/>
                  <a:pt x="1791399" y="1594683"/>
                  <a:pt x="1804577" y="1586574"/>
                </a:cubicBezTo>
                <a:cubicBezTo>
                  <a:pt x="1823797" y="1574746"/>
                  <a:pt x="1865133" y="1556296"/>
                  <a:pt x="1865133" y="1556296"/>
                </a:cubicBezTo>
                <a:cubicBezTo>
                  <a:pt x="1877244" y="1542166"/>
                  <a:pt x="1887697" y="1526425"/>
                  <a:pt x="1901467" y="1513907"/>
                </a:cubicBezTo>
                <a:cubicBezTo>
                  <a:pt x="1910763" y="1505456"/>
                  <a:pt x="1943247" y="1489989"/>
                  <a:pt x="1955968" y="1483629"/>
                </a:cubicBezTo>
                <a:cubicBezTo>
                  <a:pt x="1969334" y="1465808"/>
                  <a:pt x="1975432" y="1455298"/>
                  <a:pt x="1992302" y="1441239"/>
                </a:cubicBezTo>
                <a:cubicBezTo>
                  <a:pt x="1997893" y="1436580"/>
                  <a:pt x="2004785" y="1433674"/>
                  <a:pt x="2010468" y="1429128"/>
                </a:cubicBezTo>
                <a:cubicBezTo>
                  <a:pt x="2014926" y="1425561"/>
                  <a:pt x="2017763" y="1420082"/>
                  <a:pt x="2022580" y="1417017"/>
                </a:cubicBezTo>
                <a:cubicBezTo>
                  <a:pt x="2040113" y="1405860"/>
                  <a:pt x="2058913" y="1396832"/>
                  <a:pt x="2077080" y="1386739"/>
                </a:cubicBezTo>
                <a:cubicBezTo>
                  <a:pt x="2101636" y="1337628"/>
                  <a:pt x="2071104" y="1384418"/>
                  <a:pt x="2125525" y="1350405"/>
                </a:cubicBezTo>
                <a:cubicBezTo>
                  <a:pt x="2131697" y="1346548"/>
                  <a:pt x="2132160" y="1337031"/>
                  <a:pt x="2137637" y="1332238"/>
                </a:cubicBezTo>
                <a:cubicBezTo>
                  <a:pt x="2159086" y="1313470"/>
                  <a:pt x="2181443" y="1305813"/>
                  <a:pt x="2204249" y="1289849"/>
                </a:cubicBezTo>
                <a:cubicBezTo>
                  <a:pt x="2214838" y="1282437"/>
                  <a:pt x="2224187" y="1273381"/>
                  <a:pt x="2234527" y="1265626"/>
                </a:cubicBezTo>
                <a:cubicBezTo>
                  <a:pt x="2240349" y="1261259"/>
                  <a:pt x="2246638" y="1257552"/>
                  <a:pt x="2252694" y="1253515"/>
                </a:cubicBezTo>
                <a:cubicBezTo>
                  <a:pt x="2256731" y="1247459"/>
                  <a:pt x="2258749" y="1239385"/>
                  <a:pt x="2264805" y="1235348"/>
                </a:cubicBezTo>
                <a:cubicBezTo>
                  <a:pt x="2271730" y="1230731"/>
                  <a:pt x="2281583" y="1233014"/>
                  <a:pt x="2289027" y="1229292"/>
                </a:cubicBezTo>
                <a:cubicBezTo>
                  <a:pt x="2298054" y="1224778"/>
                  <a:pt x="2305176" y="1217181"/>
                  <a:pt x="2313250" y="1211125"/>
                </a:cubicBezTo>
                <a:cubicBezTo>
                  <a:pt x="2319599" y="1192079"/>
                  <a:pt x="2318033" y="1187752"/>
                  <a:pt x="2337472" y="1174792"/>
                </a:cubicBezTo>
                <a:cubicBezTo>
                  <a:pt x="2342783" y="1171251"/>
                  <a:pt x="2349583" y="1170755"/>
                  <a:pt x="2355639" y="1168736"/>
                </a:cubicBezTo>
                <a:cubicBezTo>
                  <a:pt x="2422081" y="1102295"/>
                  <a:pt x="2388502" y="1115104"/>
                  <a:pt x="2440418" y="1102124"/>
                </a:cubicBezTo>
                <a:cubicBezTo>
                  <a:pt x="2450511" y="1087994"/>
                  <a:pt x="2457789" y="1071351"/>
                  <a:pt x="2470696" y="1059735"/>
                </a:cubicBezTo>
                <a:cubicBezTo>
                  <a:pt x="2478776" y="1052463"/>
                  <a:pt x="2492623" y="1054582"/>
                  <a:pt x="2500974" y="1047623"/>
                </a:cubicBezTo>
                <a:cubicBezTo>
                  <a:pt x="2505878" y="1043536"/>
                  <a:pt x="2503647" y="1034869"/>
                  <a:pt x="2507030" y="1029456"/>
                </a:cubicBezTo>
                <a:cubicBezTo>
                  <a:pt x="2527446" y="996792"/>
                  <a:pt x="2522841" y="1001982"/>
                  <a:pt x="2549419" y="993123"/>
                </a:cubicBezTo>
                <a:cubicBezTo>
                  <a:pt x="2557493" y="987067"/>
                  <a:pt x="2565429" y="980822"/>
                  <a:pt x="2573642" y="974956"/>
                </a:cubicBezTo>
                <a:cubicBezTo>
                  <a:pt x="2579564" y="970726"/>
                  <a:pt x="2586974" y="968285"/>
                  <a:pt x="2591809" y="962845"/>
                </a:cubicBezTo>
                <a:cubicBezTo>
                  <a:pt x="2648373" y="899210"/>
                  <a:pt x="2594017" y="937297"/>
                  <a:pt x="2652365" y="902288"/>
                </a:cubicBezTo>
                <a:cubicBezTo>
                  <a:pt x="2658421" y="894214"/>
                  <a:pt x="2662565" y="884262"/>
                  <a:pt x="2670532" y="878066"/>
                </a:cubicBezTo>
                <a:cubicBezTo>
                  <a:pt x="2681221" y="869753"/>
                  <a:pt x="2694979" y="866383"/>
                  <a:pt x="2706866" y="859899"/>
                </a:cubicBezTo>
                <a:cubicBezTo>
                  <a:pt x="2741522" y="840996"/>
                  <a:pt x="2731395" y="844973"/>
                  <a:pt x="2761366" y="823565"/>
                </a:cubicBezTo>
                <a:cubicBezTo>
                  <a:pt x="2767288" y="819335"/>
                  <a:pt x="2773942" y="816113"/>
                  <a:pt x="2779533" y="811454"/>
                </a:cubicBezTo>
                <a:cubicBezTo>
                  <a:pt x="2786112" y="805971"/>
                  <a:pt x="2791013" y="798637"/>
                  <a:pt x="2797700" y="793287"/>
                </a:cubicBezTo>
                <a:cubicBezTo>
                  <a:pt x="2811259" y="782440"/>
                  <a:pt x="2827241" y="774689"/>
                  <a:pt x="2840090" y="763009"/>
                </a:cubicBezTo>
                <a:cubicBezTo>
                  <a:pt x="2849654" y="754315"/>
                  <a:pt x="2856557" y="743071"/>
                  <a:pt x="2864312" y="732731"/>
                </a:cubicBezTo>
                <a:cubicBezTo>
                  <a:pt x="2868679" y="726909"/>
                  <a:pt x="2871277" y="719710"/>
                  <a:pt x="2876423" y="714564"/>
                </a:cubicBezTo>
                <a:cubicBezTo>
                  <a:pt x="2883560" y="707427"/>
                  <a:pt x="2892572" y="702453"/>
                  <a:pt x="2900646" y="696397"/>
                </a:cubicBezTo>
                <a:cubicBezTo>
                  <a:pt x="2904683" y="688323"/>
                  <a:pt x="2906760" y="678921"/>
                  <a:pt x="2912757" y="672174"/>
                </a:cubicBezTo>
                <a:cubicBezTo>
                  <a:pt x="2938802" y="642873"/>
                  <a:pt x="2940286" y="644831"/>
                  <a:pt x="2967258" y="635841"/>
                </a:cubicBezTo>
                <a:cubicBezTo>
                  <a:pt x="2973314" y="621711"/>
                  <a:pt x="2976201" y="605749"/>
                  <a:pt x="2985425" y="593451"/>
                </a:cubicBezTo>
                <a:cubicBezTo>
                  <a:pt x="2989255" y="588344"/>
                  <a:pt x="2998281" y="590937"/>
                  <a:pt x="3003592" y="587396"/>
                </a:cubicBezTo>
                <a:cubicBezTo>
                  <a:pt x="3010718" y="582646"/>
                  <a:pt x="3014908" y="574367"/>
                  <a:pt x="3021759" y="569229"/>
                </a:cubicBezTo>
                <a:cubicBezTo>
                  <a:pt x="3059183" y="541161"/>
                  <a:pt x="3047170" y="561985"/>
                  <a:pt x="3082315" y="526839"/>
                </a:cubicBezTo>
                <a:cubicBezTo>
                  <a:pt x="3087461" y="521693"/>
                  <a:pt x="3089280" y="513818"/>
                  <a:pt x="3094426" y="508672"/>
                </a:cubicBezTo>
                <a:cubicBezTo>
                  <a:pt x="3099572" y="503526"/>
                  <a:pt x="3107447" y="501707"/>
                  <a:pt x="3112593" y="496561"/>
                </a:cubicBezTo>
                <a:cubicBezTo>
                  <a:pt x="3163204" y="445951"/>
                  <a:pt x="3127800" y="461215"/>
                  <a:pt x="3167094" y="448116"/>
                </a:cubicBezTo>
                <a:cubicBezTo>
                  <a:pt x="3181224" y="436005"/>
                  <a:pt x="3194339" y="422599"/>
                  <a:pt x="3209483" y="411782"/>
                </a:cubicBezTo>
                <a:cubicBezTo>
                  <a:pt x="3222726" y="402323"/>
                  <a:pt x="3239164" y="397726"/>
                  <a:pt x="3251872" y="387560"/>
                </a:cubicBezTo>
                <a:cubicBezTo>
                  <a:pt x="3259753" y="381255"/>
                  <a:pt x="3261153" y="368122"/>
                  <a:pt x="3270039" y="363337"/>
                </a:cubicBezTo>
                <a:cubicBezTo>
                  <a:pt x="3288594" y="353346"/>
                  <a:pt x="3310410" y="351226"/>
                  <a:pt x="3330596" y="345170"/>
                </a:cubicBezTo>
                <a:cubicBezTo>
                  <a:pt x="3444558" y="256532"/>
                  <a:pt x="3339569" y="325152"/>
                  <a:pt x="3415374" y="296725"/>
                </a:cubicBezTo>
                <a:cubicBezTo>
                  <a:pt x="3422189" y="294170"/>
                  <a:pt x="3427031" y="287869"/>
                  <a:pt x="3433541" y="284614"/>
                </a:cubicBezTo>
                <a:cubicBezTo>
                  <a:pt x="3443264" y="279753"/>
                  <a:pt x="3454096" y="277364"/>
                  <a:pt x="3463819" y="272503"/>
                </a:cubicBezTo>
                <a:cubicBezTo>
                  <a:pt x="3474347" y="267239"/>
                  <a:pt x="3483279" y="258973"/>
                  <a:pt x="3494098" y="254336"/>
                </a:cubicBezTo>
                <a:cubicBezTo>
                  <a:pt x="3541626" y="233967"/>
                  <a:pt x="3639899" y="214260"/>
                  <a:pt x="3675766" y="205891"/>
                </a:cubicBezTo>
                <a:cubicBezTo>
                  <a:pt x="3693889" y="201662"/>
                  <a:pt x="3711801" y="196088"/>
                  <a:pt x="3730267" y="193780"/>
                </a:cubicBezTo>
                <a:cubicBezTo>
                  <a:pt x="3746415" y="191761"/>
                  <a:pt x="3762700" y="190635"/>
                  <a:pt x="3778712" y="187724"/>
                </a:cubicBezTo>
                <a:cubicBezTo>
                  <a:pt x="3952526" y="156121"/>
                  <a:pt x="3764885" y="178948"/>
                  <a:pt x="3990659" y="157446"/>
                </a:cubicBezTo>
                <a:cubicBezTo>
                  <a:pt x="4037086" y="145335"/>
                  <a:pt x="4082890" y="130522"/>
                  <a:pt x="4129939" y="121112"/>
                </a:cubicBezTo>
                <a:cubicBezTo>
                  <a:pt x="4153773" y="116345"/>
                  <a:pt x="4178523" y="118340"/>
                  <a:pt x="4202606" y="115056"/>
                </a:cubicBezTo>
                <a:cubicBezTo>
                  <a:pt x="4375360" y="91498"/>
                  <a:pt x="4121091" y="112415"/>
                  <a:pt x="4353997" y="96890"/>
                </a:cubicBezTo>
                <a:cubicBezTo>
                  <a:pt x="4429229" y="85315"/>
                  <a:pt x="4428526" y="86154"/>
                  <a:pt x="4499332" y="72667"/>
                </a:cubicBezTo>
                <a:cubicBezTo>
                  <a:pt x="4519554" y="68815"/>
                  <a:pt x="4539361" y="62096"/>
                  <a:pt x="4559888" y="60556"/>
                </a:cubicBezTo>
                <a:cubicBezTo>
                  <a:pt x="4620308" y="56024"/>
                  <a:pt x="4681001" y="56519"/>
                  <a:pt x="4741557" y="54500"/>
                </a:cubicBezTo>
                <a:cubicBezTo>
                  <a:pt x="4888439" y="27795"/>
                  <a:pt x="4726848" y="53851"/>
                  <a:pt x="4983782" y="36333"/>
                </a:cubicBezTo>
                <a:cubicBezTo>
                  <a:pt x="5157508" y="24488"/>
                  <a:pt x="5024646" y="31259"/>
                  <a:pt x="5098839" y="18166"/>
                </a:cubicBezTo>
                <a:cubicBezTo>
                  <a:pt x="5162124" y="6998"/>
                  <a:pt x="5174241" y="6424"/>
                  <a:pt x="5232063" y="0"/>
                </a:cubicBezTo>
                <a:cubicBezTo>
                  <a:pt x="5306749" y="2018"/>
                  <a:pt x="5381501" y="2324"/>
                  <a:pt x="5456121" y="6055"/>
                </a:cubicBezTo>
                <a:cubicBezTo>
                  <a:pt x="5462496" y="6374"/>
                  <a:pt x="5474288" y="12111"/>
                  <a:pt x="5474288" y="12111"/>
                </a:cubicBezTo>
              </a:path>
            </a:pathLst>
          </a:custGeom>
          <a:noFill/>
          <a:ln w="19050" algn="ctr">
            <a:solidFill>
              <a:srgbClr val="00823B"/>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4" name="矩形 13"/>
          <p:cNvSpPr/>
          <p:nvPr/>
        </p:nvSpPr>
        <p:spPr bwMode="auto">
          <a:xfrm>
            <a:off x="7142447" y="2855962"/>
            <a:ext cx="717550" cy="477146"/>
          </a:xfrm>
          <a:prstGeom prst="rect">
            <a:avLst/>
          </a:prstGeom>
          <a:solidFill>
            <a:schemeClr val="bg1"/>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4" name="文本框 43"/>
          <p:cNvSpPr txBox="1"/>
          <p:nvPr/>
        </p:nvSpPr>
        <p:spPr>
          <a:xfrm>
            <a:off x="6804248" y="2864730"/>
            <a:ext cx="2016224" cy="400110"/>
          </a:xfrm>
          <a:prstGeom prst="rect">
            <a:avLst/>
          </a:prstGeom>
          <a:noFill/>
          <a:ln w="38100">
            <a:noFill/>
          </a:ln>
        </p:spPr>
        <p:txBody>
          <a:bodyPr wrap="squar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平均情况</a:t>
            </a:r>
          </a:p>
        </p:txBody>
      </p:sp>
    </p:spTree>
    <p:extLst>
      <p:ext uri="{BB962C8B-B14F-4D97-AF65-F5344CB8AC3E}">
        <p14:creationId xmlns:p14="http://schemas.microsoft.com/office/powerpoint/2010/main" val="1523024248"/>
      </p:ext>
    </p:extLst>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数据结构的重要性</a:t>
            </a:r>
          </a:p>
        </p:txBody>
      </p:sp>
      <p:sp>
        <p:nvSpPr>
          <p:cNvPr id="11" name="TextBox 20"/>
          <p:cNvSpPr txBox="1">
            <a:spLocks noChangeArrowheads="1"/>
          </p:cNvSpPr>
          <p:nvPr/>
        </p:nvSpPr>
        <p:spPr bwMode="auto">
          <a:xfrm>
            <a:off x="262328" y="1196752"/>
            <a:ext cx="8558144" cy="4708981"/>
          </a:xfrm>
          <a:prstGeom prst="rect">
            <a:avLst/>
          </a:prstGeom>
          <a:solidFill>
            <a:schemeClr val="bg1"/>
          </a:solidFill>
          <a:ln w="9525">
            <a:noFill/>
            <a:miter lim="800000"/>
            <a:headEnd/>
            <a:tailEnd/>
          </a:ln>
        </p:spPr>
        <p:txBody>
          <a:bodyPr wrap="square">
            <a:spAutoFit/>
          </a:bodyPr>
          <a:lstStyle/>
          <a:p>
            <a:pPr marL="285750" indent="-285750">
              <a:buClr>
                <a:srgbClr val="C00000"/>
              </a:buClr>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在计算机发展的初期，人们使用计算机的目的主要是处理数值计算问题。当我们使用计算机来解决一个具体问题时，一般需要经过下列几个步骤：首先要从该具体问题抽象出一个适当的数学模型，然后设计或选择一个解此数学模型的算法，最后编出程序进行调试、测试，直至得到最终的解答。例如，求解梁架结构中应力的数学模型的线性方程组，可以使用迭代算法来求解</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n"/>
            </a:pPr>
            <a:endParaRPr lang="en-US" altLang="zh-CN" sz="2000" b="1" dirty="0">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由于</a:t>
            </a:r>
            <a:r>
              <a:rPr lang="zh-CN" altLang="en-US" sz="2000" b="1" dirty="0">
                <a:latin typeface="微软雅黑" panose="020B0503020204020204" pitchFamily="34" charset="-122"/>
                <a:ea typeface="微软雅黑" panose="020B0503020204020204" pitchFamily="34" charset="-122"/>
              </a:rPr>
              <a:t>当时所涉及的运算对象是简单的整型、实型或布尔类型数据，所以程序设计者的主要精力是集中于程序设计的技巧上，而无须重视数据结构。随着计算机应用领域的扩大和软、硬件的发展，非数值计算问题越来越显得重要。据统计，当今处理非数值计算性问题占用了</a:t>
            </a:r>
            <a:r>
              <a:rPr lang="en-US" altLang="zh-CN" sz="2000" b="1" dirty="0">
                <a:latin typeface="微软雅黑" panose="020B0503020204020204" pitchFamily="34" charset="-122"/>
                <a:ea typeface="微软雅黑" panose="020B0503020204020204" pitchFamily="34" charset="-122"/>
              </a:rPr>
              <a:t>85%</a:t>
            </a:r>
            <a:r>
              <a:rPr lang="zh-CN" altLang="en-US" sz="2000" b="1" dirty="0">
                <a:latin typeface="微软雅黑" panose="020B0503020204020204" pitchFamily="34" charset="-122"/>
                <a:ea typeface="微软雅黑" panose="020B0503020204020204" pitchFamily="34" charset="-122"/>
              </a:rPr>
              <a:t>以上的机器时间。这类问题涉及到的数据结构更为复杂，数据元素之间的相互关系一般无法用数学方程式加以描述。因此，解决这类问题的关键不再是数学分析和计算方法，而是要设计出合适的数据结构，才能有效地解决问题。</a:t>
            </a:r>
          </a:p>
        </p:txBody>
      </p:sp>
    </p:spTree>
    <p:extLst>
      <p:ext uri="{BB962C8B-B14F-4D97-AF65-F5344CB8AC3E}">
        <p14:creationId xmlns:p14="http://schemas.microsoft.com/office/powerpoint/2010/main" val="2199463553"/>
      </p:ext>
    </p:extLst>
  </p:cSld>
  <p:clrMapOvr>
    <a:masterClrMapping/>
  </p:clrMapOvr>
  <p:transition advTm="157">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最好</a:t>
            </a:r>
            <a:r>
              <a:rPr lang="en-US" altLang="zh-CN" sz="3600" dirty="0">
                <a:solidFill>
                  <a:srgbClr val="003366"/>
                </a:solidFill>
                <a:latin typeface="微软雅黑" pitchFamily="34" charset="-122"/>
                <a:ea typeface="微软雅黑" pitchFamily="34" charset="-122"/>
              </a:rPr>
              <a:t>/</a:t>
            </a:r>
            <a:r>
              <a:rPr lang="zh-CN" altLang="en-US" sz="3600" dirty="0">
                <a:solidFill>
                  <a:srgbClr val="003366"/>
                </a:solidFill>
                <a:latin typeface="微软雅黑" pitchFamily="34" charset="-122"/>
                <a:ea typeface="微软雅黑" pitchFamily="34" charset="-122"/>
              </a:rPr>
              <a:t>最坏</a:t>
            </a:r>
            <a:r>
              <a:rPr lang="en-US" altLang="zh-CN" sz="3600" dirty="0">
                <a:solidFill>
                  <a:srgbClr val="003366"/>
                </a:solidFill>
                <a:latin typeface="微软雅黑" pitchFamily="34" charset="-122"/>
                <a:ea typeface="微软雅黑" pitchFamily="34" charset="-122"/>
              </a:rPr>
              <a:t>/</a:t>
            </a:r>
            <a:r>
              <a:rPr lang="zh-CN" altLang="en-US" sz="3600" dirty="0">
                <a:solidFill>
                  <a:srgbClr val="003366"/>
                </a:solidFill>
                <a:latin typeface="微软雅黑" pitchFamily="34" charset="-122"/>
                <a:ea typeface="微软雅黑" pitchFamily="34" charset="-122"/>
              </a:rPr>
              <a:t>平均情况</a:t>
            </a:r>
          </a:p>
        </p:txBody>
      </p:sp>
      <p:sp>
        <p:nvSpPr>
          <p:cNvPr id="3" name="文本框 2"/>
          <p:cNvSpPr txBox="1"/>
          <p:nvPr/>
        </p:nvSpPr>
        <p:spPr>
          <a:xfrm>
            <a:off x="395536" y="1268760"/>
            <a:ext cx="8238469" cy="830997"/>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a:solidFill>
                  <a:schemeClr val="tx1"/>
                </a:solidFill>
                <a:latin typeface="微软雅黑" panose="020B0503020204020204" pitchFamily="34" charset="-122"/>
                <a:ea typeface="微软雅黑" panose="020B0503020204020204" pitchFamily="34" charset="-122"/>
              </a:rPr>
              <a:t>最</a:t>
            </a:r>
            <a:r>
              <a:rPr lang="zh-CN" altLang="en-US" sz="2400" b="1" dirty="0">
                <a:latin typeface="微软雅黑" panose="020B0503020204020204" pitchFamily="34" charset="-122"/>
                <a:ea typeface="微软雅黑" panose="020B0503020204020204" pitchFamily="34" charset="-122"/>
              </a:rPr>
              <a:t>坏</a:t>
            </a:r>
            <a:r>
              <a:rPr lang="zh-CN" altLang="en-US" sz="2400" b="1" dirty="0">
                <a:solidFill>
                  <a:schemeClr val="tx1"/>
                </a:solidFill>
                <a:latin typeface="微软雅黑" panose="020B0503020204020204" pitchFamily="34" charset="-122"/>
                <a:ea typeface="微软雅黑" panose="020B0503020204020204" pitchFamily="34" charset="-122"/>
              </a:rPr>
              <a:t>情况：最常使用，为复杂度上界，在许多应用中知道最坏情况非常重要</a:t>
            </a:r>
          </a:p>
        </p:txBody>
      </p:sp>
      <p:sp>
        <p:nvSpPr>
          <p:cNvPr id="35" name="文本框 34"/>
          <p:cNvSpPr txBox="1"/>
          <p:nvPr/>
        </p:nvSpPr>
        <p:spPr>
          <a:xfrm>
            <a:off x="393300" y="2340499"/>
            <a:ext cx="8640960"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a:solidFill>
                  <a:schemeClr val="tx1"/>
                </a:solidFill>
                <a:latin typeface="微软雅黑" panose="020B0503020204020204" pitchFamily="34" charset="-122"/>
                <a:ea typeface="微软雅黑" panose="020B0503020204020204" pitchFamily="34" charset="-122"/>
              </a:rPr>
              <a:t>最坏情况经常发生</a:t>
            </a:r>
          </a:p>
        </p:txBody>
      </p:sp>
      <p:sp>
        <p:nvSpPr>
          <p:cNvPr id="36" name="文本框 35"/>
          <p:cNvSpPr txBox="1"/>
          <p:nvPr/>
        </p:nvSpPr>
        <p:spPr>
          <a:xfrm>
            <a:off x="393300" y="3148350"/>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平均复杂度通常与最坏复杂度处于相同水平</a:t>
            </a:r>
          </a:p>
        </p:txBody>
      </p:sp>
      <p:sp>
        <p:nvSpPr>
          <p:cNvPr id="10" name="文本框 9"/>
          <p:cNvSpPr txBox="1"/>
          <p:nvPr/>
        </p:nvSpPr>
        <p:spPr>
          <a:xfrm>
            <a:off x="393300" y="4084454"/>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计算平均复杂度一般非常困难</a:t>
            </a:r>
          </a:p>
        </p:txBody>
      </p:sp>
    </p:spTree>
    <p:extLst>
      <p:ext uri="{BB962C8B-B14F-4D97-AF65-F5344CB8AC3E}">
        <p14:creationId xmlns:p14="http://schemas.microsoft.com/office/powerpoint/2010/main" val="701998929"/>
      </p:ext>
    </p:extLst>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渐进分析</a:t>
            </a:r>
          </a:p>
        </p:txBody>
      </p:sp>
      <mc:AlternateContent xmlns:mc="http://schemas.openxmlformats.org/markup-compatibility/2006" xmlns:a14="http://schemas.microsoft.com/office/drawing/2010/main">
        <mc:Choice Requires="a14">
          <p:sp>
            <p:nvSpPr>
              <p:cNvPr id="3" name="文本框 2"/>
              <p:cNvSpPr txBox="1"/>
              <p:nvPr/>
            </p:nvSpPr>
            <p:spPr>
              <a:xfrm>
                <a:off x="395536" y="1268760"/>
                <a:ext cx="8238469" cy="161582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solidFill>
                      <a:schemeClr val="tx1"/>
                    </a:solidFill>
                    <a:latin typeface="微软雅黑" panose="020B0503020204020204" pitchFamily="34" charset="-122"/>
                    <a:ea typeface="微软雅黑" panose="020B0503020204020204" pitchFamily="34" charset="-122"/>
                  </a:rPr>
                  <a:t>目标：简化运行时间分析，去掉由于特性实现方法及硬件不同带来的细节差异</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a:solidFill>
                      <a:schemeClr val="tx1"/>
                    </a:solidFill>
                    <a:latin typeface="微软雅黑" panose="020B0503020204020204" pitchFamily="34" charset="-122"/>
                    <a:ea typeface="微软雅黑" panose="020B0503020204020204" pitchFamily="34" charset="-122"/>
                  </a:rPr>
                  <a:t>3n</a:t>
                </a:r>
                <a:r>
                  <a:rPr lang="en-US" altLang="zh-CN" sz="2200" b="1" baseline="30000" dirty="0">
                    <a:solidFill>
                      <a:schemeClr val="tx1"/>
                    </a:solidFill>
                    <a:latin typeface="微软雅黑" panose="020B0503020204020204" pitchFamily="34" charset="-122"/>
                    <a:ea typeface="微软雅黑" panose="020B0503020204020204" pitchFamily="34" charset="-122"/>
                  </a:rPr>
                  <a:t>2</a:t>
                </a:r>
                <a14:m>
                  <m:oMath xmlns:m="http://schemas.openxmlformats.org/officeDocument/2006/math">
                    <m:r>
                      <a:rPr lang="en-US" altLang="zh-CN" sz="2200" b="1" i="1">
                        <a:latin typeface="Cambria Math" panose="02040503050406030204" pitchFamily="18" charset="0"/>
                        <a:ea typeface="Cambria Math" panose="02040503050406030204" pitchFamily="18" charset="0"/>
                      </a:rPr>
                      <m:t>≈</m:t>
                    </m:r>
                    <m:r>
                      <m:rPr>
                        <m:nor/>
                      </m:rPr>
                      <a:rPr lang="en-US" altLang="zh-CN" sz="2200" b="1" dirty="0">
                        <a:latin typeface="微软雅黑" panose="020B0503020204020204" pitchFamily="34" charset="-122"/>
                        <a:ea typeface="微软雅黑" panose="020B0503020204020204" pitchFamily="34" charset="-122"/>
                      </a:rPr>
                      <m:t>n</m:t>
                    </m:r>
                    <m:r>
                      <m:rPr>
                        <m:nor/>
                      </m:rPr>
                      <a:rPr lang="en-US" altLang="zh-CN" sz="2200" b="1" baseline="30000" dirty="0">
                        <a:latin typeface="微软雅黑" panose="020B0503020204020204" pitchFamily="34" charset="-122"/>
                        <a:ea typeface="微软雅黑" panose="020B0503020204020204" pitchFamily="34" charset="-122"/>
                      </a:rPr>
                      <m:t>2</m:t>
                    </m:r>
                  </m:oMath>
                </a14:m>
                <a:endParaRPr lang="en-US" altLang="zh-CN" sz="22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n+3n</a:t>
                </a:r>
                <a:r>
                  <a:rPr lang="en-US" altLang="zh-CN" sz="2200" b="1" baseline="30000" dirty="0">
                    <a:latin typeface="微软雅黑" panose="020B0503020204020204" pitchFamily="34" charset="-122"/>
                    <a:ea typeface="微软雅黑" panose="020B0503020204020204" pitchFamily="34" charset="-122"/>
                  </a:rPr>
                  <a:t>2</a:t>
                </a:r>
                <a:r>
                  <a:rPr lang="en-US" altLang="zh-CN" sz="2400" b="1" dirty="0">
                    <a:ea typeface="Cambria Math" panose="02040503050406030204" pitchFamily="18" charset="0"/>
                  </a:rPr>
                  <a:t> </a:t>
                </a:r>
                <a14:m>
                  <m:oMath xmlns:m="http://schemas.openxmlformats.org/officeDocument/2006/math">
                    <m:r>
                      <a:rPr lang="en-US" altLang="zh-CN" sz="2400" b="1" i="1">
                        <a:latin typeface="Cambria Math" panose="02040503050406030204" pitchFamily="18" charset="0"/>
                        <a:ea typeface="Cambria Math" panose="02040503050406030204" pitchFamily="18" charset="0"/>
                      </a:rPr>
                      <m:t>≈</m:t>
                    </m:r>
                    <m:r>
                      <m:rPr>
                        <m:nor/>
                      </m:rPr>
                      <a:rPr lang="en-US" altLang="zh-CN" sz="2400" b="1" dirty="0">
                        <a:latin typeface="微软雅黑" panose="020B0503020204020204" pitchFamily="34" charset="-122"/>
                        <a:ea typeface="微软雅黑" panose="020B0503020204020204" pitchFamily="34" charset="-122"/>
                      </a:rPr>
                      <m:t>n</m:t>
                    </m:r>
                    <m:r>
                      <m:rPr>
                        <m:nor/>
                      </m:rPr>
                      <a:rPr lang="en-US" altLang="zh-CN" sz="2400" b="1" baseline="30000" dirty="0">
                        <a:latin typeface="微软雅黑" panose="020B0503020204020204" pitchFamily="34" charset="-122"/>
                        <a:ea typeface="微软雅黑" panose="020B0503020204020204" pitchFamily="34" charset="-122"/>
                      </a:rPr>
                      <m:t>2</m:t>
                    </m:r>
                  </m:oMath>
                </a14:m>
                <a:endParaRPr lang="zh-CN" altLang="en-US" sz="2400" b="1" baseline="300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268760"/>
                <a:ext cx="8238469" cy="1615827"/>
              </a:xfrm>
              <a:prstGeom prst="rect">
                <a:avLst/>
              </a:prstGeom>
              <a:blipFill>
                <a:blip r:embed="rId2"/>
                <a:stretch>
                  <a:fillRect l="-1036" t="-3019" b="-6792"/>
                </a:stretch>
              </a:blipFill>
            </p:spPr>
            <p:txBody>
              <a:bodyPr/>
              <a:lstStyle/>
              <a:p>
                <a:r>
                  <a:rPr lang="zh-CN" altLang="en-US">
                    <a:noFill/>
                  </a:rPr>
                  <a:t> </a:t>
                </a:r>
              </a:p>
            </p:txBody>
          </p:sp>
        </mc:Fallback>
      </mc:AlternateContent>
      <p:sp>
        <p:nvSpPr>
          <p:cNvPr id="36" name="文本框 35"/>
          <p:cNvSpPr txBox="1"/>
          <p:nvPr/>
        </p:nvSpPr>
        <p:spPr>
          <a:xfrm>
            <a:off x="395536" y="3284984"/>
            <a:ext cx="8238469" cy="124649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理解本质：在规模足够大的情况下，算法的运行时间如何随着规模而增长</a:t>
            </a:r>
            <a:endParaRPr lang="en-US" altLang="zh-CN" sz="2400" b="1" dirty="0">
              <a:latin typeface="微软雅黑" panose="020B0503020204020204" pitchFamily="34" charset="-122"/>
              <a:ea typeface="微软雅黑" panose="020B0503020204020204" pitchFamily="34" charset="-122"/>
            </a:endParaRPr>
          </a:p>
          <a:p>
            <a:pPr marL="800100" lvl="2" indent="-342900">
              <a:buClr>
                <a:srgbClr val="C00000"/>
              </a:buCl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渐进意义下，算法的效率不针对小规模问题</a:t>
            </a:r>
          </a:p>
        </p:txBody>
      </p:sp>
    </p:spTree>
    <p:extLst>
      <p:ext uri="{BB962C8B-B14F-4D97-AF65-F5344CB8AC3E}">
        <p14:creationId xmlns:p14="http://schemas.microsoft.com/office/powerpoint/2010/main" val="3526221579"/>
      </p:ext>
    </p:extLst>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89282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solidFill>
                      <a:schemeClr val="tx1"/>
                    </a:solidFill>
                    <a:latin typeface="微软雅黑" panose="020B0503020204020204" pitchFamily="34" charset="-122"/>
                    <a:ea typeface="微软雅黑" panose="020B0503020204020204" pitchFamily="34" charset="-122"/>
                  </a:rPr>
                  <a:t>大</a:t>
                </a:r>
                <a:r>
                  <a:rPr lang="en-US" altLang="zh-CN" sz="2400" b="1" dirty="0">
                    <a:solidFill>
                      <a:schemeClr val="tx1"/>
                    </a:solidFill>
                    <a:latin typeface="微软雅黑" panose="020B0503020204020204" pitchFamily="34" charset="-122"/>
                    <a:ea typeface="微软雅黑" panose="020B0503020204020204" pitchFamily="34" charset="-122"/>
                  </a:rPr>
                  <a:t>O</a:t>
                </a:r>
                <a:r>
                  <a:rPr lang="zh-CN" altLang="en-US" sz="2400" b="1" dirty="0">
                    <a:solidFill>
                      <a:schemeClr val="tx1"/>
                    </a:solidFill>
                    <a:latin typeface="微软雅黑" panose="020B0503020204020204" pitchFamily="34" charset="-122"/>
                    <a:ea typeface="微软雅黑" panose="020B0503020204020204" pitchFamily="34" charset="-122"/>
                  </a:rPr>
                  <a:t>记号（</a:t>
                </a:r>
                <a:r>
                  <a:rPr lang="en-US" altLang="zh-CN" sz="2400" b="1" dirty="0">
                    <a:solidFill>
                      <a:schemeClr val="tx1"/>
                    </a:solidFill>
                    <a:latin typeface="微软雅黑" panose="020B0503020204020204" pitchFamily="34" charset="-122"/>
                    <a:ea typeface="微软雅黑" panose="020B0503020204020204" pitchFamily="34" charset="-122"/>
                  </a:rPr>
                  <a:t>Big-Oh</a:t>
                </a:r>
                <a:r>
                  <a:rPr lang="zh-CN" altLang="en-US" sz="2400" b="1" dirty="0">
                    <a:solidFill>
                      <a:schemeClr val="tx1"/>
                    </a:solidFill>
                    <a:latin typeface="微软雅黑" panose="020B0503020204020204" pitchFamily="34" charset="-122"/>
                    <a:ea typeface="微软雅黑" panose="020B0503020204020204" pitchFamily="34" charset="-122"/>
                  </a:rPr>
                  <a:t>）</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渐进上界</a:t>
                </a:r>
                <a:endParaRPr lang="en-US" altLang="zh-CN" sz="22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f(n)=O(g(n))</a:t>
                </a:r>
                <a:r>
                  <a:rPr lang="zh-CN" altLang="en-US" sz="2200" b="1" dirty="0">
                    <a:latin typeface="微软雅黑" panose="020B0503020204020204" pitchFamily="34" charset="-122"/>
                    <a:ea typeface="微软雅黑" panose="020B0503020204020204" pitchFamily="34" charset="-122"/>
                  </a:rPr>
                  <a:t>，如果存在常数</a:t>
                </a:r>
                <a:r>
                  <a:rPr lang="en-US" altLang="zh-CN" sz="2200" b="1" dirty="0">
                    <a:latin typeface="微软雅黑" panose="020B0503020204020204" pitchFamily="34" charset="-122"/>
                    <a:ea typeface="微软雅黑" panose="020B0503020204020204" pitchFamily="34" charset="-122"/>
                  </a:rPr>
                  <a:t>c</a:t>
                </a:r>
                <a:r>
                  <a:rPr lang="zh-CN" altLang="en-US" sz="2200" b="1" dirty="0">
                    <a:latin typeface="微软雅黑" panose="020B0503020204020204" pitchFamily="34" charset="-122"/>
                    <a:ea typeface="微软雅黑" panose="020B0503020204020204" pitchFamily="34" charset="-122"/>
                  </a:rPr>
                  <a:t>以及</a:t>
                </a:r>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，满足对任意</a:t>
                </a:r>
                <a:r>
                  <a:rPr lang="en-US" altLang="zh-CN" sz="2200" b="1" dirty="0">
                    <a:latin typeface="微软雅黑" panose="020B0503020204020204" pitchFamily="34" charset="-122"/>
                    <a:ea typeface="微软雅黑" panose="020B0503020204020204" pitchFamily="34" charset="-122"/>
                  </a:rPr>
                  <a:t>n</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oMath>
                </a14:m>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，有</a:t>
                </a:r>
                <a:r>
                  <a:rPr lang="en-US" altLang="zh-CN" sz="2200" b="1" dirty="0">
                    <a:latin typeface="微软雅黑" panose="020B0503020204020204" pitchFamily="34" charset="-122"/>
                    <a:ea typeface="微软雅黑" panose="020B0503020204020204" pitchFamily="34" charset="-122"/>
                  </a:rPr>
                  <a:t>f(n)</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oMath>
                </a14:m>
                <a:r>
                  <a:rPr lang="en-US" altLang="zh-CN" sz="2200" b="1" dirty="0">
                    <a:latin typeface="微软雅黑" panose="020B0503020204020204" pitchFamily="34" charset="-122"/>
                    <a:ea typeface="微软雅黑" panose="020B0503020204020204" pitchFamily="34" charset="-122"/>
                  </a:rPr>
                  <a:t>cg(n)</a:t>
                </a:r>
              </a:p>
              <a:p>
                <a:pPr marL="800100" lvl="1" indent="-342900">
                  <a:buClr>
                    <a:srgbClr val="C00000"/>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f(n)</a:t>
                </a:r>
                <a:r>
                  <a:rPr lang="zh-CN" altLang="en-US" sz="2200" b="1" dirty="0">
                    <a:latin typeface="微软雅黑" panose="020B0503020204020204" pitchFamily="34" charset="-122"/>
                    <a:ea typeface="微软雅黑" panose="020B0503020204020204" pitchFamily="34" charset="-122"/>
                  </a:rPr>
                  <a:t>和</a:t>
                </a:r>
                <a:r>
                  <a:rPr lang="en-US" altLang="zh-CN" sz="2200" b="1" dirty="0">
                    <a:latin typeface="微软雅黑" panose="020B0503020204020204" pitchFamily="34" charset="-122"/>
                    <a:ea typeface="微软雅黑" panose="020B0503020204020204" pitchFamily="34" charset="-122"/>
                  </a:rPr>
                  <a:t>g(n)</a:t>
                </a:r>
                <a:r>
                  <a:rPr lang="zh-CN" altLang="en-US" sz="2200" b="1" dirty="0">
                    <a:latin typeface="微软雅黑" panose="020B0503020204020204" pitchFamily="34" charset="-122"/>
                    <a:ea typeface="微软雅黑" panose="020B0503020204020204" pitchFamily="34" charset="-122"/>
                  </a:rPr>
                  <a:t>皆为定义在非负整数上的函数</a:t>
                </a:r>
                <a:endParaRPr lang="en-US" altLang="zh-CN" sz="2200" b="1" dirty="0">
                  <a:latin typeface="微软雅黑" panose="020B0503020204020204" pitchFamily="34" charset="-122"/>
                  <a:ea typeface="微软雅黑" panose="020B0503020204020204"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892826"/>
              </a:xfrm>
              <a:prstGeom prst="rect">
                <a:avLst/>
              </a:prstGeom>
              <a:blipFill>
                <a:blip r:embed="rId3"/>
                <a:stretch>
                  <a:fillRect l="-1022" t="-2581" r="-949" b="-5806"/>
                </a:stretch>
              </a:blipFill>
            </p:spPr>
            <p:txBody>
              <a:bodyPr/>
              <a:lstStyle/>
              <a:p>
                <a:r>
                  <a:rPr lang="zh-CN" altLang="en-US">
                    <a:noFill/>
                  </a:rPr>
                  <a:t> </a:t>
                </a:r>
              </a:p>
            </p:txBody>
          </p:sp>
        </mc:Fallback>
      </mc:AlternateContent>
      <p:sp>
        <p:nvSpPr>
          <p:cNvPr id="36" name="文本框 35"/>
          <p:cNvSpPr txBox="1"/>
          <p:nvPr/>
        </p:nvSpPr>
        <p:spPr>
          <a:xfrm>
            <a:off x="395536" y="3004334"/>
            <a:ext cx="8238469" cy="46166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大</a:t>
            </a:r>
            <a:r>
              <a:rPr lang="en-US" altLang="zh-CN" sz="2400" b="1" dirty="0">
                <a:latin typeface="微软雅黑" panose="020B0503020204020204" pitchFamily="34" charset="-122"/>
                <a:ea typeface="微软雅黑" panose="020B0503020204020204" pitchFamily="34" charset="-122"/>
              </a:rPr>
              <a:t>O</a:t>
            </a:r>
            <a:r>
              <a:rPr lang="zh-CN" altLang="en-US" sz="2400" b="1" dirty="0">
                <a:latin typeface="微软雅黑" panose="020B0503020204020204" pitchFamily="34" charset="-122"/>
                <a:ea typeface="微软雅黑" panose="020B0503020204020204" pitchFamily="34" charset="-122"/>
              </a:rPr>
              <a:t>记号用于最坏情况的复杂度分析</a:t>
            </a:r>
            <a:endParaRPr lang="zh-CN" altLang="en-US" sz="2200" b="1" dirty="0">
              <a:latin typeface="微软雅黑" panose="020B0503020204020204" pitchFamily="34" charset="-122"/>
              <a:ea typeface="微软雅黑" panose="020B0503020204020204" pitchFamily="34" charset="-122"/>
            </a:endParaRPr>
          </a:p>
        </p:txBody>
      </p:sp>
      <p:cxnSp>
        <p:nvCxnSpPr>
          <p:cNvPr id="6" name="直接箭头连接符 5"/>
          <p:cNvCxnSpPr/>
          <p:nvPr/>
        </p:nvCxnSpPr>
        <p:spPr bwMode="auto">
          <a:xfrm>
            <a:off x="1565232" y="6191793"/>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1733671" y="3645024"/>
            <a:ext cx="3186" cy="285941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8" name="文本框 7"/>
          <p:cNvSpPr txBox="1"/>
          <p:nvPr/>
        </p:nvSpPr>
        <p:spPr>
          <a:xfrm>
            <a:off x="3618657" y="6232318"/>
            <a:ext cx="2016224" cy="400110"/>
          </a:xfrm>
          <a:prstGeom prst="rect">
            <a:avLst/>
          </a:prstGeom>
          <a:noFill/>
          <a:ln w="38100">
            <a:noFill/>
          </a:ln>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输入实例规模</a:t>
            </a:r>
          </a:p>
        </p:txBody>
      </p:sp>
      <p:sp>
        <p:nvSpPr>
          <p:cNvPr id="17" name="文本框 16"/>
          <p:cNvSpPr txBox="1"/>
          <p:nvPr/>
        </p:nvSpPr>
        <p:spPr>
          <a:xfrm>
            <a:off x="802707" y="4116074"/>
            <a:ext cx="662300" cy="1569660"/>
          </a:xfrm>
          <a:prstGeom prst="rect">
            <a:avLst/>
          </a:prstGeom>
          <a:noFill/>
          <a:ln w="38100">
            <a:no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运行时间</a:t>
            </a:r>
          </a:p>
        </p:txBody>
      </p:sp>
      <p:sp>
        <p:nvSpPr>
          <p:cNvPr id="18" name="文本框 17"/>
          <p:cNvSpPr txBox="1"/>
          <p:nvPr/>
        </p:nvSpPr>
        <p:spPr>
          <a:xfrm>
            <a:off x="1277423" y="5625195"/>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1277423" y="5148049"/>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277423" y="4670903"/>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277423" y="4193757"/>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259632" y="3707740"/>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35" name="任意多边形 34"/>
          <p:cNvSpPr/>
          <p:nvPr/>
        </p:nvSpPr>
        <p:spPr bwMode="auto">
          <a:xfrm>
            <a:off x="1731910" y="4062217"/>
            <a:ext cx="5864426" cy="1959071"/>
          </a:xfrm>
          <a:custGeom>
            <a:avLst/>
            <a:gdLst>
              <a:gd name="connsiteX0" fmla="*/ 0 w 4045160"/>
              <a:gd name="connsiteY0" fmla="*/ 1635020 h 2143693"/>
              <a:gd name="connsiteX1" fmla="*/ 133224 w 4045160"/>
              <a:gd name="connsiteY1" fmla="*/ 1592631 h 2143693"/>
              <a:gd name="connsiteX2" fmla="*/ 508673 w 4045160"/>
              <a:gd name="connsiteY2" fmla="*/ 1598687 h 2143693"/>
              <a:gd name="connsiteX3" fmla="*/ 526840 w 4045160"/>
              <a:gd name="connsiteY3" fmla="*/ 1610798 h 2143693"/>
              <a:gd name="connsiteX4" fmla="*/ 569229 w 4045160"/>
              <a:gd name="connsiteY4" fmla="*/ 1653187 h 2143693"/>
              <a:gd name="connsiteX5" fmla="*/ 605563 w 4045160"/>
              <a:gd name="connsiteY5" fmla="*/ 1683465 h 2143693"/>
              <a:gd name="connsiteX6" fmla="*/ 635841 w 4045160"/>
              <a:gd name="connsiteY6" fmla="*/ 1707688 h 2143693"/>
              <a:gd name="connsiteX7" fmla="*/ 666119 w 4045160"/>
              <a:gd name="connsiteY7" fmla="*/ 1762189 h 2143693"/>
              <a:gd name="connsiteX8" fmla="*/ 678230 w 4045160"/>
              <a:gd name="connsiteY8" fmla="*/ 1828800 h 2143693"/>
              <a:gd name="connsiteX9" fmla="*/ 684286 w 4045160"/>
              <a:gd name="connsiteY9" fmla="*/ 1846967 h 2143693"/>
              <a:gd name="connsiteX10" fmla="*/ 696397 w 4045160"/>
              <a:gd name="connsiteY10" fmla="*/ 1865134 h 2143693"/>
              <a:gd name="connsiteX11" fmla="*/ 726675 w 4045160"/>
              <a:gd name="connsiteY11" fmla="*/ 1895412 h 2143693"/>
              <a:gd name="connsiteX12" fmla="*/ 750898 w 4045160"/>
              <a:gd name="connsiteY12" fmla="*/ 1943857 h 2143693"/>
              <a:gd name="connsiteX13" fmla="*/ 769065 w 4045160"/>
              <a:gd name="connsiteY13" fmla="*/ 1968080 h 2143693"/>
              <a:gd name="connsiteX14" fmla="*/ 787232 w 4045160"/>
              <a:gd name="connsiteY14" fmla="*/ 1980191 h 2143693"/>
              <a:gd name="connsiteX15" fmla="*/ 793287 w 4045160"/>
              <a:gd name="connsiteY15" fmla="*/ 2010469 h 2143693"/>
              <a:gd name="connsiteX16" fmla="*/ 835677 w 4045160"/>
              <a:gd name="connsiteY16" fmla="*/ 2034692 h 2143693"/>
              <a:gd name="connsiteX17" fmla="*/ 853844 w 4045160"/>
              <a:gd name="connsiteY17" fmla="*/ 2071026 h 2143693"/>
              <a:gd name="connsiteX18" fmla="*/ 878066 w 4045160"/>
              <a:gd name="connsiteY18" fmla="*/ 2077081 h 2143693"/>
              <a:gd name="connsiteX19" fmla="*/ 896233 w 4045160"/>
              <a:gd name="connsiteY19" fmla="*/ 2089192 h 2143693"/>
              <a:gd name="connsiteX20" fmla="*/ 938622 w 4045160"/>
              <a:gd name="connsiteY20" fmla="*/ 2101304 h 2143693"/>
              <a:gd name="connsiteX21" fmla="*/ 981012 w 4045160"/>
              <a:gd name="connsiteY21" fmla="*/ 2119471 h 2143693"/>
              <a:gd name="connsiteX22" fmla="*/ 1017346 w 4045160"/>
              <a:gd name="connsiteY22" fmla="*/ 2137638 h 2143693"/>
              <a:gd name="connsiteX23" fmla="*/ 1077902 w 4045160"/>
              <a:gd name="connsiteY23" fmla="*/ 2143693 h 2143693"/>
              <a:gd name="connsiteX24" fmla="*/ 1199015 w 4045160"/>
              <a:gd name="connsiteY24" fmla="*/ 2137638 h 2143693"/>
              <a:gd name="connsiteX25" fmla="*/ 1211126 w 4045160"/>
              <a:gd name="connsiteY25" fmla="*/ 2119471 h 2143693"/>
              <a:gd name="connsiteX26" fmla="*/ 1265626 w 4045160"/>
              <a:gd name="connsiteY26" fmla="*/ 2089192 h 2143693"/>
              <a:gd name="connsiteX27" fmla="*/ 1271682 w 4045160"/>
              <a:gd name="connsiteY27" fmla="*/ 2071026 h 2143693"/>
              <a:gd name="connsiteX28" fmla="*/ 1332238 w 4045160"/>
              <a:gd name="connsiteY28" fmla="*/ 2034692 h 2143693"/>
              <a:gd name="connsiteX29" fmla="*/ 1350405 w 4045160"/>
              <a:gd name="connsiteY29" fmla="*/ 1998358 h 2143693"/>
              <a:gd name="connsiteX30" fmla="*/ 1374628 w 4045160"/>
              <a:gd name="connsiteY30" fmla="*/ 1980191 h 2143693"/>
              <a:gd name="connsiteX31" fmla="*/ 1398850 w 4045160"/>
              <a:gd name="connsiteY31" fmla="*/ 1937802 h 2143693"/>
              <a:gd name="connsiteX32" fmla="*/ 1404906 w 4045160"/>
              <a:gd name="connsiteY32" fmla="*/ 1919635 h 2143693"/>
              <a:gd name="connsiteX33" fmla="*/ 1417017 w 4045160"/>
              <a:gd name="connsiteY33" fmla="*/ 1889357 h 2143693"/>
              <a:gd name="connsiteX34" fmla="*/ 1441240 w 4045160"/>
              <a:gd name="connsiteY34" fmla="*/ 1859079 h 2143693"/>
              <a:gd name="connsiteX35" fmla="*/ 1453351 w 4045160"/>
              <a:gd name="connsiteY35" fmla="*/ 1828800 h 2143693"/>
              <a:gd name="connsiteX36" fmla="*/ 1459407 w 4045160"/>
              <a:gd name="connsiteY36" fmla="*/ 1810634 h 2143693"/>
              <a:gd name="connsiteX37" fmla="*/ 1477573 w 4045160"/>
              <a:gd name="connsiteY37" fmla="*/ 1798522 h 2143693"/>
              <a:gd name="connsiteX38" fmla="*/ 1489685 w 4045160"/>
              <a:gd name="connsiteY38" fmla="*/ 1774300 h 2143693"/>
              <a:gd name="connsiteX39" fmla="*/ 1501796 w 4045160"/>
              <a:gd name="connsiteY39" fmla="*/ 1756133 h 2143693"/>
              <a:gd name="connsiteX40" fmla="*/ 1513907 w 4045160"/>
              <a:gd name="connsiteY40" fmla="*/ 1713743 h 2143693"/>
              <a:gd name="connsiteX41" fmla="*/ 1519963 w 4045160"/>
              <a:gd name="connsiteY41" fmla="*/ 1695577 h 2143693"/>
              <a:gd name="connsiteX42" fmla="*/ 1532074 w 4045160"/>
              <a:gd name="connsiteY42" fmla="*/ 1683465 h 2143693"/>
              <a:gd name="connsiteX43" fmla="*/ 1544185 w 4045160"/>
              <a:gd name="connsiteY43" fmla="*/ 1665298 h 2143693"/>
              <a:gd name="connsiteX44" fmla="*/ 1550241 w 4045160"/>
              <a:gd name="connsiteY44" fmla="*/ 1647132 h 2143693"/>
              <a:gd name="connsiteX45" fmla="*/ 1586575 w 4045160"/>
              <a:gd name="connsiteY45" fmla="*/ 1598687 h 2143693"/>
              <a:gd name="connsiteX46" fmla="*/ 1610797 w 4045160"/>
              <a:gd name="connsiteY46" fmla="*/ 1562353 h 2143693"/>
              <a:gd name="connsiteX47" fmla="*/ 1622909 w 4045160"/>
              <a:gd name="connsiteY47" fmla="*/ 1526019 h 2143693"/>
              <a:gd name="connsiteX48" fmla="*/ 1641075 w 4045160"/>
              <a:gd name="connsiteY48" fmla="*/ 1507852 h 2143693"/>
              <a:gd name="connsiteX49" fmla="*/ 1659242 w 4045160"/>
              <a:gd name="connsiteY49" fmla="*/ 1477574 h 2143693"/>
              <a:gd name="connsiteX50" fmla="*/ 1671354 w 4045160"/>
              <a:gd name="connsiteY50" fmla="*/ 1447296 h 2143693"/>
              <a:gd name="connsiteX51" fmla="*/ 1701632 w 4045160"/>
              <a:gd name="connsiteY51" fmla="*/ 1423073 h 2143693"/>
              <a:gd name="connsiteX52" fmla="*/ 1725854 w 4045160"/>
              <a:gd name="connsiteY52" fmla="*/ 1386740 h 2143693"/>
              <a:gd name="connsiteX53" fmla="*/ 1774299 w 4045160"/>
              <a:gd name="connsiteY53" fmla="*/ 1332239 h 2143693"/>
              <a:gd name="connsiteX54" fmla="*/ 1798522 w 4045160"/>
              <a:gd name="connsiteY54" fmla="*/ 1283794 h 2143693"/>
              <a:gd name="connsiteX55" fmla="*/ 1822744 w 4045160"/>
              <a:gd name="connsiteY55" fmla="*/ 1265627 h 2143693"/>
              <a:gd name="connsiteX56" fmla="*/ 1828800 w 4045160"/>
              <a:gd name="connsiteY56" fmla="*/ 1241404 h 2143693"/>
              <a:gd name="connsiteX57" fmla="*/ 1846967 w 4045160"/>
              <a:gd name="connsiteY57" fmla="*/ 1229293 h 2143693"/>
              <a:gd name="connsiteX58" fmla="*/ 1865134 w 4045160"/>
              <a:gd name="connsiteY58" fmla="*/ 1211126 h 2143693"/>
              <a:gd name="connsiteX59" fmla="*/ 1877245 w 4045160"/>
              <a:gd name="connsiteY59" fmla="*/ 1192959 h 2143693"/>
              <a:gd name="connsiteX60" fmla="*/ 1925690 w 4045160"/>
              <a:gd name="connsiteY60" fmla="*/ 1168737 h 2143693"/>
              <a:gd name="connsiteX61" fmla="*/ 1955968 w 4045160"/>
              <a:gd name="connsiteY61" fmla="*/ 1126347 h 2143693"/>
              <a:gd name="connsiteX62" fmla="*/ 1968079 w 4045160"/>
              <a:gd name="connsiteY62" fmla="*/ 1108181 h 2143693"/>
              <a:gd name="connsiteX63" fmla="*/ 1980191 w 4045160"/>
              <a:gd name="connsiteY63" fmla="*/ 1096069 h 2143693"/>
              <a:gd name="connsiteX64" fmla="*/ 1998358 w 4045160"/>
              <a:gd name="connsiteY64" fmla="*/ 1071847 h 2143693"/>
              <a:gd name="connsiteX65" fmla="*/ 2071025 w 4045160"/>
              <a:gd name="connsiteY65" fmla="*/ 1029457 h 2143693"/>
              <a:gd name="connsiteX66" fmla="*/ 2083136 w 4045160"/>
              <a:gd name="connsiteY66" fmla="*/ 1011291 h 2143693"/>
              <a:gd name="connsiteX67" fmla="*/ 2089192 w 4045160"/>
              <a:gd name="connsiteY67" fmla="*/ 993124 h 2143693"/>
              <a:gd name="connsiteX68" fmla="*/ 2107359 w 4045160"/>
              <a:gd name="connsiteY68" fmla="*/ 987068 h 2143693"/>
              <a:gd name="connsiteX69" fmla="*/ 2125526 w 4045160"/>
              <a:gd name="connsiteY69" fmla="*/ 974957 h 2143693"/>
              <a:gd name="connsiteX70" fmla="*/ 2137637 w 4045160"/>
              <a:gd name="connsiteY70" fmla="*/ 950734 h 2143693"/>
              <a:gd name="connsiteX71" fmla="*/ 2155804 w 4045160"/>
              <a:gd name="connsiteY71" fmla="*/ 944679 h 2143693"/>
              <a:gd name="connsiteX72" fmla="*/ 2198193 w 4045160"/>
              <a:gd name="connsiteY72" fmla="*/ 932567 h 2143693"/>
              <a:gd name="connsiteX73" fmla="*/ 2210305 w 4045160"/>
              <a:gd name="connsiteY73" fmla="*/ 920456 h 2143693"/>
              <a:gd name="connsiteX74" fmla="*/ 2391973 w 4045160"/>
              <a:gd name="connsiteY74" fmla="*/ 926512 h 2143693"/>
              <a:gd name="connsiteX75" fmla="*/ 2416196 w 4045160"/>
              <a:gd name="connsiteY75" fmla="*/ 932567 h 2143693"/>
              <a:gd name="connsiteX76" fmla="*/ 2476752 w 4045160"/>
              <a:gd name="connsiteY76" fmla="*/ 944679 h 2143693"/>
              <a:gd name="connsiteX77" fmla="*/ 2634199 w 4045160"/>
              <a:gd name="connsiteY77" fmla="*/ 950734 h 2143693"/>
              <a:gd name="connsiteX78" fmla="*/ 2652365 w 4045160"/>
              <a:gd name="connsiteY78" fmla="*/ 938623 h 2143693"/>
              <a:gd name="connsiteX79" fmla="*/ 2688699 w 4045160"/>
              <a:gd name="connsiteY79" fmla="*/ 932567 h 2143693"/>
              <a:gd name="connsiteX80" fmla="*/ 2712922 w 4045160"/>
              <a:gd name="connsiteY80" fmla="*/ 896234 h 2143693"/>
              <a:gd name="connsiteX81" fmla="*/ 2731089 w 4045160"/>
              <a:gd name="connsiteY81" fmla="*/ 884122 h 2143693"/>
              <a:gd name="connsiteX82" fmla="*/ 2737144 w 4045160"/>
              <a:gd name="connsiteY82" fmla="*/ 865955 h 2143693"/>
              <a:gd name="connsiteX83" fmla="*/ 2755311 w 4045160"/>
              <a:gd name="connsiteY83" fmla="*/ 835677 h 2143693"/>
              <a:gd name="connsiteX84" fmla="*/ 2773478 w 4045160"/>
              <a:gd name="connsiteY84" fmla="*/ 823566 h 2143693"/>
              <a:gd name="connsiteX85" fmla="*/ 2791645 w 4045160"/>
              <a:gd name="connsiteY85" fmla="*/ 805399 h 2143693"/>
              <a:gd name="connsiteX86" fmla="*/ 2803756 w 4045160"/>
              <a:gd name="connsiteY86" fmla="*/ 775121 h 2143693"/>
              <a:gd name="connsiteX87" fmla="*/ 2815867 w 4045160"/>
              <a:gd name="connsiteY87" fmla="*/ 756954 h 2143693"/>
              <a:gd name="connsiteX88" fmla="*/ 2821923 w 4045160"/>
              <a:gd name="connsiteY88" fmla="*/ 708509 h 2143693"/>
              <a:gd name="connsiteX89" fmla="*/ 2834034 w 4045160"/>
              <a:gd name="connsiteY89" fmla="*/ 690342 h 2143693"/>
              <a:gd name="connsiteX90" fmla="*/ 2852201 w 4045160"/>
              <a:gd name="connsiteY90" fmla="*/ 647953 h 2143693"/>
              <a:gd name="connsiteX91" fmla="*/ 2864313 w 4045160"/>
              <a:gd name="connsiteY91" fmla="*/ 629786 h 2143693"/>
              <a:gd name="connsiteX92" fmla="*/ 2894591 w 4045160"/>
              <a:gd name="connsiteY92" fmla="*/ 599508 h 2143693"/>
              <a:gd name="connsiteX93" fmla="*/ 2900646 w 4045160"/>
              <a:gd name="connsiteY93" fmla="*/ 581341 h 2143693"/>
              <a:gd name="connsiteX94" fmla="*/ 2912758 w 4045160"/>
              <a:gd name="connsiteY94" fmla="*/ 563174 h 2143693"/>
              <a:gd name="connsiteX95" fmla="*/ 2918813 w 4045160"/>
              <a:gd name="connsiteY95" fmla="*/ 538951 h 2143693"/>
              <a:gd name="connsiteX96" fmla="*/ 2943036 w 4045160"/>
              <a:gd name="connsiteY96" fmla="*/ 520785 h 2143693"/>
              <a:gd name="connsiteX97" fmla="*/ 2949091 w 4045160"/>
              <a:gd name="connsiteY97" fmla="*/ 478395 h 2143693"/>
              <a:gd name="connsiteX98" fmla="*/ 2967258 w 4045160"/>
              <a:gd name="connsiteY98" fmla="*/ 472340 h 2143693"/>
              <a:gd name="connsiteX99" fmla="*/ 2973314 w 4045160"/>
              <a:gd name="connsiteY99" fmla="*/ 454173 h 2143693"/>
              <a:gd name="connsiteX100" fmla="*/ 2991481 w 4045160"/>
              <a:gd name="connsiteY100" fmla="*/ 442061 h 2143693"/>
              <a:gd name="connsiteX101" fmla="*/ 2997536 w 4045160"/>
              <a:gd name="connsiteY101" fmla="*/ 417839 h 2143693"/>
              <a:gd name="connsiteX102" fmla="*/ 3039926 w 4045160"/>
              <a:gd name="connsiteY102" fmla="*/ 399672 h 2143693"/>
              <a:gd name="connsiteX103" fmla="*/ 3064148 w 4045160"/>
              <a:gd name="connsiteY103" fmla="*/ 381505 h 2143693"/>
              <a:gd name="connsiteX104" fmla="*/ 3197372 w 4045160"/>
              <a:gd name="connsiteY104" fmla="*/ 357283 h 2143693"/>
              <a:gd name="connsiteX105" fmla="*/ 3227650 w 4045160"/>
              <a:gd name="connsiteY105" fmla="*/ 351227 h 2143693"/>
              <a:gd name="connsiteX106" fmla="*/ 3282151 w 4045160"/>
              <a:gd name="connsiteY106" fmla="*/ 345171 h 2143693"/>
              <a:gd name="connsiteX107" fmla="*/ 3318485 w 4045160"/>
              <a:gd name="connsiteY107" fmla="*/ 339116 h 2143693"/>
              <a:gd name="connsiteX108" fmla="*/ 3348763 w 4045160"/>
              <a:gd name="connsiteY108" fmla="*/ 327004 h 2143693"/>
              <a:gd name="connsiteX109" fmla="*/ 3403264 w 4045160"/>
              <a:gd name="connsiteY109" fmla="*/ 314893 h 2143693"/>
              <a:gd name="connsiteX110" fmla="*/ 3463820 w 4045160"/>
              <a:gd name="connsiteY110" fmla="*/ 302782 h 2143693"/>
              <a:gd name="connsiteX111" fmla="*/ 3494098 w 4045160"/>
              <a:gd name="connsiteY111" fmla="*/ 284615 h 2143693"/>
              <a:gd name="connsiteX112" fmla="*/ 3560710 w 4045160"/>
              <a:gd name="connsiteY112" fmla="*/ 272504 h 2143693"/>
              <a:gd name="connsiteX113" fmla="*/ 3572821 w 4045160"/>
              <a:gd name="connsiteY113" fmla="*/ 260392 h 2143693"/>
              <a:gd name="connsiteX114" fmla="*/ 3597044 w 4045160"/>
              <a:gd name="connsiteY114" fmla="*/ 254337 h 2143693"/>
              <a:gd name="connsiteX115" fmla="*/ 3633377 w 4045160"/>
              <a:gd name="connsiteY115" fmla="*/ 242226 h 2143693"/>
              <a:gd name="connsiteX116" fmla="*/ 3651544 w 4045160"/>
              <a:gd name="connsiteY116" fmla="*/ 236170 h 2143693"/>
              <a:gd name="connsiteX117" fmla="*/ 3663656 w 4045160"/>
              <a:gd name="connsiteY117" fmla="*/ 224059 h 2143693"/>
              <a:gd name="connsiteX118" fmla="*/ 3712101 w 4045160"/>
              <a:gd name="connsiteY118" fmla="*/ 211947 h 2143693"/>
              <a:gd name="connsiteX119" fmla="*/ 3724212 w 4045160"/>
              <a:gd name="connsiteY119" fmla="*/ 193781 h 2143693"/>
              <a:gd name="connsiteX120" fmla="*/ 3778713 w 4045160"/>
              <a:gd name="connsiteY120" fmla="*/ 175614 h 2143693"/>
              <a:gd name="connsiteX121" fmla="*/ 3790824 w 4045160"/>
              <a:gd name="connsiteY121" fmla="*/ 163502 h 2143693"/>
              <a:gd name="connsiteX122" fmla="*/ 3821102 w 4045160"/>
              <a:gd name="connsiteY122" fmla="*/ 157447 h 2143693"/>
              <a:gd name="connsiteX123" fmla="*/ 3827158 w 4045160"/>
              <a:gd name="connsiteY123" fmla="*/ 133224 h 2143693"/>
              <a:gd name="connsiteX124" fmla="*/ 3869547 w 4045160"/>
              <a:gd name="connsiteY124" fmla="*/ 109002 h 2143693"/>
              <a:gd name="connsiteX125" fmla="*/ 3917992 w 4045160"/>
              <a:gd name="connsiteY125" fmla="*/ 72668 h 2143693"/>
              <a:gd name="connsiteX126" fmla="*/ 3960381 w 4045160"/>
              <a:gd name="connsiteY126" fmla="*/ 54501 h 2143693"/>
              <a:gd name="connsiteX127" fmla="*/ 3990660 w 4045160"/>
              <a:gd name="connsiteY127" fmla="*/ 24223 h 2143693"/>
              <a:gd name="connsiteX128" fmla="*/ 4026993 w 4045160"/>
              <a:gd name="connsiteY128" fmla="*/ 12112 h 2143693"/>
              <a:gd name="connsiteX129" fmla="*/ 4045160 w 4045160"/>
              <a:gd name="connsiteY129" fmla="*/ 6056 h 2143693"/>
              <a:gd name="connsiteX130" fmla="*/ 4026993 w 4045160"/>
              <a:gd name="connsiteY130" fmla="*/ 0 h 214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045160" h="2143693">
                <a:moveTo>
                  <a:pt x="0" y="1635020"/>
                </a:moveTo>
                <a:cubicBezTo>
                  <a:pt x="109075" y="1600934"/>
                  <a:pt x="64789" y="1615442"/>
                  <a:pt x="133224" y="1592631"/>
                </a:cubicBezTo>
                <a:cubicBezTo>
                  <a:pt x="258374" y="1594650"/>
                  <a:pt x="383640" y="1592916"/>
                  <a:pt x="508673" y="1598687"/>
                </a:cubicBezTo>
                <a:cubicBezTo>
                  <a:pt x="515943" y="1599023"/>
                  <a:pt x="520918" y="1606568"/>
                  <a:pt x="526840" y="1610798"/>
                </a:cubicBezTo>
                <a:cubicBezTo>
                  <a:pt x="583357" y="1651168"/>
                  <a:pt x="520785" y="1604744"/>
                  <a:pt x="569229" y="1653187"/>
                </a:cubicBezTo>
                <a:cubicBezTo>
                  <a:pt x="580377" y="1664335"/>
                  <a:pt x="593698" y="1673083"/>
                  <a:pt x="605563" y="1683465"/>
                </a:cubicBezTo>
                <a:cubicBezTo>
                  <a:pt x="633179" y="1707629"/>
                  <a:pt x="599719" y="1683607"/>
                  <a:pt x="635841" y="1707688"/>
                </a:cubicBezTo>
                <a:cubicBezTo>
                  <a:pt x="650660" y="1752147"/>
                  <a:pt x="638925" y="1734995"/>
                  <a:pt x="666119" y="1762189"/>
                </a:cubicBezTo>
                <a:cubicBezTo>
                  <a:pt x="670156" y="1784393"/>
                  <a:pt x="673501" y="1806733"/>
                  <a:pt x="678230" y="1828800"/>
                </a:cubicBezTo>
                <a:cubicBezTo>
                  <a:pt x="679568" y="1835042"/>
                  <a:pt x="681431" y="1841258"/>
                  <a:pt x="684286" y="1846967"/>
                </a:cubicBezTo>
                <a:cubicBezTo>
                  <a:pt x="687541" y="1853477"/>
                  <a:pt x="691604" y="1859657"/>
                  <a:pt x="696397" y="1865134"/>
                </a:cubicBezTo>
                <a:cubicBezTo>
                  <a:pt x="705796" y="1875876"/>
                  <a:pt x="726675" y="1895412"/>
                  <a:pt x="726675" y="1895412"/>
                </a:cubicBezTo>
                <a:cubicBezTo>
                  <a:pt x="735161" y="1920867"/>
                  <a:pt x="731830" y="1915255"/>
                  <a:pt x="750898" y="1943857"/>
                </a:cubicBezTo>
                <a:cubicBezTo>
                  <a:pt x="756497" y="1952255"/>
                  <a:pt x="761928" y="1960943"/>
                  <a:pt x="769065" y="1968080"/>
                </a:cubicBezTo>
                <a:cubicBezTo>
                  <a:pt x="774211" y="1973226"/>
                  <a:pt x="781176" y="1976154"/>
                  <a:pt x="787232" y="1980191"/>
                </a:cubicBezTo>
                <a:cubicBezTo>
                  <a:pt x="789250" y="1990284"/>
                  <a:pt x="788181" y="2001533"/>
                  <a:pt x="793287" y="2010469"/>
                </a:cubicBezTo>
                <a:cubicBezTo>
                  <a:pt x="796712" y="2016462"/>
                  <a:pt x="832546" y="2033126"/>
                  <a:pt x="835677" y="2034692"/>
                </a:cubicBezTo>
                <a:cubicBezTo>
                  <a:pt x="841733" y="2046803"/>
                  <a:pt x="844269" y="2061451"/>
                  <a:pt x="853844" y="2071026"/>
                </a:cubicBezTo>
                <a:cubicBezTo>
                  <a:pt x="859729" y="2076911"/>
                  <a:pt x="870416" y="2073803"/>
                  <a:pt x="878066" y="2077081"/>
                </a:cubicBezTo>
                <a:cubicBezTo>
                  <a:pt x="884756" y="2079948"/>
                  <a:pt x="889476" y="2086489"/>
                  <a:pt x="896233" y="2089192"/>
                </a:cubicBezTo>
                <a:cubicBezTo>
                  <a:pt x="909877" y="2094650"/>
                  <a:pt x="924547" y="2097081"/>
                  <a:pt x="938622" y="2101304"/>
                </a:cubicBezTo>
                <a:cubicBezTo>
                  <a:pt x="956506" y="2106669"/>
                  <a:pt x="963592" y="2109517"/>
                  <a:pt x="981012" y="2119471"/>
                </a:cubicBezTo>
                <a:cubicBezTo>
                  <a:pt x="997556" y="2128925"/>
                  <a:pt x="998357" y="2134717"/>
                  <a:pt x="1017346" y="2137638"/>
                </a:cubicBezTo>
                <a:cubicBezTo>
                  <a:pt x="1037396" y="2140723"/>
                  <a:pt x="1057717" y="2141675"/>
                  <a:pt x="1077902" y="2143693"/>
                </a:cubicBezTo>
                <a:cubicBezTo>
                  <a:pt x="1118273" y="2141675"/>
                  <a:pt x="1159246" y="2144869"/>
                  <a:pt x="1199015" y="2137638"/>
                </a:cubicBezTo>
                <a:cubicBezTo>
                  <a:pt x="1206176" y="2136336"/>
                  <a:pt x="1205649" y="2124264"/>
                  <a:pt x="1211126" y="2119471"/>
                </a:cubicBezTo>
                <a:cubicBezTo>
                  <a:pt x="1236753" y="2097047"/>
                  <a:pt x="1240675" y="2097510"/>
                  <a:pt x="1265626" y="2089192"/>
                </a:cubicBezTo>
                <a:cubicBezTo>
                  <a:pt x="1267645" y="2083137"/>
                  <a:pt x="1267169" y="2075539"/>
                  <a:pt x="1271682" y="2071026"/>
                </a:cubicBezTo>
                <a:cubicBezTo>
                  <a:pt x="1286298" y="2056410"/>
                  <a:pt x="1313123" y="2044250"/>
                  <a:pt x="1332238" y="2034692"/>
                </a:cubicBezTo>
                <a:cubicBezTo>
                  <a:pt x="1337163" y="2019917"/>
                  <a:pt x="1338667" y="2010096"/>
                  <a:pt x="1350405" y="1998358"/>
                </a:cubicBezTo>
                <a:cubicBezTo>
                  <a:pt x="1357542" y="1991221"/>
                  <a:pt x="1366554" y="1986247"/>
                  <a:pt x="1374628" y="1980191"/>
                </a:cubicBezTo>
                <a:cubicBezTo>
                  <a:pt x="1387434" y="1928964"/>
                  <a:pt x="1369989" y="1981093"/>
                  <a:pt x="1398850" y="1937802"/>
                </a:cubicBezTo>
                <a:cubicBezTo>
                  <a:pt x="1402391" y="1932491"/>
                  <a:pt x="1402665" y="1925612"/>
                  <a:pt x="1404906" y="1919635"/>
                </a:cubicBezTo>
                <a:cubicBezTo>
                  <a:pt x="1408723" y="1909457"/>
                  <a:pt x="1412156" y="1899080"/>
                  <a:pt x="1417017" y="1889357"/>
                </a:cubicBezTo>
                <a:cubicBezTo>
                  <a:pt x="1424657" y="1874077"/>
                  <a:pt x="1429973" y="1870345"/>
                  <a:pt x="1441240" y="1859079"/>
                </a:cubicBezTo>
                <a:cubicBezTo>
                  <a:pt x="1445277" y="1848986"/>
                  <a:pt x="1449534" y="1838978"/>
                  <a:pt x="1453351" y="1828800"/>
                </a:cubicBezTo>
                <a:cubicBezTo>
                  <a:pt x="1455592" y="1822823"/>
                  <a:pt x="1455420" y="1815618"/>
                  <a:pt x="1459407" y="1810634"/>
                </a:cubicBezTo>
                <a:cubicBezTo>
                  <a:pt x="1463953" y="1804951"/>
                  <a:pt x="1471518" y="1802559"/>
                  <a:pt x="1477573" y="1798522"/>
                </a:cubicBezTo>
                <a:cubicBezTo>
                  <a:pt x="1481610" y="1790448"/>
                  <a:pt x="1485206" y="1782138"/>
                  <a:pt x="1489685" y="1774300"/>
                </a:cubicBezTo>
                <a:cubicBezTo>
                  <a:pt x="1493296" y="1767981"/>
                  <a:pt x="1498541" y="1762643"/>
                  <a:pt x="1501796" y="1756133"/>
                </a:cubicBezTo>
                <a:cubicBezTo>
                  <a:pt x="1506639" y="1746448"/>
                  <a:pt x="1511318" y="1722805"/>
                  <a:pt x="1513907" y="1713743"/>
                </a:cubicBezTo>
                <a:cubicBezTo>
                  <a:pt x="1515661" y="1707606"/>
                  <a:pt x="1516679" y="1701050"/>
                  <a:pt x="1519963" y="1695577"/>
                </a:cubicBezTo>
                <a:cubicBezTo>
                  <a:pt x="1522900" y="1690681"/>
                  <a:pt x="1528507" y="1687923"/>
                  <a:pt x="1532074" y="1683465"/>
                </a:cubicBezTo>
                <a:cubicBezTo>
                  <a:pt x="1536620" y="1677782"/>
                  <a:pt x="1540930" y="1671808"/>
                  <a:pt x="1544185" y="1665298"/>
                </a:cubicBezTo>
                <a:cubicBezTo>
                  <a:pt x="1547040" y="1659589"/>
                  <a:pt x="1546814" y="1652517"/>
                  <a:pt x="1550241" y="1647132"/>
                </a:cubicBezTo>
                <a:cubicBezTo>
                  <a:pt x="1561078" y="1630102"/>
                  <a:pt x="1586575" y="1598687"/>
                  <a:pt x="1586575" y="1598687"/>
                </a:cubicBezTo>
                <a:cubicBezTo>
                  <a:pt x="1605551" y="1522774"/>
                  <a:pt x="1575949" y="1618107"/>
                  <a:pt x="1610797" y="1562353"/>
                </a:cubicBezTo>
                <a:cubicBezTo>
                  <a:pt x="1617563" y="1551527"/>
                  <a:pt x="1616709" y="1537179"/>
                  <a:pt x="1622909" y="1526019"/>
                </a:cubicBezTo>
                <a:cubicBezTo>
                  <a:pt x="1627068" y="1518533"/>
                  <a:pt x="1635937" y="1514703"/>
                  <a:pt x="1641075" y="1507852"/>
                </a:cubicBezTo>
                <a:cubicBezTo>
                  <a:pt x="1648137" y="1498436"/>
                  <a:pt x="1653978" y="1488101"/>
                  <a:pt x="1659242" y="1477574"/>
                </a:cubicBezTo>
                <a:cubicBezTo>
                  <a:pt x="1664103" y="1467851"/>
                  <a:pt x="1664680" y="1455876"/>
                  <a:pt x="1671354" y="1447296"/>
                </a:cubicBezTo>
                <a:cubicBezTo>
                  <a:pt x="1679289" y="1437094"/>
                  <a:pt x="1692986" y="1432680"/>
                  <a:pt x="1701632" y="1423073"/>
                </a:cubicBezTo>
                <a:cubicBezTo>
                  <a:pt x="1711369" y="1412254"/>
                  <a:pt x="1717121" y="1398385"/>
                  <a:pt x="1725854" y="1386740"/>
                </a:cubicBezTo>
                <a:cubicBezTo>
                  <a:pt x="1752585" y="1351098"/>
                  <a:pt x="1736884" y="1369654"/>
                  <a:pt x="1774299" y="1332239"/>
                </a:cubicBezTo>
                <a:cubicBezTo>
                  <a:pt x="1780796" y="1312750"/>
                  <a:pt x="1783121" y="1301395"/>
                  <a:pt x="1798522" y="1283794"/>
                </a:cubicBezTo>
                <a:cubicBezTo>
                  <a:pt x="1805168" y="1276199"/>
                  <a:pt x="1814670" y="1271683"/>
                  <a:pt x="1822744" y="1265627"/>
                </a:cubicBezTo>
                <a:cubicBezTo>
                  <a:pt x="1824763" y="1257553"/>
                  <a:pt x="1824183" y="1248329"/>
                  <a:pt x="1828800" y="1241404"/>
                </a:cubicBezTo>
                <a:cubicBezTo>
                  <a:pt x="1832837" y="1235348"/>
                  <a:pt x="1841376" y="1233952"/>
                  <a:pt x="1846967" y="1229293"/>
                </a:cubicBezTo>
                <a:cubicBezTo>
                  <a:pt x="1853546" y="1223810"/>
                  <a:pt x="1859651" y="1217705"/>
                  <a:pt x="1865134" y="1211126"/>
                </a:cubicBezTo>
                <a:cubicBezTo>
                  <a:pt x="1869793" y="1205535"/>
                  <a:pt x="1872099" y="1198105"/>
                  <a:pt x="1877245" y="1192959"/>
                </a:cubicBezTo>
                <a:cubicBezTo>
                  <a:pt x="1889338" y="1180866"/>
                  <a:pt x="1911235" y="1174519"/>
                  <a:pt x="1925690" y="1168737"/>
                </a:cubicBezTo>
                <a:cubicBezTo>
                  <a:pt x="1936817" y="1135357"/>
                  <a:pt x="1924620" y="1162920"/>
                  <a:pt x="1955968" y="1126347"/>
                </a:cubicBezTo>
                <a:cubicBezTo>
                  <a:pt x="1960704" y="1120821"/>
                  <a:pt x="1963533" y="1113864"/>
                  <a:pt x="1968079" y="1108181"/>
                </a:cubicBezTo>
                <a:cubicBezTo>
                  <a:pt x="1971646" y="1103723"/>
                  <a:pt x="1976536" y="1100455"/>
                  <a:pt x="1980191" y="1096069"/>
                </a:cubicBezTo>
                <a:cubicBezTo>
                  <a:pt x="1986652" y="1088316"/>
                  <a:pt x="1990219" y="1077815"/>
                  <a:pt x="1998358" y="1071847"/>
                </a:cubicBezTo>
                <a:cubicBezTo>
                  <a:pt x="2020972" y="1055264"/>
                  <a:pt x="2071025" y="1029457"/>
                  <a:pt x="2071025" y="1029457"/>
                </a:cubicBezTo>
                <a:cubicBezTo>
                  <a:pt x="2075062" y="1023402"/>
                  <a:pt x="2079881" y="1017800"/>
                  <a:pt x="2083136" y="1011291"/>
                </a:cubicBezTo>
                <a:cubicBezTo>
                  <a:pt x="2085991" y="1005582"/>
                  <a:pt x="2084678" y="997638"/>
                  <a:pt x="2089192" y="993124"/>
                </a:cubicBezTo>
                <a:cubicBezTo>
                  <a:pt x="2093706" y="988610"/>
                  <a:pt x="2101650" y="989923"/>
                  <a:pt x="2107359" y="987068"/>
                </a:cubicBezTo>
                <a:cubicBezTo>
                  <a:pt x="2113869" y="983813"/>
                  <a:pt x="2119470" y="978994"/>
                  <a:pt x="2125526" y="974957"/>
                </a:cubicBezTo>
                <a:cubicBezTo>
                  <a:pt x="2129563" y="966883"/>
                  <a:pt x="2131254" y="957117"/>
                  <a:pt x="2137637" y="950734"/>
                </a:cubicBezTo>
                <a:cubicBezTo>
                  <a:pt x="2142151" y="946220"/>
                  <a:pt x="2149666" y="946433"/>
                  <a:pt x="2155804" y="944679"/>
                </a:cubicBezTo>
                <a:cubicBezTo>
                  <a:pt x="2209004" y="929479"/>
                  <a:pt x="2154655" y="947081"/>
                  <a:pt x="2198193" y="932567"/>
                </a:cubicBezTo>
                <a:cubicBezTo>
                  <a:pt x="2202230" y="928530"/>
                  <a:pt x="2204598" y="920634"/>
                  <a:pt x="2210305" y="920456"/>
                </a:cubicBezTo>
                <a:cubicBezTo>
                  <a:pt x="2270865" y="918564"/>
                  <a:pt x="2331488" y="922954"/>
                  <a:pt x="2391973" y="926512"/>
                </a:cubicBezTo>
                <a:cubicBezTo>
                  <a:pt x="2400281" y="927001"/>
                  <a:pt x="2408058" y="930823"/>
                  <a:pt x="2416196" y="932567"/>
                </a:cubicBezTo>
                <a:cubicBezTo>
                  <a:pt x="2436324" y="936880"/>
                  <a:pt x="2456567" y="940642"/>
                  <a:pt x="2476752" y="944679"/>
                </a:cubicBezTo>
                <a:cubicBezTo>
                  <a:pt x="2522039" y="989963"/>
                  <a:pt x="2492600" y="966467"/>
                  <a:pt x="2634199" y="950734"/>
                </a:cubicBezTo>
                <a:cubicBezTo>
                  <a:pt x="2641432" y="949930"/>
                  <a:pt x="2645461" y="940924"/>
                  <a:pt x="2652365" y="938623"/>
                </a:cubicBezTo>
                <a:cubicBezTo>
                  <a:pt x="2664013" y="934740"/>
                  <a:pt x="2676588" y="934586"/>
                  <a:pt x="2688699" y="932567"/>
                </a:cubicBezTo>
                <a:cubicBezTo>
                  <a:pt x="2696773" y="920456"/>
                  <a:pt x="2703337" y="907188"/>
                  <a:pt x="2712922" y="896234"/>
                </a:cubicBezTo>
                <a:cubicBezTo>
                  <a:pt x="2717715" y="890757"/>
                  <a:pt x="2726543" y="889805"/>
                  <a:pt x="2731089" y="884122"/>
                </a:cubicBezTo>
                <a:cubicBezTo>
                  <a:pt x="2735076" y="879137"/>
                  <a:pt x="2734289" y="871664"/>
                  <a:pt x="2737144" y="865955"/>
                </a:cubicBezTo>
                <a:cubicBezTo>
                  <a:pt x="2742408" y="855428"/>
                  <a:pt x="2747651" y="844613"/>
                  <a:pt x="2755311" y="835677"/>
                </a:cubicBezTo>
                <a:cubicBezTo>
                  <a:pt x="2760047" y="830151"/>
                  <a:pt x="2767887" y="828225"/>
                  <a:pt x="2773478" y="823566"/>
                </a:cubicBezTo>
                <a:cubicBezTo>
                  <a:pt x="2780057" y="818083"/>
                  <a:pt x="2785589" y="811455"/>
                  <a:pt x="2791645" y="805399"/>
                </a:cubicBezTo>
                <a:cubicBezTo>
                  <a:pt x="2795682" y="795306"/>
                  <a:pt x="2798895" y="784844"/>
                  <a:pt x="2803756" y="775121"/>
                </a:cubicBezTo>
                <a:cubicBezTo>
                  <a:pt x="2807011" y="768611"/>
                  <a:pt x="2813952" y="763975"/>
                  <a:pt x="2815867" y="756954"/>
                </a:cubicBezTo>
                <a:cubicBezTo>
                  <a:pt x="2820149" y="741253"/>
                  <a:pt x="2817641" y="724210"/>
                  <a:pt x="2821923" y="708509"/>
                </a:cubicBezTo>
                <a:cubicBezTo>
                  <a:pt x="2823838" y="701488"/>
                  <a:pt x="2830423" y="696661"/>
                  <a:pt x="2834034" y="690342"/>
                </a:cubicBezTo>
                <a:cubicBezTo>
                  <a:pt x="2884449" y="602118"/>
                  <a:pt x="2818226" y="715903"/>
                  <a:pt x="2852201" y="647953"/>
                </a:cubicBezTo>
                <a:cubicBezTo>
                  <a:pt x="2855456" y="641443"/>
                  <a:pt x="2859520" y="635263"/>
                  <a:pt x="2864313" y="629786"/>
                </a:cubicBezTo>
                <a:cubicBezTo>
                  <a:pt x="2873712" y="619044"/>
                  <a:pt x="2894591" y="599508"/>
                  <a:pt x="2894591" y="599508"/>
                </a:cubicBezTo>
                <a:cubicBezTo>
                  <a:pt x="2896609" y="593452"/>
                  <a:pt x="2897791" y="587050"/>
                  <a:pt x="2900646" y="581341"/>
                </a:cubicBezTo>
                <a:cubicBezTo>
                  <a:pt x="2903901" y="574831"/>
                  <a:pt x="2909891" y="569864"/>
                  <a:pt x="2912758" y="563174"/>
                </a:cubicBezTo>
                <a:cubicBezTo>
                  <a:pt x="2916036" y="555524"/>
                  <a:pt x="2913975" y="545724"/>
                  <a:pt x="2918813" y="538951"/>
                </a:cubicBezTo>
                <a:cubicBezTo>
                  <a:pt x="2924679" y="530738"/>
                  <a:pt x="2934962" y="526840"/>
                  <a:pt x="2943036" y="520785"/>
                </a:cubicBezTo>
                <a:cubicBezTo>
                  <a:pt x="2945054" y="506655"/>
                  <a:pt x="2942708" y="491162"/>
                  <a:pt x="2949091" y="478395"/>
                </a:cubicBezTo>
                <a:cubicBezTo>
                  <a:pt x="2951946" y="472686"/>
                  <a:pt x="2962744" y="476853"/>
                  <a:pt x="2967258" y="472340"/>
                </a:cubicBezTo>
                <a:cubicBezTo>
                  <a:pt x="2971772" y="467826"/>
                  <a:pt x="2969326" y="459158"/>
                  <a:pt x="2973314" y="454173"/>
                </a:cubicBezTo>
                <a:cubicBezTo>
                  <a:pt x="2977861" y="448490"/>
                  <a:pt x="2985425" y="446098"/>
                  <a:pt x="2991481" y="442061"/>
                </a:cubicBezTo>
                <a:cubicBezTo>
                  <a:pt x="2993499" y="433987"/>
                  <a:pt x="2992920" y="424764"/>
                  <a:pt x="2997536" y="417839"/>
                </a:cubicBezTo>
                <a:cubicBezTo>
                  <a:pt x="3005900" y="405294"/>
                  <a:pt x="3027773" y="402710"/>
                  <a:pt x="3039926" y="399672"/>
                </a:cubicBezTo>
                <a:cubicBezTo>
                  <a:pt x="3048000" y="393616"/>
                  <a:pt x="3055288" y="386338"/>
                  <a:pt x="3064148" y="381505"/>
                </a:cubicBezTo>
                <a:cubicBezTo>
                  <a:pt x="3117272" y="352528"/>
                  <a:pt x="3125068" y="362103"/>
                  <a:pt x="3197372" y="357283"/>
                </a:cubicBezTo>
                <a:cubicBezTo>
                  <a:pt x="3207465" y="355264"/>
                  <a:pt x="3217461" y="352683"/>
                  <a:pt x="3227650" y="351227"/>
                </a:cubicBezTo>
                <a:cubicBezTo>
                  <a:pt x="3245745" y="348642"/>
                  <a:pt x="3264033" y="347587"/>
                  <a:pt x="3282151" y="345171"/>
                </a:cubicBezTo>
                <a:cubicBezTo>
                  <a:pt x="3294322" y="343548"/>
                  <a:pt x="3306374" y="341134"/>
                  <a:pt x="3318485" y="339116"/>
                </a:cubicBezTo>
                <a:cubicBezTo>
                  <a:pt x="3328578" y="335079"/>
                  <a:pt x="3338451" y="330442"/>
                  <a:pt x="3348763" y="327004"/>
                </a:cubicBezTo>
                <a:cubicBezTo>
                  <a:pt x="3367398" y="320792"/>
                  <a:pt x="3384083" y="319688"/>
                  <a:pt x="3403264" y="314893"/>
                </a:cubicBezTo>
                <a:cubicBezTo>
                  <a:pt x="3459631" y="300802"/>
                  <a:pt x="3359966" y="317619"/>
                  <a:pt x="3463820" y="302782"/>
                </a:cubicBezTo>
                <a:cubicBezTo>
                  <a:pt x="3473913" y="296726"/>
                  <a:pt x="3483342" y="289395"/>
                  <a:pt x="3494098" y="284615"/>
                </a:cubicBezTo>
                <a:cubicBezTo>
                  <a:pt x="3507626" y="278602"/>
                  <a:pt x="3552170" y="273724"/>
                  <a:pt x="3560710" y="272504"/>
                </a:cubicBezTo>
                <a:cubicBezTo>
                  <a:pt x="3564747" y="268467"/>
                  <a:pt x="3567714" y="262945"/>
                  <a:pt x="3572821" y="260392"/>
                </a:cubicBezTo>
                <a:cubicBezTo>
                  <a:pt x="3580265" y="256670"/>
                  <a:pt x="3589072" y="256728"/>
                  <a:pt x="3597044" y="254337"/>
                </a:cubicBezTo>
                <a:cubicBezTo>
                  <a:pt x="3609272" y="250669"/>
                  <a:pt x="3621266" y="246263"/>
                  <a:pt x="3633377" y="242226"/>
                </a:cubicBezTo>
                <a:lnTo>
                  <a:pt x="3651544" y="236170"/>
                </a:lnTo>
                <a:cubicBezTo>
                  <a:pt x="3655581" y="232133"/>
                  <a:pt x="3658355" y="226179"/>
                  <a:pt x="3663656" y="224059"/>
                </a:cubicBezTo>
                <a:cubicBezTo>
                  <a:pt x="3679111" y="217877"/>
                  <a:pt x="3712101" y="211947"/>
                  <a:pt x="3712101" y="211947"/>
                </a:cubicBezTo>
                <a:cubicBezTo>
                  <a:pt x="3716138" y="205892"/>
                  <a:pt x="3719066" y="198927"/>
                  <a:pt x="3724212" y="193781"/>
                </a:cubicBezTo>
                <a:cubicBezTo>
                  <a:pt x="3741243" y="176750"/>
                  <a:pt x="3754350" y="179674"/>
                  <a:pt x="3778713" y="175614"/>
                </a:cubicBezTo>
                <a:cubicBezTo>
                  <a:pt x="3782750" y="171577"/>
                  <a:pt x="3785576" y="165751"/>
                  <a:pt x="3790824" y="163502"/>
                </a:cubicBezTo>
                <a:cubicBezTo>
                  <a:pt x="3800284" y="159448"/>
                  <a:pt x="3813195" y="164036"/>
                  <a:pt x="3821102" y="157447"/>
                </a:cubicBezTo>
                <a:cubicBezTo>
                  <a:pt x="3827496" y="152119"/>
                  <a:pt x="3823029" y="140450"/>
                  <a:pt x="3827158" y="133224"/>
                </a:cubicBezTo>
                <a:cubicBezTo>
                  <a:pt x="3839184" y="112178"/>
                  <a:pt x="3848702" y="114213"/>
                  <a:pt x="3869547" y="109002"/>
                </a:cubicBezTo>
                <a:cubicBezTo>
                  <a:pt x="3884111" y="97351"/>
                  <a:pt x="3901119" y="82309"/>
                  <a:pt x="3917992" y="72668"/>
                </a:cubicBezTo>
                <a:cubicBezTo>
                  <a:pt x="3938942" y="60697"/>
                  <a:pt x="3940002" y="61295"/>
                  <a:pt x="3960381" y="54501"/>
                </a:cubicBezTo>
                <a:cubicBezTo>
                  <a:pt x="3970474" y="44408"/>
                  <a:pt x="3977119" y="28737"/>
                  <a:pt x="3990660" y="24223"/>
                </a:cubicBezTo>
                <a:lnTo>
                  <a:pt x="4026993" y="12112"/>
                </a:lnTo>
                <a:lnTo>
                  <a:pt x="4045160" y="6056"/>
                </a:lnTo>
                <a:lnTo>
                  <a:pt x="4026993" y="0"/>
                </a:lnTo>
              </a:path>
            </a:pathLst>
          </a:custGeom>
          <a:noFill/>
          <a:ln w="317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8" name="任意多边形 37"/>
          <p:cNvSpPr/>
          <p:nvPr/>
        </p:nvSpPr>
        <p:spPr bwMode="auto">
          <a:xfrm>
            <a:off x="1737966" y="3663265"/>
            <a:ext cx="5858370" cy="2519532"/>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chemeClr val="accent2">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9" name="矩形 38"/>
          <p:cNvSpPr/>
          <p:nvPr/>
        </p:nvSpPr>
        <p:spPr>
          <a:xfrm>
            <a:off x="7640657" y="3421704"/>
            <a:ext cx="785793"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cg(n)</a:t>
            </a:r>
            <a:endParaRPr lang="zh-CN" altLang="en-US" dirty="0"/>
          </a:p>
        </p:txBody>
      </p:sp>
      <p:sp>
        <p:nvSpPr>
          <p:cNvPr id="40" name="矩形 39"/>
          <p:cNvSpPr/>
          <p:nvPr/>
        </p:nvSpPr>
        <p:spPr>
          <a:xfrm>
            <a:off x="7782168" y="3831640"/>
            <a:ext cx="606256" cy="369332"/>
          </a:xfrm>
          <a:prstGeom prst="rect">
            <a:avLst/>
          </a:prstGeom>
        </p:spPr>
        <p:txBody>
          <a:bodyPr wrap="none">
            <a:spAutoFit/>
          </a:bodyPr>
          <a:lstStyle/>
          <a:p>
            <a:pPr algn="ctr"/>
            <a:r>
              <a:rPr lang="en-US" altLang="zh-CN" b="1" dirty="0">
                <a:latin typeface="微软雅黑" panose="020B0503020204020204" pitchFamily="34" charset="-122"/>
                <a:ea typeface="微软雅黑" panose="020B0503020204020204" pitchFamily="34" charset="-122"/>
              </a:rPr>
              <a:t>f(n)</a:t>
            </a:r>
            <a:endParaRPr lang="zh-CN" altLang="en-US" dirty="0"/>
          </a:p>
        </p:txBody>
      </p:sp>
      <p:cxnSp>
        <p:nvCxnSpPr>
          <p:cNvPr id="42" name="直接连接符 41"/>
          <p:cNvCxnSpPr/>
          <p:nvPr/>
        </p:nvCxnSpPr>
        <p:spPr bwMode="auto">
          <a:xfrm flipH="1">
            <a:off x="2626417" y="5573026"/>
            <a:ext cx="1367" cy="60977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5" name="矩形 44"/>
          <p:cNvSpPr/>
          <p:nvPr/>
        </p:nvSpPr>
        <p:spPr>
          <a:xfrm>
            <a:off x="2412254" y="6182797"/>
            <a:ext cx="428322" cy="369332"/>
          </a:xfrm>
          <a:prstGeom prst="rect">
            <a:avLst/>
          </a:prstGeom>
        </p:spPr>
        <p:txBody>
          <a:bodyPr wrap="none">
            <a:spAutoFit/>
          </a:bodyPr>
          <a:lstStyle/>
          <a:p>
            <a:pPr algn="ctr"/>
            <a:r>
              <a:rPr lang="en-US" altLang="zh-CN" b="1" dirty="0">
                <a:latin typeface="微软雅黑" panose="020B0503020204020204" pitchFamily="34" charset="-122"/>
                <a:ea typeface="微软雅黑" panose="020B0503020204020204" pitchFamily="34" charset="-122"/>
              </a:rPr>
              <a:t>n</a:t>
            </a:r>
            <a:r>
              <a:rPr lang="en-US" altLang="zh-CN" b="1" baseline="-25000" dirty="0">
                <a:latin typeface="微软雅黑" panose="020B0503020204020204" pitchFamily="34" charset="-122"/>
                <a:ea typeface="微软雅黑" panose="020B0503020204020204" pitchFamily="34" charset="-122"/>
              </a:rPr>
              <a:t>0</a:t>
            </a:r>
            <a:endParaRPr lang="zh-CN" altLang="en-US" baseline="-25000" dirty="0"/>
          </a:p>
        </p:txBody>
      </p:sp>
    </p:spTree>
    <p:extLst>
      <p:ext uri="{BB962C8B-B14F-4D97-AF65-F5344CB8AC3E}">
        <p14:creationId xmlns:p14="http://schemas.microsoft.com/office/powerpoint/2010/main" val="1301266640"/>
      </p:ext>
    </p:extLst>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21571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例子</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对于函数</a:t>
                </a:r>
                <a:r>
                  <a:rPr lang="en-US" altLang="zh-CN" sz="2200" b="1" dirty="0">
                    <a:latin typeface="微软雅黑" panose="020B0503020204020204" pitchFamily="34" charset="-122"/>
                    <a:ea typeface="微软雅黑" panose="020B0503020204020204" pitchFamily="34" charset="-122"/>
                  </a:rPr>
                  <a:t>f(n)</a:t>
                </a:r>
                <a:r>
                  <a:rPr lang="zh-CN" altLang="en-US" sz="2200" b="1" dirty="0">
                    <a:latin typeface="微软雅黑" panose="020B0503020204020204" pitchFamily="34" charset="-122"/>
                    <a:ea typeface="微软雅黑" panose="020B0503020204020204" pitchFamily="34" charset="-122"/>
                  </a:rPr>
                  <a:t>和</a:t>
                </a:r>
                <a:r>
                  <a:rPr lang="en-US" altLang="zh-CN" sz="2200" b="1" dirty="0">
                    <a:latin typeface="微软雅黑" panose="020B0503020204020204" pitchFamily="34" charset="-122"/>
                    <a:ea typeface="微软雅黑" panose="020B0503020204020204" pitchFamily="34" charset="-122"/>
                  </a:rPr>
                  <a:t>g(n)</a:t>
                </a:r>
                <a:r>
                  <a:rPr lang="zh-CN" altLang="en-US" sz="2200" b="1" dirty="0">
                    <a:latin typeface="微软雅黑" panose="020B0503020204020204" pitchFamily="34" charset="-122"/>
                    <a:ea typeface="微软雅黑" panose="020B0503020204020204" pitchFamily="34" charset="-122"/>
                  </a:rPr>
                  <a:t>，存在正常数</a:t>
                </a:r>
                <a:r>
                  <a:rPr lang="en-US" altLang="zh-CN" sz="2200" b="1" dirty="0">
                    <a:latin typeface="微软雅黑" panose="020B0503020204020204" pitchFamily="34" charset="-122"/>
                    <a:ea typeface="微软雅黑" panose="020B0503020204020204" pitchFamily="34" charset="-122"/>
                  </a:rPr>
                  <a:t>c</a:t>
                </a:r>
                <a:r>
                  <a:rPr lang="zh-CN" altLang="en-US" sz="2200" b="1" dirty="0">
                    <a:latin typeface="微软雅黑" panose="020B0503020204020204" pitchFamily="34" charset="-122"/>
                    <a:ea typeface="微软雅黑" panose="020B0503020204020204" pitchFamily="34" charset="-122"/>
                  </a:rPr>
                  <a:t>以及</a:t>
                </a:r>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，满足对任意</a:t>
                </a:r>
                <a:r>
                  <a:rPr lang="en-US" altLang="zh-CN" sz="2200" b="1" dirty="0">
                    <a:latin typeface="微软雅黑" panose="020B0503020204020204" pitchFamily="34" charset="-122"/>
                    <a:ea typeface="微软雅黑" panose="020B0503020204020204" pitchFamily="34" charset="-122"/>
                  </a:rPr>
                  <a:t>n</a:t>
                </a:r>
                <a14:m>
                  <m:oMath xmlns:m="http://schemas.openxmlformats.org/officeDocument/2006/math">
                    <m:r>
                      <a:rPr lang="en-US" altLang="zh-CN" sz="2200" b="1" i="1">
                        <a:latin typeface="Cambria Math" panose="02040503050406030204" pitchFamily="18" charset="0"/>
                        <a:ea typeface="Cambria Math" panose="02040503050406030204" pitchFamily="18" charset="0"/>
                      </a:rPr>
                      <m:t>≥</m:t>
                    </m:r>
                  </m:oMath>
                </a14:m>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，有</a:t>
                </a:r>
                <a:r>
                  <a:rPr lang="en-US" altLang="zh-CN" sz="2200" b="1" dirty="0">
                    <a:latin typeface="微软雅黑" panose="020B0503020204020204" pitchFamily="34" charset="-122"/>
                    <a:ea typeface="微软雅黑" panose="020B0503020204020204" pitchFamily="34" charset="-122"/>
                  </a:rPr>
                  <a:t>f(n)</a:t>
                </a:r>
                <a14:m>
                  <m:oMath xmlns:m="http://schemas.openxmlformats.org/officeDocument/2006/math">
                    <m:r>
                      <a:rPr lang="en-US" altLang="zh-CN" sz="2200" b="1" i="1">
                        <a:latin typeface="Cambria Math" panose="02040503050406030204" pitchFamily="18" charset="0"/>
                        <a:ea typeface="Cambria Math" panose="02040503050406030204" pitchFamily="18" charset="0"/>
                      </a:rPr>
                      <m:t>≤</m:t>
                    </m:r>
                  </m:oMath>
                </a14:m>
                <a:r>
                  <a:rPr lang="en-US" altLang="zh-CN" sz="2200" b="1" dirty="0">
                    <a:latin typeface="微软雅黑" panose="020B0503020204020204" pitchFamily="34" charset="-122"/>
                    <a:ea typeface="微软雅黑" panose="020B0503020204020204" pitchFamily="34" charset="-122"/>
                  </a:rPr>
                  <a:t>cg(n)</a:t>
                </a: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215717"/>
              </a:xfrm>
              <a:prstGeom prst="rect">
                <a:avLst/>
              </a:prstGeom>
              <a:blipFill>
                <a:blip r:embed="rId3"/>
                <a:stretch>
                  <a:fillRect l="-1022" t="-4020" b="-9548"/>
                </a:stretch>
              </a:blipFill>
            </p:spPr>
            <p:txBody>
              <a:bodyPr/>
              <a:lstStyle/>
              <a:p>
                <a:r>
                  <a:rPr lang="zh-CN" altLang="en-US">
                    <a:noFill/>
                  </a:rPr>
                  <a:t> </a:t>
                </a:r>
              </a:p>
            </p:txBody>
          </p:sp>
        </mc:Fallback>
      </mc:AlternateContent>
      <p:cxnSp>
        <p:nvCxnSpPr>
          <p:cNvPr id="6" name="直接箭头连接符 5"/>
          <p:cNvCxnSpPr/>
          <p:nvPr/>
        </p:nvCxnSpPr>
        <p:spPr bwMode="auto">
          <a:xfrm flipV="1">
            <a:off x="2429328" y="5529568"/>
            <a:ext cx="4320480" cy="7176"/>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2483323" y="2420888"/>
            <a:ext cx="17790" cy="3363413"/>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8" name="文本框 7"/>
          <p:cNvSpPr txBox="1"/>
          <p:nvPr/>
        </p:nvSpPr>
        <p:spPr>
          <a:xfrm>
            <a:off x="5440683" y="5584246"/>
            <a:ext cx="2016224" cy="400110"/>
          </a:xfrm>
          <a:prstGeom prst="rect">
            <a:avLst/>
          </a:prstGeom>
          <a:noFill/>
          <a:ln w="38100">
            <a:noFill/>
          </a:ln>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指数坐标</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997503" y="5536744"/>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0</a:t>
            </a:r>
            <a:endParaRPr lang="zh-CN" altLang="en-US" b="1" baseline="300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1997503" y="5061492"/>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1</a:t>
            </a:r>
            <a:endParaRPr lang="zh-CN" altLang="en-US" b="1" baseline="30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997503" y="4586239"/>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2</a:t>
            </a:r>
            <a:endParaRPr lang="zh-CN" altLang="en-US" b="1" baseline="30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997503" y="4110986"/>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3</a:t>
            </a:r>
            <a:endParaRPr lang="zh-CN" altLang="en-US" b="1" baseline="30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979712" y="3635733"/>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4</a:t>
            </a:r>
            <a:endParaRPr lang="zh-CN" altLang="en-US" b="1" baseline="30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979712" y="3160480"/>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5</a:t>
            </a:r>
            <a:endParaRPr lang="zh-CN" altLang="en-US" b="1" baseline="30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1997503" y="2665716"/>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flipV="1">
            <a:off x="2501113" y="3422846"/>
            <a:ext cx="3854673" cy="2113898"/>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33" name="直接连接符 32"/>
          <p:cNvCxnSpPr/>
          <p:nvPr/>
        </p:nvCxnSpPr>
        <p:spPr bwMode="auto">
          <a:xfrm flipV="1">
            <a:off x="2492778" y="2578784"/>
            <a:ext cx="3854673" cy="2113898"/>
          </a:xfrm>
          <a:prstGeom prst="line">
            <a:avLst/>
          </a:prstGeom>
          <a:solidFill>
            <a:schemeClr val="accent1"/>
          </a:solidFill>
          <a:ln w="25400" cap="flat" cmpd="sng" algn="ctr">
            <a:solidFill>
              <a:srgbClr val="009242"/>
            </a:solidFill>
            <a:prstDash val="solid"/>
            <a:round/>
            <a:headEnd type="none" w="med" len="med"/>
            <a:tailEnd type="none" w="med" len="med"/>
          </a:ln>
          <a:effectLst/>
        </p:spPr>
      </p:cxnSp>
      <p:cxnSp>
        <p:nvCxnSpPr>
          <p:cNvPr id="34" name="直接连接符 33"/>
          <p:cNvCxnSpPr/>
          <p:nvPr/>
        </p:nvCxnSpPr>
        <p:spPr bwMode="auto">
          <a:xfrm flipV="1">
            <a:off x="2509448" y="3027872"/>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26" name="任意多边形 25"/>
          <p:cNvSpPr/>
          <p:nvPr/>
        </p:nvSpPr>
        <p:spPr bwMode="auto">
          <a:xfrm>
            <a:off x="2495280" y="3018186"/>
            <a:ext cx="3845325" cy="1380684"/>
          </a:xfrm>
          <a:custGeom>
            <a:avLst/>
            <a:gdLst>
              <a:gd name="connsiteX0" fmla="*/ 0 w 3845325"/>
              <a:gd name="connsiteY0" fmla="*/ 1380684 h 1380684"/>
              <a:gd name="connsiteX1" fmla="*/ 829622 w 3845325"/>
              <a:gd name="connsiteY1" fmla="*/ 1205071 h 1380684"/>
              <a:gd name="connsiteX2" fmla="*/ 2755312 w 3845325"/>
              <a:gd name="connsiteY2" fmla="*/ 569230 h 1380684"/>
              <a:gd name="connsiteX3" fmla="*/ 3845325 w 3845325"/>
              <a:gd name="connsiteY3" fmla="*/ 0 h 1380684"/>
            </a:gdLst>
            <a:ahLst/>
            <a:cxnLst>
              <a:cxn ang="0">
                <a:pos x="connsiteX0" y="connsiteY0"/>
              </a:cxn>
              <a:cxn ang="0">
                <a:pos x="connsiteX1" y="connsiteY1"/>
              </a:cxn>
              <a:cxn ang="0">
                <a:pos x="connsiteX2" y="connsiteY2"/>
              </a:cxn>
              <a:cxn ang="0">
                <a:pos x="connsiteX3" y="connsiteY3"/>
              </a:cxn>
            </a:cxnLst>
            <a:rect l="l" t="t" r="r" b="b"/>
            <a:pathLst>
              <a:path w="3845325" h="1380684">
                <a:moveTo>
                  <a:pt x="0" y="1380684"/>
                </a:moveTo>
                <a:cubicBezTo>
                  <a:pt x="185201" y="1360498"/>
                  <a:pt x="370403" y="1340313"/>
                  <a:pt x="829622" y="1205071"/>
                </a:cubicBezTo>
                <a:cubicBezTo>
                  <a:pt x="1288841" y="1069829"/>
                  <a:pt x="2252695" y="770075"/>
                  <a:pt x="2755312" y="569230"/>
                </a:cubicBezTo>
                <a:cubicBezTo>
                  <a:pt x="3257929" y="368385"/>
                  <a:pt x="3551627" y="184192"/>
                  <a:pt x="3845325" y="0"/>
                </a:cubicBezTo>
              </a:path>
            </a:pathLst>
          </a:custGeom>
          <a:noFill/>
          <a:ln w="254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41" name="矩形 40"/>
          <p:cNvSpPr/>
          <p:nvPr/>
        </p:nvSpPr>
        <p:spPr>
          <a:xfrm>
            <a:off x="3674604" y="4871182"/>
            <a:ext cx="992579" cy="369332"/>
          </a:xfrm>
          <a:prstGeom prst="rect">
            <a:avLst/>
          </a:prstGeom>
        </p:spPr>
        <p:txBody>
          <a:bodyPr wrap="none">
            <a:spAutoFit/>
          </a:bodyPr>
          <a:lstStyle/>
          <a:p>
            <a:r>
              <a:rPr lang="en-US" altLang="zh-CN" b="1" dirty="0">
                <a:solidFill>
                  <a:srgbClr val="C00000"/>
                </a:solidFill>
                <a:latin typeface="微软雅黑" panose="020B0503020204020204" pitchFamily="34" charset="-122"/>
                <a:ea typeface="微软雅黑" panose="020B0503020204020204" pitchFamily="34" charset="-122"/>
              </a:rPr>
              <a:t>g(n)=n</a:t>
            </a:r>
            <a:endParaRPr lang="zh-CN" altLang="en-US" dirty="0">
              <a:solidFill>
                <a:srgbClr val="C00000"/>
              </a:solidFill>
            </a:endParaRPr>
          </a:p>
        </p:txBody>
      </p:sp>
      <p:sp>
        <p:nvSpPr>
          <p:cNvPr id="43" name="矩形 42"/>
          <p:cNvSpPr/>
          <p:nvPr/>
        </p:nvSpPr>
        <p:spPr>
          <a:xfrm>
            <a:off x="3830040" y="3004142"/>
            <a:ext cx="1253869" cy="369332"/>
          </a:xfrm>
          <a:prstGeom prst="rect">
            <a:avLst/>
          </a:prstGeom>
        </p:spPr>
        <p:txBody>
          <a:bodyPr wrap="none">
            <a:spAutoFit/>
          </a:bodyPr>
          <a:lstStyle/>
          <a:p>
            <a:r>
              <a:rPr lang="en-US" altLang="zh-CN" b="1" dirty="0">
                <a:solidFill>
                  <a:srgbClr val="00823B"/>
                </a:solidFill>
                <a:latin typeface="微软雅黑" panose="020B0503020204020204" pitchFamily="34" charset="-122"/>
                <a:ea typeface="微软雅黑" panose="020B0503020204020204" pitchFamily="34" charset="-122"/>
              </a:rPr>
              <a:t>cg(n)=4n</a:t>
            </a:r>
            <a:endParaRPr lang="zh-CN" altLang="en-US" dirty="0">
              <a:solidFill>
                <a:srgbClr val="00823B"/>
              </a:solidFill>
            </a:endParaRPr>
          </a:p>
        </p:txBody>
      </p:sp>
      <p:sp>
        <p:nvSpPr>
          <p:cNvPr id="44" name="矩形 43"/>
          <p:cNvSpPr/>
          <p:nvPr/>
        </p:nvSpPr>
        <p:spPr>
          <a:xfrm>
            <a:off x="6314415" y="2654182"/>
            <a:ext cx="1393330" cy="369332"/>
          </a:xfrm>
          <a:prstGeom prst="rect">
            <a:avLst/>
          </a:prstGeom>
        </p:spPr>
        <p:txBody>
          <a:bodyPr wrap="none">
            <a:spAutoFit/>
          </a:bodyPr>
          <a:lstStyle/>
          <a:p>
            <a:r>
              <a:rPr lang="en-US" altLang="zh-CN" b="1" dirty="0">
                <a:solidFill>
                  <a:schemeClr val="accent2">
                    <a:lumMod val="50000"/>
                  </a:schemeClr>
                </a:solidFill>
                <a:latin typeface="微软雅黑" panose="020B0503020204020204" pitchFamily="34" charset="-122"/>
                <a:ea typeface="微软雅黑" panose="020B0503020204020204" pitchFamily="34" charset="-122"/>
              </a:rPr>
              <a:t>f(n)=2n+6</a:t>
            </a:r>
            <a:endParaRPr lang="zh-CN" altLang="en-US" dirty="0">
              <a:solidFill>
                <a:schemeClr val="accent2">
                  <a:lumMod val="50000"/>
                </a:schemeClr>
              </a:solidFill>
            </a:endParaRPr>
          </a:p>
        </p:txBody>
      </p:sp>
      <p:sp>
        <p:nvSpPr>
          <p:cNvPr id="27" name="矩形 26"/>
          <p:cNvSpPr/>
          <p:nvPr/>
        </p:nvSpPr>
        <p:spPr>
          <a:xfrm>
            <a:off x="2189776" y="6173726"/>
            <a:ext cx="4764446" cy="461665"/>
          </a:xfrm>
          <a:prstGeom prst="rect">
            <a:avLst/>
          </a:prstGeom>
        </p:spPr>
        <p:txBody>
          <a:bodyPr wrap="none">
            <a:spAutoFit/>
          </a:bodyPr>
          <a:lstStyle/>
          <a:p>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结论：</a:t>
            </a:r>
            <a:r>
              <a:rPr lang="en-US" altLang="zh-CN" sz="2400" b="1" dirty="0">
                <a:solidFill>
                  <a:schemeClr val="accent2">
                    <a:lumMod val="50000"/>
                  </a:schemeClr>
                </a:solidFill>
                <a:latin typeface="微软雅黑" panose="020B0503020204020204" pitchFamily="34" charset="-122"/>
                <a:ea typeface="微软雅黑" panose="020B0503020204020204" pitchFamily="34" charset="-122"/>
              </a:rPr>
              <a:t>2n+6</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的渐进复杂度为</a:t>
            </a:r>
            <a:r>
              <a:rPr lang="en-US" altLang="zh-CN" sz="2400" b="1" dirty="0">
                <a:solidFill>
                  <a:schemeClr val="accent2">
                    <a:lumMod val="50000"/>
                  </a:schemeClr>
                </a:solidFill>
                <a:latin typeface="微软雅黑" panose="020B0503020204020204" pitchFamily="34" charset="-122"/>
                <a:ea typeface="微软雅黑" panose="020B0503020204020204" pitchFamily="34" charset="-122"/>
              </a:rPr>
              <a:t>O(n)</a:t>
            </a:r>
            <a:endParaRPr lang="zh-CN" altLang="en-US" sz="2400" dirty="0">
              <a:solidFill>
                <a:schemeClr val="accent2">
                  <a:lumMod val="50000"/>
                </a:schemeClr>
              </a:solidFill>
            </a:endParaRPr>
          </a:p>
        </p:txBody>
      </p:sp>
      <p:cxnSp>
        <p:nvCxnSpPr>
          <p:cNvPr id="46" name="直接连接符 45"/>
          <p:cNvCxnSpPr/>
          <p:nvPr/>
        </p:nvCxnSpPr>
        <p:spPr bwMode="auto">
          <a:xfrm flipH="1">
            <a:off x="3347864" y="3990766"/>
            <a:ext cx="1368" cy="1555664"/>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23" name="矩形 22"/>
          <p:cNvSpPr/>
          <p:nvPr/>
        </p:nvSpPr>
        <p:spPr>
          <a:xfrm>
            <a:off x="1403648" y="1167929"/>
            <a:ext cx="1529586" cy="400110"/>
          </a:xfrm>
          <a:prstGeom prst="rect">
            <a:avLst/>
          </a:prstGeom>
        </p:spPr>
        <p:txBody>
          <a:bodyPr wrap="none">
            <a:spAutoFit/>
          </a:bodyPr>
          <a:lstStyle/>
          <a:p>
            <a:r>
              <a:rPr lang="en-US" altLang="zh-CN" sz="2000" b="1" dirty="0">
                <a:solidFill>
                  <a:schemeClr val="accent2">
                    <a:lumMod val="50000"/>
                  </a:schemeClr>
                </a:solidFill>
                <a:latin typeface="微软雅黑" panose="020B0503020204020204" pitchFamily="34" charset="-122"/>
                <a:ea typeface="微软雅黑" panose="020B0503020204020204" pitchFamily="34" charset="-122"/>
              </a:rPr>
              <a:t>f(n)=2n+6</a:t>
            </a:r>
            <a:endParaRPr lang="zh-CN" altLang="en-US" sz="2000" dirty="0">
              <a:solidFill>
                <a:schemeClr val="accent2">
                  <a:lumMod val="50000"/>
                </a:schemeClr>
              </a:solidFill>
            </a:endParaRPr>
          </a:p>
        </p:txBody>
      </p:sp>
    </p:spTree>
    <p:extLst>
      <p:ext uri="{BB962C8B-B14F-4D97-AF65-F5344CB8AC3E}">
        <p14:creationId xmlns:p14="http://schemas.microsoft.com/office/powerpoint/2010/main" val="295431288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3" grpId="0"/>
      <p:bldP spid="44"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308050"/>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例子</a:t>
                </a:r>
                <a:r>
                  <a:rPr lang="en-US" altLang="zh-CN" sz="2400" b="1" dirty="0">
                    <a:latin typeface="微软雅黑" panose="020B0503020204020204" pitchFamily="34" charset="-122"/>
                    <a:ea typeface="微软雅黑" panose="020B0503020204020204" pitchFamily="34" charset="-122"/>
                  </a:rPr>
                  <a:t>2</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n</a:t>
                </a:r>
                <a:r>
                  <a:rPr lang="en-US" altLang="zh-CN" sz="2200" b="1" baseline="30000" dirty="0">
                    <a:latin typeface="微软雅黑" panose="020B0503020204020204" pitchFamily="34" charset="-122"/>
                    <a:ea typeface="微软雅黑" panose="020B0503020204020204" pitchFamily="34" charset="-122"/>
                  </a:rPr>
                  <a:t>2</a:t>
                </a:r>
                <a:r>
                  <a:rPr lang="zh-CN" altLang="en-US" sz="2200" b="1" dirty="0">
                    <a:latin typeface="微软雅黑" panose="020B0503020204020204" pitchFamily="34" charset="-122"/>
                    <a:ea typeface="微软雅黑" panose="020B0503020204020204" pitchFamily="34" charset="-122"/>
                  </a:rPr>
                  <a:t>的渐进复杂度不是</a:t>
                </a:r>
                <a:r>
                  <a:rPr lang="en-US" altLang="zh-CN" sz="2200" b="1" dirty="0">
                    <a:latin typeface="微软雅黑" panose="020B0503020204020204" pitchFamily="34" charset="-122"/>
                    <a:ea typeface="微软雅黑" panose="020B0503020204020204" pitchFamily="34" charset="-122"/>
                  </a:rPr>
                  <a:t>O(n)</a:t>
                </a:r>
                <a:r>
                  <a:rPr lang="zh-CN" altLang="en-US" sz="2200" b="1" dirty="0">
                    <a:latin typeface="微软雅黑" panose="020B0503020204020204" pitchFamily="34" charset="-122"/>
                    <a:ea typeface="微软雅黑" panose="020B0503020204020204" pitchFamily="34" charset="-122"/>
                  </a:rPr>
                  <a:t>，因为</a:t>
                </a:r>
                <a:r>
                  <a:rPr lang="zh-CN" altLang="en-US" sz="2200" b="1" dirty="0">
                    <a:solidFill>
                      <a:srgbClr val="FF0000"/>
                    </a:solidFill>
                    <a:latin typeface="微软雅黑" panose="020B0503020204020204" pitchFamily="34" charset="-122"/>
                    <a:ea typeface="微软雅黑" panose="020B0503020204020204" pitchFamily="34" charset="-122"/>
                  </a:rPr>
                  <a:t>不</a:t>
                </a:r>
                <a:r>
                  <a:rPr lang="zh-CN" altLang="en-US" sz="2200" b="1" dirty="0">
                    <a:latin typeface="微软雅黑" panose="020B0503020204020204" pitchFamily="34" charset="-122"/>
                    <a:ea typeface="微软雅黑" panose="020B0503020204020204" pitchFamily="34" charset="-122"/>
                  </a:rPr>
                  <a:t>存在</a:t>
                </a:r>
                <a:r>
                  <a:rPr lang="en-US" altLang="zh-CN" sz="2200" b="1" dirty="0">
                    <a:latin typeface="微软雅黑" panose="020B0503020204020204" pitchFamily="34" charset="-122"/>
                    <a:ea typeface="微软雅黑" panose="020B0503020204020204" pitchFamily="34" charset="-122"/>
                  </a:rPr>
                  <a:t>c</a:t>
                </a:r>
                <a:r>
                  <a:rPr lang="zh-CN" altLang="en-US" sz="2200" b="1" dirty="0">
                    <a:latin typeface="微软雅黑" panose="020B0503020204020204" pitchFamily="34" charset="-122"/>
                    <a:ea typeface="微软雅黑" panose="020B0503020204020204" pitchFamily="34" charset="-122"/>
                  </a:rPr>
                  <a:t>以及</a:t>
                </a:r>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，满足</a:t>
                </a:r>
                <a:r>
                  <a:rPr lang="en-US" altLang="zh-CN" sz="2200" b="1" dirty="0">
                    <a:latin typeface="微软雅黑" panose="020B0503020204020204" pitchFamily="34" charset="-122"/>
                    <a:ea typeface="微软雅黑" panose="020B0503020204020204" pitchFamily="34" charset="-122"/>
                  </a:rPr>
                  <a:t>:</a:t>
                </a:r>
              </a:p>
              <a:p>
                <a:pPr lvl="1">
                  <a:buClr>
                    <a:srgbClr val="C00000"/>
                  </a:buClr>
                </a:pPr>
                <a:r>
                  <a:rPr lang="en-US" altLang="zh-CN" sz="2800" b="1" dirty="0">
                    <a:latin typeface="微软雅黑" panose="020B0503020204020204" pitchFamily="34" charset="-122"/>
                    <a:ea typeface="微软雅黑" panose="020B0503020204020204" pitchFamily="34" charset="-122"/>
                  </a:rPr>
                  <a:t>                     </a:t>
                </a:r>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cn</a:t>
                </a:r>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800" b="1" i="1" smtClean="0">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n</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308050"/>
              </a:xfrm>
              <a:prstGeom prst="rect">
                <a:avLst/>
              </a:prstGeom>
              <a:blipFill>
                <a:blip r:embed="rId3"/>
                <a:stretch>
                  <a:fillRect l="-1022" t="-3738" b="-12617"/>
                </a:stretch>
              </a:blipFill>
            </p:spPr>
            <p:txBody>
              <a:bodyPr/>
              <a:lstStyle/>
              <a:p>
                <a:r>
                  <a:rPr lang="zh-CN" altLang="en-US">
                    <a:noFill/>
                  </a:rPr>
                  <a:t> </a:t>
                </a:r>
              </a:p>
            </p:txBody>
          </p:sp>
        </mc:Fallback>
      </mc:AlternateContent>
      <p:cxnSp>
        <p:nvCxnSpPr>
          <p:cNvPr id="6" name="直接箭头连接符 5"/>
          <p:cNvCxnSpPr/>
          <p:nvPr/>
        </p:nvCxnSpPr>
        <p:spPr bwMode="auto">
          <a:xfrm flipV="1">
            <a:off x="2712773" y="6024000"/>
            <a:ext cx="4320480" cy="7176"/>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2766768" y="2915320"/>
            <a:ext cx="17790" cy="3363413"/>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2280948" y="6031176"/>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0</a:t>
            </a:r>
            <a:endParaRPr lang="zh-CN" altLang="en-US" b="1" baseline="300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280948" y="5555924"/>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1</a:t>
            </a:r>
            <a:endParaRPr lang="zh-CN" altLang="en-US" b="1" baseline="30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280948" y="5080671"/>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2</a:t>
            </a:r>
            <a:endParaRPr lang="zh-CN" altLang="en-US" b="1" baseline="30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280948" y="4605418"/>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3</a:t>
            </a:r>
            <a:endParaRPr lang="zh-CN" altLang="en-US" b="1" baseline="30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263157" y="4130165"/>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4</a:t>
            </a:r>
            <a:endParaRPr lang="zh-CN" altLang="en-US" b="1" baseline="30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2263157" y="3654912"/>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5</a:t>
            </a:r>
            <a:endParaRPr lang="zh-CN" altLang="en-US" b="1" baseline="30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280948" y="3160148"/>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flipV="1">
            <a:off x="2784558" y="3960642"/>
            <a:ext cx="3864184" cy="2070534"/>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34" name="直接连接符 33"/>
          <p:cNvCxnSpPr/>
          <p:nvPr/>
        </p:nvCxnSpPr>
        <p:spPr bwMode="auto">
          <a:xfrm flipV="1">
            <a:off x="2792893" y="3522304"/>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41" name="矩形 40"/>
          <p:cNvSpPr/>
          <p:nvPr/>
        </p:nvSpPr>
        <p:spPr>
          <a:xfrm>
            <a:off x="3958049" y="5365614"/>
            <a:ext cx="992579" cy="369332"/>
          </a:xfrm>
          <a:prstGeom prst="rect">
            <a:avLst/>
          </a:prstGeom>
        </p:spPr>
        <p:txBody>
          <a:bodyPr wrap="none">
            <a:spAutoFit/>
          </a:bodyPr>
          <a:lstStyle/>
          <a:p>
            <a:r>
              <a:rPr lang="en-US" altLang="zh-CN" b="1" dirty="0">
                <a:solidFill>
                  <a:srgbClr val="C00000"/>
                </a:solidFill>
                <a:latin typeface="微软雅黑" panose="020B0503020204020204" pitchFamily="34" charset="-122"/>
                <a:ea typeface="微软雅黑" panose="020B0503020204020204" pitchFamily="34" charset="-122"/>
              </a:rPr>
              <a:t>g(n)=n</a:t>
            </a:r>
            <a:endParaRPr lang="zh-CN" altLang="en-US" dirty="0">
              <a:solidFill>
                <a:srgbClr val="C00000"/>
              </a:solidFill>
            </a:endParaRPr>
          </a:p>
        </p:txBody>
      </p:sp>
      <p:sp>
        <p:nvSpPr>
          <p:cNvPr id="43" name="矩形 42"/>
          <p:cNvSpPr/>
          <p:nvPr/>
        </p:nvSpPr>
        <p:spPr>
          <a:xfrm>
            <a:off x="5806648" y="3287209"/>
            <a:ext cx="785793" cy="369332"/>
          </a:xfrm>
          <a:prstGeom prst="rect">
            <a:avLst/>
          </a:prstGeom>
        </p:spPr>
        <p:txBody>
          <a:bodyPr wrap="none">
            <a:spAutoFit/>
          </a:bodyPr>
          <a:lstStyle/>
          <a:p>
            <a:r>
              <a:rPr lang="en-US" altLang="zh-CN" b="1" dirty="0">
                <a:solidFill>
                  <a:srgbClr val="00823B"/>
                </a:solidFill>
                <a:latin typeface="微软雅黑" panose="020B0503020204020204" pitchFamily="34" charset="-122"/>
                <a:ea typeface="微软雅黑" panose="020B0503020204020204" pitchFamily="34" charset="-122"/>
              </a:rPr>
              <a:t>cg(n)</a:t>
            </a:r>
            <a:endParaRPr lang="zh-CN" altLang="en-US" dirty="0">
              <a:solidFill>
                <a:srgbClr val="00823B"/>
              </a:solidFill>
            </a:endParaRPr>
          </a:p>
        </p:txBody>
      </p:sp>
      <p:sp>
        <p:nvSpPr>
          <p:cNvPr id="44" name="矩形 43"/>
          <p:cNvSpPr/>
          <p:nvPr/>
        </p:nvSpPr>
        <p:spPr>
          <a:xfrm>
            <a:off x="4092216" y="2954328"/>
            <a:ext cx="1026243" cy="369332"/>
          </a:xfrm>
          <a:prstGeom prst="rect">
            <a:avLst/>
          </a:prstGeom>
        </p:spPr>
        <p:txBody>
          <a:bodyPr wrap="none">
            <a:spAutoFit/>
          </a:bodyPr>
          <a:lstStyle/>
          <a:p>
            <a:r>
              <a:rPr lang="en-US" altLang="zh-CN" b="1" dirty="0">
                <a:solidFill>
                  <a:schemeClr val="accent2">
                    <a:lumMod val="50000"/>
                  </a:schemeClr>
                </a:solidFill>
                <a:latin typeface="微软雅黑" panose="020B0503020204020204" pitchFamily="34" charset="-122"/>
                <a:ea typeface="微软雅黑" panose="020B0503020204020204" pitchFamily="34" charset="-122"/>
              </a:rPr>
              <a:t>f(n)=n</a:t>
            </a:r>
            <a:r>
              <a:rPr lang="en-US" altLang="zh-CN" b="1" baseline="30000" dirty="0">
                <a:solidFill>
                  <a:schemeClr val="accent2">
                    <a:lumMod val="50000"/>
                  </a:schemeClr>
                </a:solidFill>
                <a:latin typeface="微软雅黑" panose="020B0503020204020204" pitchFamily="34" charset="-122"/>
                <a:ea typeface="微软雅黑" panose="020B0503020204020204" pitchFamily="34" charset="-122"/>
              </a:rPr>
              <a:t>2</a:t>
            </a:r>
            <a:endParaRPr lang="zh-CN" altLang="en-US" baseline="30000" dirty="0">
              <a:solidFill>
                <a:schemeClr val="accent2">
                  <a:lumMod val="50000"/>
                </a:schemeClr>
              </a:solidFill>
            </a:endParaRPr>
          </a:p>
        </p:txBody>
      </p:sp>
      <p:cxnSp>
        <p:nvCxnSpPr>
          <p:cNvPr id="23" name="直接连接符 22"/>
          <p:cNvCxnSpPr/>
          <p:nvPr/>
        </p:nvCxnSpPr>
        <p:spPr bwMode="auto">
          <a:xfrm flipV="1">
            <a:off x="2787474" y="3079608"/>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25" name="直接连接符 24"/>
          <p:cNvCxnSpPr/>
          <p:nvPr/>
        </p:nvCxnSpPr>
        <p:spPr bwMode="auto">
          <a:xfrm flipV="1">
            <a:off x="2790391" y="2636912"/>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22" name="文本框 21"/>
          <p:cNvSpPr txBox="1"/>
          <p:nvPr/>
        </p:nvSpPr>
        <p:spPr>
          <a:xfrm>
            <a:off x="5634035" y="6129920"/>
            <a:ext cx="2016224" cy="400110"/>
          </a:xfrm>
          <a:prstGeom prst="rect">
            <a:avLst/>
          </a:prstGeom>
          <a:noFill/>
          <a:ln w="38100">
            <a:noFill/>
          </a:ln>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指数坐标</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7711870"/>
      </p:ext>
    </p:extLst>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308050"/>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例子</a:t>
                </a:r>
                <a:r>
                  <a:rPr lang="en-US" altLang="zh-CN" sz="2400" b="1" dirty="0">
                    <a:latin typeface="微软雅黑" panose="020B0503020204020204" pitchFamily="34" charset="-122"/>
                    <a:ea typeface="微软雅黑" panose="020B0503020204020204" pitchFamily="34" charset="-122"/>
                  </a:rPr>
                  <a:t>2</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n</a:t>
                </a:r>
                <a:r>
                  <a:rPr lang="en-US" altLang="zh-CN" sz="2200" b="1" baseline="30000" dirty="0">
                    <a:latin typeface="微软雅黑" panose="020B0503020204020204" pitchFamily="34" charset="-122"/>
                    <a:ea typeface="微软雅黑" panose="020B0503020204020204" pitchFamily="34" charset="-122"/>
                  </a:rPr>
                  <a:t>2</a:t>
                </a:r>
                <a:r>
                  <a:rPr lang="zh-CN" altLang="en-US" sz="2200" b="1" dirty="0">
                    <a:latin typeface="微软雅黑" panose="020B0503020204020204" pitchFamily="34" charset="-122"/>
                    <a:ea typeface="微软雅黑" panose="020B0503020204020204" pitchFamily="34" charset="-122"/>
                  </a:rPr>
                  <a:t>的渐进复杂度不是</a:t>
                </a:r>
                <a:r>
                  <a:rPr lang="en-US" altLang="zh-CN" sz="2200" b="1" dirty="0">
                    <a:latin typeface="微软雅黑" panose="020B0503020204020204" pitchFamily="34" charset="-122"/>
                    <a:ea typeface="微软雅黑" panose="020B0503020204020204" pitchFamily="34" charset="-122"/>
                  </a:rPr>
                  <a:t>O(n)</a:t>
                </a:r>
                <a:r>
                  <a:rPr lang="zh-CN" altLang="en-US" sz="2200" b="1" dirty="0">
                    <a:latin typeface="微软雅黑" panose="020B0503020204020204" pitchFamily="34" charset="-122"/>
                    <a:ea typeface="微软雅黑" panose="020B0503020204020204" pitchFamily="34" charset="-122"/>
                  </a:rPr>
                  <a:t>，因为</a:t>
                </a:r>
                <a:r>
                  <a:rPr lang="zh-CN" altLang="en-US" sz="2200" b="1" dirty="0">
                    <a:solidFill>
                      <a:srgbClr val="FF0000"/>
                    </a:solidFill>
                    <a:latin typeface="微软雅黑" panose="020B0503020204020204" pitchFamily="34" charset="-122"/>
                    <a:ea typeface="微软雅黑" panose="020B0503020204020204" pitchFamily="34" charset="-122"/>
                  </a:rPr>
                  <a:t>不</a:t>
                </a:r>
                <a:r>
                  <a:rPr lang="zh-CN" altLang="en-US" sz="2200" b="1" dirty="0">
                    <a:latin typeface="微软雅黑" panose="020B0503020204020204" pitchFamily="34" charset="-122"/>
                    <a:ea typeface="微软雅黑" panose="020B0503020204020204" pitchFamily="34" charset="-122"/>
                  </a:rPr>
                  <a:t>存在</a:t>
                </a:r>
                <a:r>
                  <a:rPr lang="en-US" altLang="zh-CN" sz="2200" b="1" dirty="0">
                    <a:latin typeface="微软雅黑" panose="020B0503020204020204" pitchFamily="34" charset="-122"/>
                    <a:ea typeface="微软雅黑" panose="020B0503020204020204" pitchFamily="34" charset="-122"/>
                  </a:rPr>
                  <a:t>c</a:t>
                </a:r>
                <a:r>
                  <a:rPr lang="zh-CN" altLang="en-US" sz="2200" b="1" dirty="0">
                    <a:latin typeface="微软雅黑" panose="020B0503020204020204" pitchFamily="34" charset="-122"/>
                    <a:ea typeface="微软雅黑" panose="020B0503020204020204" pitchFamily="34" charset="-122"/>
                  </a:rPr>
                  <a:t>以及</a:t>
                </a:r>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，满足</a:t>
                </a:r>
                <a:r>
                  <a:rPr lang="en-US" altLang="zh-CN" sz="2200" b="1" dirty="0">
                    <a:latin typeface="微软雅黑" panose="020B0503020204020204" pitchFamily="34" charset="-122"/>
                    <a:ea typeface="微软雅黑" panose="020B0503020204020204" pitchFamily="34" charset="-122"/>
                  </a:rPr>
                  <a:t>:</a:t>
                </a:r>
              </a:p>
              <a:p>
                <a:pPr lvl="1">
                  <a:buClr>
                    <a:srgbClr val="C00000"/>
                  </a:buClr>
                </a:pPr>
                <a:r>
                  <a:rPr lang="en-US" altLang="zh-CN" sz="2800" b="1" dirty="0">
                    <a:latin typeface="微软雅黑" panose="020B0503020204020204" pitchFamily="34" charset="-122"/>
                    <a:ea typeface="微软雅黑" panose="020B0503020204020204" pitchFamily="34" charset="-122"/>
                  </a:rPr>
                  <a:t>                     </a:t>
                </a:r>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cn</a:t>
                </a:r>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800" b="1" i="1" smtClean="0">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n</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308050"/>
              </a:xfrm>
              <a:prstGeom prst="rect">
                <a:avLst/>
              </a:prstGeom>
              <a:blipFill>
                <a:blip r:embed="rId3"/>
                <a:stretch>
                  <a:fillRect l="-1022" t="-3738" b="-12617"/>
                </a:stretch>
              </a:blipFill>
            </p:spPr>
            <p:txBody>
              <a:bodyPr/>
              <a:lstStyle/>
              <a:p>
                <a:r>
                  <a:rPr lang="zh-CN" altLang="en-US">
                    <a:noFill/>
                  </a:rPr>
                  <a:t> </a:t>
                </a:r>
              </a:p>
            </p:txBody>
          </p:sp>
        </mc:Fallback>
      </mc:AlternateContent>
      <p:cxnSp>
        <p:nvCxnSpPr>
          <p:cNvPr id="6" name="直接箭头连接符 5"/>
          <p:cNvCxnSpPr/>
          <p:nvPr/>
        </p:nvCxnSpPr>
        <p:spPr bwMode="auto">
          <a:xfrm flipV="1">
            <a:off x="2712773" y="6024000"/>
            <a:ext cx="4320480" cy="7176"/>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2766768" y="2915320"/>
            <a:ext cx="17790" cy="3363413"/>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2280948" y="6031176"/>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0</a:t>
            </a:r>
            <a:endParaRPr lang="zh-CN" altLang="en-US" b="1" baseline="300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280948" y="5555924"/>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1</a:t>
            </a:r>
            <a:endParaRPr lang="zh-CN" altLang="en-US" b="1" baseline="30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280948" y="5080671"/>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2</a:t>
            </a:r>
            <a:endParaRPr lang="zh-CN" altLang="en-US" b="1" baseline="30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280948" y="4605418"/>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3</a:t>
            </a:r>
            <a:endParaRPr lang="zh-CN" altLang="en-US" b="1" baseline="30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263157" y="4130165"/>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4</a:t>
            </a:r>
            <a:endParaRPr lang="zh-CN" altLang="en-US" b="1" baseline="30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2263157" y="3654912"/>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5</a:t>
            </a:r>
            <a:endParaRPr lang="zh-CN" altLang="en-US" b="1" baseline="30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280948" y="3160148"/>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flipV="1">
            <a:off x="2784558" y="3960642"/>
            <a:ext cx="3864184" cy="2070534"/>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34" name="直接连接符 33"/>
          <p:cNvCxnSpPr/>
          <p:nvPr/>
        </p:nvCxnSpPr>
        <p:spPr bwMode="auto">
          <a:xfrm flipV="1">
            <a:off x="2792893" y="3522304"/>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41" name="矩形 40"/>
          <p:cNvSpPr/>
          <p:nvPr/>
        </p:nvSpPr>
        <p:spPr>
          <a:xfrm>
            <a:off x="3958049" y="5365614"/>
            <a:ext cx="992579" cy="369332"/>
          </a:xfrm>
          <a:prstGeom prst="rect">
            <a:avLst/>
          </a:prstGeom>
        </p:spPr>
        <p:txBody>
          <a:bodyPr wrap="none">
            <a:spAutoFit/>
          </a:bodyPr>
          <a:lstStyle/>
          <a:p>
            <a:r>
              <a:rPr lang="en-US" altLang="zh-CN" b="1" dirty="0">
                <a:solidFill>
                  <a:srgbClr val="C00000"/>
                </a:solidFill>
                <a:latin typeface="微软雅黑" panose="020B0503020204020204" pitchFamily="34" charset="-122"/>
                <a:ea typeface="微软雅黑" panose="020B0503020204020204" pitchFamily="34" charset="-122"/>
              </a:rPr>
              <a:t>g(n)=n</a:t>
            </a:r>
            <a:endParaRPr lang="zh-CN" altLang="en-US" dirty="0">
              <a:solidFill>
                <a:srgbClr val="C00000"/>
              </a:solidFill>
            </a:endParaRPr>
          </a:p>
        </p:txBody>
      </p:sp>
      <p:sp>
        <p:nvSpPr>
          <p:cNvPr id="43" name="矩形 42"/>
          <p:cNvSpPr/>
          <p:nvPr/>
        </p:nvSpPr>
        <p:spPr>
          <a:xfrm>
            <a:off x="5806648" y="3287209"/>
            <a:ext cx="785793" cy="369332"/>
          </a:xfrm>
          <a:prstGeom prst="rect">
            <a:avLst/>
          </a:prstGeom>
        </p:spPr>
        <p:txBody>
          <a:bodyPr wrap="none">
            <a:spAutoFit/>
          </a:bodyPr>
          <a:lstStyle/>
          <a:p>
            <a:r>
              <a:rPr lang="en-US" altLang="zh-CN" b="1" dirty="0">
                <a:solidFill>
                  <a:srgbClr val="00823B"/>
                </a:solidFill>
                <a:latin typeface="微软雅黑" panose="020B0503020204020204" pitchFamily="34" charset="-122"/>
                <a:ea typeface="微软雅黑" panose="020B0503020204020204" pitchFamily="34" charset="-122"/>
              </a:rPr>
              <a:t>cg(n)</a:t>
            </a:r>
            <a:endParaRPr lang="zh-CN" altLang="en-US" dirty="0">
              <a:solidFill>
                <a:srgbClr val="00823B"/>
              </a:solidFill>
            </a:endParaRPr>
          </a:p>
        </p:txBody>
      </p:sp>
      <p:sp>
        <p:nvSpPr>
          <p:cNvPr id="44" name="矩形 43"/>
          <p:cNvSpPr/>
          <p:nvPr/>
        </p:nvSpPr>
        <p:spPr>
          <a:xfrm>
            <a:off x="4092216" y="2954328"/>
            <a:ext cx="1026243" cy="369332"/>
          </a:xfrm>
          <a:prstGeom prst="rect">
            <a:avLst/>
          </a:prstGeom>
        </p:spPr>
        <p:txBody>
          <a:bodyPr wrap="none">
            <a:spAutoFit/>
          </a:bodyPr>
          <a:lstStyle/>
          <a:p>
            <a:r>
              <a:rPr lang="en-US" altLang="zh-CN" b="1" dirty="0">
                <a:solidFill>
                  <a:schemeClr val="accent2">
                    <a:lumMod val="50000"/>
                  </a:schemeClr>
                </a:solidFill>
                <a:latin typeface="微软雅黑" panose="020B0503020204020204" pitchFamily="34" charset="-122"/>
                <a:ea typeface="微软雅黑" panose="020B0503020204020204" pitchFamily="34" charset="-122"/>
              </a:rPr>
              <a:t>f(n)=n</a:t>
            </a:r>
            <a:r>
              <a:rPr lang="en-US" altLang="zh-CN" b="1" baseline="30000" dirty="0">
                <a:solidFill>
                  <a:schemeClr val="accent2">
                    <a:lumMod val="50000"/>
                  </a:schemeClr>
                </a:solidFill>
                <a:latin typeface="微软雅黑" panose="020B0503020204020204" pitchFamily="34" charset="-122"/>
                <a:ea typeface="微软雅黑" panose="020B0503020204020204" pitchFamily="34" charset="-122"/>
              </a:rPr>
              <a:t>2</a:t>
            </a:r>
            <a:endParaRPr lang="zh-CN" altLang="en-US" baseline="30000" dirty="0">
              <a:solidFill>
                <a:schemeClr val="accent2">
                  <a:lumMod val="50000"/>
                </a:schemeClr>
              </a:solidFill>
            </a:endParaRPr>
          </a:p>
        </p:txBody>
      </p:sp>
      <p:cxnSp>
        <p:nvCxnSpPr>
          <p:cNvPr id="23" name="直接连接符 22"/>
          <p:cNvCxnSpPr/>
          <p:nvPr/>
        </p:nvCxnSpPr>
        <p:spPr bwMode="auto">
          <a:xfrm flipV="1">
            <a:off x="2787474" y="3079608"/>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25" name="直接连接符 24"/>
          <p:cNvCxnSpPr/>
          <p:nvPr/>
        </p:nvCxnSpPr>
        <p:spPr bwMode="auto">
          <a:xfrm flipV="1">
            <a:off x="2790391" y="2636912"/>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29" name="直接连接符 28"/>
          <p:cNvCxnSpPr/>
          <p:nvPr/>
        </p:nvCxnSpPr>
        <p:spPr bwMode="auto">
          <a:xfrm flipV="1">
            <a:off x="2786298" y="2767747"/>
            <a:ext cx="3077259" cy="3259072"/>
          </a:xfrm>
          <a:prstGeom prst="line">
            <a:avLst/>
          </a:prstGeom>
          <a:solidFill>
            <a:schemeClr val="accent1"/>
          </a:solidFill>
          <a:ln w="25400" cap="flat" cmpd="sng" algn="ctr">
            <a:solidFill>
              <a:schemeClr val="accent2">
                <a:lumMod val="50000"/>
              </a:schemeClr>
            </a:solidFill>
            <a:prstDash val="solid"/>
            <a:round/>
            <a:headEnd type="none" w="med" len="med"/>
            <a:tailEnd type="none" w="med" len="med"/>
          </a:ln>
          <a:effectLst/>
        </p:spPr>
      </p:cxnSp>
      <p:sp>
        <p:nvSpPr>
          <p:cNvPr id="22" name="文本框 21"/>
          <p:cNvSpPr txBox="1"/>
          <p:nvPr/>
        </p:nvSpPr>
        <p:spPr>
          <a:xfrm>
            <a:off x="5634035" y="6102552"/>
            <a:ext cx="2016224" cy="400110"/>
          </a:xfrm>
          <a:prstGeom prst="rect">
            <a:avLst/>
          </a:prstGeom>
          <a:noFill/>
          <a:ln w="38100">
            <a:noFill/>
          </a:ln>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指数坐标</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9384275"/>
      </p:ext>
    </p:extLst>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运行时间的渐进分析</a:t>
            </a:r>
          </a:p>
        </p:txBody>
      </p:sp>
      <mc:AlternateContent xmlns:mc="http://schemas.openxmlformats.org/markup-compatibility/2006" xmlns:a14="http://schemas.microsoft.com/office/drawing/2010/main">
        <mc:Choice Requires="a14">
          <p:sp>
            <p:nvSpPr>
              <p:cNvPr id="3" name="文本框 2"/>
              <p:cNvSpPr txBox="1"/>
              <p:nvPr/>
            </p:nvSpPr>
            <p:spPr>
              <a:xfrm>
                <a:off x="221780" y="1196752"/>
                <a:ext cx="9361040" cy="187743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使用</a:t>
                </a:r>
                <a:r>
                  <a:rPr lang="en-US" altLang="zh-CN" sz="2400" b="1" dirty="0">
                    <a:latin typeface="微软雅黑" panose="020B0503020204020204" pitchFamily="34" charset="-122"/>
                    <a:ea typeface="微软雅黑" panose="020B0503020204020204" pitchFamily="34" charset="-122"/>
                  </a:rPr>
                  <a:t>O</a:t>
                </a:r>
                <a:r>
                  <a:rPr lang="zh-CN" altLang="en-US" sz="2400" b="1" dirty="0">
                    <a:latin typeface="微软雅黑" panose="020B0503020204020204" pitchFamily="34" charset="-122"/>
                    <a:ea typeface="微软雅黑" panose="020B0503020204020204" pitchFamily="34" charset="-122"/>
                  </a:rPr>
                  <a:t>记号表示随着问题规模增大，算法的复杂度层次：</a:t>
                </a:r>
                <a:endParaRPr lang="en-US" altLang="zh-CN" sz="2400" b="1" dirty="0">
                  <a:latin typeface="微软雅黑" panose="020B0503020204020204" pitchFamily="34" charset="-122"/>
                  <a:ea typeface="微软雅黑" panose="020B0503020204020204" pitchFamily="34" charset="-122"/>
                </a:endParaRPr>
              </a:p>
              <a:p>
                <a:pPr>
                  <a:spcAft>
                    <a:spcPts val="600"/>
                  </a:spcAft>
                  <a:buClr>
                    <a:srgbClr val="C00000"/>
                  </a:buClr>
                </a:pPr>
                <a:r>
                  <a:rPr lang="en-US" altLang="zh-CN" sz="24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O(</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a:latin typeface="微软雅黑" panose="020B0503020204020204" pitchFamily="34" charset="-122"/>
                    <a:ea typeface="微软雅黑" panose="020B0503020204020204" pitchFamily="34" charset="-122"/>
                  </a:rPr>
                  <a:t>O(</a:t>
                </a:r>
                <a:r>
                  <a:rPr lang="en-US" altLang="zh-CN" sz="2000" b="1" i="1" dirty="0" err="1">
                    <a:latin typeface="Times New Roman" panose="02020603050405020304" pitchFamily="18" charset="0"/>
                    <a:ea typeface="微软雅黑" panose="020B0503020204020204" pitchFamily="34" charset="-122"/>
                    <a:cs typeface="Times New Roman" panose="02020603050405020304" pitchFamily="18" charset="0"/>
                  </a:rPr>
                  <a:t>logn</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a:latin typeface="微软雅黑" panose="020B0503020204020204" pitchFamily="34" charset="-122"/>
                    <a:ea typeface="微软雅黑" panose="020B0503020204020204" pitchFamily="34" charset="-122"/>
                  </a:rPr>
                  <a:t>O(</a:t>
                </a:r>
                <a14:m>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a14:m>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a:latin typeface="微软雅黑" panose="020B0503020204020204" pitchFamily="34" charset="-122"/>
                    <a:ea typeface="微软雅黑" panose="020B0503020204020204" pitchFamily="34" charset="-122"/>
                  </a:rPr>
                  <a:t>O(</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a:latin typeface="微软雅黑" panose="020B0503020204020204" pitchFamily="34" charset="-122"/>
                    <a:ea typeface="微软雅黑" panose="020B0503020204020204" pitchFamily="34" charset="-122"/>
                  </a:rPr>
                  <a:t>O(</a:t>
                </a:r>
                <a:r>
                  <a:rPr lang="en-US" altLang="zh-CN" sz="2000" b="1" i="1" dirty="0" err="1">
                    <a:latin typeface="Times New Roman" panose="02020603050405020304" pitchFamily="18" charset="0"/>
                    <a:ea typeface="微软雅黑" panose="020B0503020204020204" pitchFamily="34" charset="-122"/>
                    <a:cs typeface="Times New Roman" panose="02020603050405020304" pitchFamily="18" charset="0"/>
                  </a:rPr>
                  <a:t>nlogn</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a:latin typeface="微软雅黑" panose="020B0503020204020204" pitchFamily="34" charset="-122"/>
                    <a:ea typeface="微软雅黑" panose="020B0503020204020204" pitchFamily="34" charset="-122"/>
                  </a:rPr>
                  <a:t>O(</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i="1"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latin typeface="微软雅黑" panose="020B0503020204020204" pitchFamily="34" charset="-122"/>
                    <a:ea typeface="微软雅黑" panose="020B0503020204020204" pitchFamily="34" charset="-122"/>
                  </a:rPr>
                  <a:t>)</a:t>
                </a:r>
                <a:r>
                  <a:rPr lang="en-US" altLang="zh-CN" sz="2000" b="1" i="1" baseline="30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&lt; </a:t>
                </a:r>
                <a:r>
                  <a:rPr lang="en-US" altLang="zh-CN" sz="2000" b="1" dirty="0">
                    <a:latin typeface="微软雅黑" panose="020B0503020204020204" pitchFamily="34" charset="-122"/>
                    <a:ea typeface="微软雅黑" panose="020B0503020204020204" pitchFamily="34" charset="-122"/>
                  </a:rPr>
                  <a:t>O(</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i="1" baseline="30000"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000" b="1" dirty="0">
                    <a:latin typeface="微软雅黑" panose="020B0503020204020204" pitchFamily="34" charset="-122"/>
                    <a:ea typeface="微软雅黑" panose="020B0503020204020204" pitchFamily="34" charset="-122"/>
                  </a:rPr>
                  <a:t>)</a:t>
                </a:r>
                <a:r>
                  <a:rPr lang="en-US" altLang="zh-CN" sz="2000" b="1" i="1" baseline="30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&lt; </a:t>
                </a:r>
                <a:r>
                  <a:rPr lang="en-US" altLang="zh-CN" sz="2000" b="1" dirty="0">
                    <a:latin typeface="微软雅黑" panose="020B0503020204020204" pitchFamily="34" charset="-122"/>
                    <a:ea typeface="微软雅黑" panose="020B0503020204020204" pitchFamily="34" charset="-122"/>
                  </a:rPr>
                  <a:t>O(</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i="1" baseline="30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a:latin typeface="微软雅黑" panose="020B0503020204020204" pitchFamily="34" charset="-122"/>
                    <a:ea typeface="微软雅黑" panose="020B0503020204020204" pitchFamily="34" charset="-122"/>
                  </a:rPr>
                  <a:t>O(</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latin typeface="微软雅黑" panose="020B0503020204020204" pitchFamily="34" charset="-122"/>
                    <a:ea typeface="微软雅黑" panose="020B0503020204020204" pitchFamily="34" charset="-122"/>
                  </a:rPr>
                  <a:t>)</a:t>
                </a:r>
              </a:p>
              <a:p>
                <a:pPr marL="800100" lvl="1" indent="-342900">
                  <a:lnSpc>
                    <a:spcPct val="150000"/>
                  </a:lnSpc>
                  <a:buClr>
                    <a:srgbClr val="C00000"/>
                  </a:buClr>
                  <a:buFont typeface="Wingdings" panose="05000000000000000000" pitchFamily="2" charset="2"/>
                  <a:buChar char="ü"/>
                </a:pPr>
                <a:endParaRPr lang="en-US" altLang="zh-CN" sz="20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21780" y="1196752"/>
                <a:ext cx="9361040" cy="1877437"/>
              </a:xfrm>
              <a:prstGeom prst="rect">
                <a:avLst/>
              </a:prstGeom>
              <a:blipFill>
                <a:blip r:embed="rId3"/>
                <a:stretch>
                  <a:fillRect l="-846" t="-2597"/>
                </a:stretch>
              </a:blipFill>
            </p:spPr>
            <p:txBody>
              <a:bodyPr/>
              <a:lstStyle/>
              <a:p>
                <a:r>
                  <a:rPr lang="zh-CN" altLang="en-US">
                    <a:noFill/>
                  </a:rPr>
                  <a:t> </a:t>
                </a:r>
              </a:p>
            </p:txBody>
          </p:sp>
        </mc:Fallback>
      </mc:AlternateContent>
      <p:sp>
        <p:nvSpPr>
          <p:cNvPr id="22" name="文本框 21"/>
          <p:cNvSpPr txBox="1"/>
          <p:nvPr/>
        </p:nvSpPr>
        <p:spPr>
          <a:xfrm>
            <a:off x="251520" y="2332037"/>
            <a:ext cx="8352927" cy="1384995"/>
          </a:xfrm>
          <a:prstGeom prst="rect">
            <a:avLst/>
          </a:prstGeom>
          <a:noFill/>
        </p:spPr>
        <p:txBody>
          <a:bodyPr wrap="square" rtlCol="0">
            <a:spAutoFit/>
          </a:bodyPr>
          <a:lstStyle/>
          <a:p>
            <a:pPr marL="285750" lvl="1"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小心非常大的系数</a:t>
            </a: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pPr>
            <a:r>
              <a:rPr lang="en-US" altLang="zh-CN" sz="2200" b="1" i="1" dirty="0">
                <a:latin typeface="Times New Roman" panose="02020603050405020304" pitchFamily="18" charset="0"/>
                <a:ea typeface="微软雅黑" panose="020B0503020204020204" pitchFamily="34" charset="-122"/>
                <a:cs typeface="Times New Roman" panose="02020603050405020304" pitchFamily="18" charset="0"/>
              </a:rPr>
              <a:t>10000n</a:t>
            </a:r>
            <a:r>
              <a:rPr lang="zh-CN" altLang="en-US" sz="2200" b="1" dirty="0">
                <a:latin typeface="微软雅黑" panose="020B0503020204020204" pitchFamily="34" charset="-122"/>
                <a:ea typeface="微软雅黑" panose="020B0503020204020204" pitchFamily="34" charset="-122"/>
              </a:rPr>
              <a:t>与</a:t>
            </a:r>
            <a:r>
              <a:rPr lang="en-US" altLang="zh-CN" sz="2200" b="1" i="1" dirty="0">
                <a:latin typeface="Times New Roman" panose="02020603050405020304" pitchFamily="18" charset="0"/>
                <a:ea typeface="微软雅黑" panose="020B0503020204020204" pitchFamily="34" charset="-122"/>
                <a:cs typeface="Times New Roman" panose="02020603050405020304" pitchFamily="18" charset="0"/>
              </a:rPr>
              <a:t>2n</a:t>
            </a:r>
            <a:r>
              <a:rPr lang="en-US" altLang="zh-CN" sz="2200" b="1" i="1" baseline="30000" dirty="0">
                <a:latin typeface="Times New Roman" panose="02020603050405020304" pitchFamily="18" charset="0"/>
                <a:ea typeface="微软雅黑" panose="020B0503020204020204" pitchFamily="34" charset="-122"/>
                <a:cs typeface="Times New Roman" panose="02020603050405020304" pitchFamily="18" charset="0"/>
              </a:rPr>
              <a:t>2</a:t>
            </a: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3517927"/>
            <a:ext cx="4099341" cy="2592288"/>
          </a:xfrm>
          <a:prstGeom prst="rect">
            <a:avLst/>
          </a:prstGeom>
          <a:ln w="19050">
            <a:solidFill>
              <a:srgbClr val="00823B"/>
            </a:solidFill>
          </a:ln>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6885" y="3516021"/>
            <a:ext cx="4225658" cy="2594194"/>
          </a:xfrm>
          <a:prstGeom prst="rect">
            <a:avLst/>
          </a:prstGeom>
          <a:ln w="19050">
            <a:solidFill>
              <a:srgbClr val="00823B"/>
            </a:solidFill>
          </a:ln>
        </p:spPr>
      </p:pic>
    </p:spTree>
    <p:extLst>
      <p:ext uri="{BB962C8B-B14F-4D97-AF65-F5344CB8AC3E}">
        <p14:creationId xmlns:p14="http://schemas.microsoft.com/office/powerpoint/2010/main" val="2486280089"/>
      </p:ext>
    </p:extLst>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107798" y="1139908"/>
            <a:ext cx="7456895" cy="5338596"/>
            <a:chOff x="1187624" y="1186748"/>
            <a:chExt cx="7456895" cy="5338596"/>
          </a:xfrm>
        </p:grpSpPr>
        <p:cxnSp>
          <p:nvCxnSpPr>
            <p:cNvPr id="6" name="直接连接符 5"/>
            <p:cNvCxnSpPr/>
            <p:nvPr/>
          </p:nvCxnSpPr>
          <p:spPr bwMode="auto">
            <a:xfrm>
              <a:off x="1187624" y="6453336"/>
              <a:ext cx="6624736" cy="0"/>
            </a:xfrm>
            <a:prstGeom prst="line">
              <a:avLst/>
            </a:prstGeom>
            <a:ln w="28575">
              <a:solidFill>
                <a:schemeClr val="tx1"/>
              </a:solidFill>
              <a:headEnd type="none"/>
              <a:tailEnd type="none"/>
            </a:ln>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bwMode="auto">
            <a:xfrm flipV="1">
              <a:off x="1331640" y="1412775"/>
              <a:ext cx="5748" cy="5112569"/>
            </a:xfrm>
            <a:prstGeom prst="line">
              <a:avLst/>
            </a:prstGeom>
            <a:ln w="28575">
              <a:solidFill>
                <a:schemeClr val="tx1"/>
              </a:solidFill>
              <a:headEnd type="none"/>
              <a:tailEnd type="none"/>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bwMode="auto">
            <a:xfrm>
              <a:off x="1187624" y="6034384"/>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bwMode="auto">
            <a:xfrm>
              <a:off x="1187624" y="5615428"/>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bwMode="auto">
            <a:xfrm>
              <a:off x="1187624" y="5196472"/>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bwMode="auto">
            <a:xfrm>
              <a:off x="1187624" y="4777516"/>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bwMode="auto">
            <a:xfrm>
              <a:off x="1187624" y="4358560"/>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bwMode="auto">
            <a:xfrm>
              <a:off x="1187624" y="3939604"/>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bwMode="auto">
            <a:xfrm>
              <a:off x="1187624" y="3520648"/>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bwMode="auto">
            <a:xfrm>
              <a:off x="1187624" y="3101692"/>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bwMode="auto">
            <a:xfrm>
              <a:off x="1187624" y="2682736"/>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bwMode="auto">
            <a:xfrm>
              <a:off x="1187624" y="2263780"/>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bwMode="auto">
            <a:xfrm>
              <a:off x="1187624" y="1844824"/>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bwMode="auto">
            <a:xfrm flipV="1">
              <a:off x="2113441"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bwMode="auto">
            <a:xfrm flipV="1">
              <a:off x="2895242"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bwMode="auto">
            <a:xfrm flipV="1">
              <a:off x="3677043"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bwMode="auto">
            <a:xfrm flipV="1">
              <a:off x="4458844"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bwMode="auto">
            <a:xfrm flipV="1">
              <a:off x="5240645"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bwMode="auto">
            <a:xfrm flipV="1">
              <a:off x="6022446"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bwMode="auto">
            <a:xfrm flipV="1">
              <a:off x="6804248"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bwMode="auto">
            <a:xfrm flipV="1">
              <a:off x="1259632" y="3115190"/>
              <a:ext cx="6311247" cy="3338146"/>
            </a:xfrm>
            <a:prstGeom prst="line">
              <a:avLst/>
            </a:prstGeom>
            <a:ln w="25400">
              <a:solidFill>
                <a:srgbClr val="00823B"/>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bwMode="auto">
            <a:xfrm flipV="1">
              <a:off x="1303220" y="4725144"/>
              <a:ext cx="6365124" cy="1714690"/>
            </a:xfrm>
            <a:prstGeom prst="line">
              <a:avLst/>
            </a:prstGeom>
            <a:ln w="25400">
              <a:solidFill>
                <a:srgbClr val="7030A0"/>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bwMode="auto">
            <a:xfrm flipV="1">
              <a:off x="1259632" y="1484784"/>
              <a:ext cx="4762814" cy="4968547"/>
            </a:xfrm>
            <a:prstGeom prst="line">
              <a:avLst/>
            </a:prstGeom>
            <a:ln w="25400">
              <a:solidFill>
                <a:srgbClr val="C00000"/>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bwMode="auto">
            <a:xfrm flipV="1">
              <a:off x="1259631" y="1484785"/>
              <a:ext cx="3204610" cy="4982048"/>
            </a:xfrm>
            <a:prstGeom prst="line">
              <a:avLst/>
            </a:prstGeom>
            <a:ln w="25400">
              <a:solidFill>
                <a:schemeClr val="accent2">
                  <a:lumMod val="50000"/>
                </a:schemeClr>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40" name="任意多边形 39"/>
            <p:cNvSpPr/>
            <p:nvPr/>
          </p:nvSpPr>
          <p:spPr bwMode="auto">
            <a:xfrm>
              <a:off x="1816359" y="1766814"/>
              <a:ext cx="5960534" cy="4652647"/>
            </a:xfrm>
            <a:custGeom>
              <a:avLst/>
              <a:gdLst>
                <a:gd name="connsiteX0" fmla="*/ 0 w 5960534"/>
                <a:gd name="connsiteY0" fmla="*/ 4652647 h 4652647"/>
                <a:gd name="connsiteX1" fmla="*/ 1076131 w 5960534"/>
                <a:gd name="connsiteY1" fmla="*/ 3414786 h 4652647"/>
                <a:gd name="connsiteX2" fmla="*/ 3421225 w 5960534"/>
                <a:gd name="connsiteY2" fmla="*/ 1598427 h 4652647"/>
                <a:gd name="connsiteX3" fmla="*/ 5784980 w 5960534"/>
                <a:gd name="connsiteY3" fmla="*/ 111749 h 4652647"/>
                <a:gd name="connsiteX4" fmla="*/ 5784980 w 5960534"/>
                <a:gd name="connsiteY4" fmla="*/ 105529 h 4652647"/>
                <a:gd name="connsiteX5" fmla="*/ 5772539 w 5960534"/>
                <a:gd name="connsiteY5" fmla="*/ 99308 h 465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0534" h="4652647">
                  <a:moveTo>
                    <a:pt x="0" y="4652647"/>
                  </a:moveTo>
                  <a:cubicBezTo>
                    <a:pt x="252963" y="4288235"/>
                    <a:pt x="505927" y="3923823"/>
                    <a:pt x="1076131" y="3414786"/>
                  </a:cubicBezTo>
                  <a:cubicBezTo>
                    <a:pt x="1646335" y="2905749"/>
                    <a:pt x="2636417" y="2148933"/>
                    <a:pt x="3421225" y="1598427"/>
                  </a:cubicBezTo>
                  <a:cubicBezTo>
                    <a:pt x="4206033" y="1047921"/>
                    <a:pt x="5784980" y="111749"/>
                    <a:pt x="5784980" y="111749"/>
                  </a:cubicBezTo>
                  <a:cubicBezTo>
                    <a:pt x="6178939" y="-137067"/>
                    <a:pt x="5787053" y="107602"/>
                    <a:pt x="5784980" y="105529"/>
                  </a:cubicBezTo>
                  <a:cubicBezTo>
                    <a:pt x="5782907" y="103456"/>
                    <a:pt x="5777723" y="101382"/>
                    <a:pt x="5772539" y="99308"/>
                  </a:cubicBezTo>
                </a:path>
              </a:pathLst>
            </a:custGeom>
            <a:noFill/>
            <a:ln w="25400" algn="ctr">
              <a:solidFill>
                <a:srgbClr val="996633"/>
              </a:solidFill>
              <a:miter lim="800000"/>
              <a:headEnd/>
              <a:tailEnd/>
            </a:ln>
            <a:effectLst/>
          </p:spPr>
          <p:txBody>
            <a:bodyPr rtlCol="0" anchor="ctr"/>
            <a:lstStyle/>
            <a:p>
              <a:pPr algn="ctr"/>
              <a:endParaRPr lang="zh-CN" altLang="en-US"/>
            </a:p>
          </p:txBody>
        </p:sp>
        <p:sp>
          <p:nvSpPr>
            <p:cNvPr id="41" name="任意多边形 40"/>
            <p:cNvSpPr/>
            <p:nvPr/>
          </p:nvSpPr>
          <p:spPr bwMode="auto">
            <a:xfrm>
              <a:off x="2083837" y="5200261"/>
              <a:ext cx="5598367" cy="1219200"/>
            </a:xfrm>
            <a:custGeom>
              <a:avLst/>
              <a:gdLst>
                <a:gd name="connsiteX0" fmla="*/ 0 w 5598367"/>
                <a:gd name="connsiteY0" fmla="*/ 1219200 h 1219200"/>
                <a:gd name="connsiteX1" fmla="*/ 758890 w 5598367"/>
                <a:gd name="connsiteY1" fmla="*/ 814874 h 1219200"/>
                <a:gd name="connsiteX2" fmla="*/ 2345094 w 5598367"/>
                <a:gd name="connsiteY2" fmla="*/ 391886 h 1219200"/>
                <a:gd name="connsiteX3" fmla="*/ 4136571 w 5598367"/>
                <a:gd name="connsiteY3" fmla="*/ 118188 h 1219200"/>
                <a:gd name="connsiteX4" fmla="*/ 5598367 w 5598367"/>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7" h="1219200">
                  <a:moveTo>
                    <a:pt x="0" y="1219200"/>
                  </a:moveTo>
                  <a:cubicBezTo>
                    <a:pt x="184020" y="1085980"/>
                    <a:pt x="368041" y="952760"/>
                    <a:pt x="758890" y="814874"/>
                  </a:cubicBezTo>
                  <a:cubicBezTo>
                    <a:pt x="1149739" y="676988"/>
                    <a:pt x="1782147" y="508000"/>
                    <a:pt x="2345094" y="391886"/>
                  </a:cubicBezTo>
                  <a:cubicBezTo>
                    <a:pt x="2908041" y="275772"/>
                    <a:pt x="3594359" y="183502"/>
                    <a:pt x="4136571" y="118188"/>
                  </a:cubicBezTo>
                  <a:cubicBezTo>
                    <a:pt x="4678783" y="52874"/>
                    <a:pt x="5138575" y="26437"/>
                    <a:pt x="5598367" y="0"/>
                  </a:cubicBezTo>
                </a:path>
              </a:pathLst>
            </a:custGeom>
            <a:noFill/>
            <a:ln w="25400" algn="ctr">
              <a:solidFill>
                <a:schemeClr val="bg2">
                  <a:lumMod val="50000"/>
                </a:schemeClr>
              </a:solidFill>
              <a:miter lim="800000"/>
              <a:headEnd/>
              <a:tailEnd/>
            </a:ln>
            <a:effectLst/>
          </p:spPr>
          <p:txBody>
            <a:bodyPr rtlCol="0" anchor="ctr"/>
            <a:lstStyle/>
            <a:p>
              <a:pPr algn="ctr"/>
              <a:endParaRPr lang="zh-CN" altLang="en-US"/>
            </a:p>
          </p:txBody>
        </p:sp>
        <p:sp>
          <p:nvSpPr>
            <p:cNvPr id="42" name="任意多边形 41"/>
            <p:cNvSpPr/>
            <p:nvPr/>
          </p:nvSpPr>
          <p:spPr bwMode="auto">
            <a:xfrm>
              <a:off x="1337388" y="1349829"/>
              <a:ext cx="2855167" cy="4547118"/>
            </a:xfrm>
            <a:custGeom>
              <a:avLst/>
              <a:gdLst>
                <a:gd name="connsiteX0" fmla="*/ 0 w 2855167"/>
                <a:gd name="connsiteY0" fmla="*/ 4547118 h 4547118"/>
                <a:gd name="connsiteX1" fmla="*/ 821094 w 2855167"/>
                <a:gd name="connsiteY1" fmla="*/ 4124130 h 4547118"/>
                <a:gd name="connsiteX2" fmla="*/ 1586204 w 2855167"/>
                <a:gd name="connsiteY2" fmla="*/ 3383902 h 4547118"/>
                <a:gd name="connsiteX3" fmla="*/ 2369975 w 2855167"/>
                <a:gd name="connsiteY3" fmla="*/ 1723053 h 4547118"/>
                <a:gd name="connsiteX4" fmla="*/ 2855167 w 2855167"/>
                <a:gd name="connsiteY4" fmla="*/ 0 h 454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5167" h="4547118">
                  <a:moveTo>
                    <a:pt x="0" y="4547118"/>
                  </a:moveTo>
                  <a:cubicBezTo>
                    <a:pt x="278363" y="4432558"/>
                    <a:pt x="556727" y="4317999"/>
                    <a:pt x="821094" y="4124130"/>
                  </a:cubicBezTo>
                  <a:cubicBezTo>
                    <a:pt x="1085461" y="3930261"/>
                    <a:pt x="1328057" y="3784081"/>
                    <a:pt x="1586204" y="3383902"/>
                  </a:cubicBezTo>
                  <a:cubicBezTo>
                    <a:pt x="1844351" y="2983723"/>
                    <a:pt x="2158481" y="2287037"/>
                    <a:pt x="2369975" y="1723053"/>
                  </a:cubicBezTo>
                  <a:cubicBezTo>
                    <a:pt x="2581469" y="1159069"/>
                    <a:pt x="2718318" y="579534"/>
                    <a:pt x="2855167" y="0"/>
                  </a:cubicBezTo>
                </a:path>
              </a:pathLst>
            </a:custGeom>
            <a:noFill/>
            <a:ln w="25400" algn="ctr">
              <a:solidFill>
                <a:srgbClr val="660033"/>
              </a:solidFill>
              <a:miter lim="800000"/>
              <a:headEnd/>
              <a:tailEnd/>
            </a:ln>
            <a:effectLst/>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p:cNvSpPr txBox="1"/>
                <p:nvPr/>
              </p:nvSpPr>
              <p:spPr>
                <a:xfrm>
                  <a:off x="7697145" y="5054184"/>
                  <a:ext cx="947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𝑶</m:t>
                        </m:r>
                        <m:r>
                          <a:rPr lang="en-US" altLang="zh-CN" b="1" i="1" smtClean="0">
                            <a:latin typeface="Cambria Math" panose="02040503050406030204" pitchFamily="18" charset="0"/>
                          </a:rPr>
                          <m:t>(</m:t>
                        </m:r>
                        <m:r>
                          <a:rPr lang="en-US" altLang="zh-CN" b="1" i="1" smtClean="0">
                            <a:latin typeface="Cambria Math" panose="02040503050406030204" pitchFamily="18" charset="0"/>
                          </a:rPr>
                          <m:t>𝒍𝒐𝒈𝒏</m:t>
                        </m:r>
                        <m:r>
                          <a:rPr lang="en-US" altLang="zh-CN" b="1" i="1" smtClean="0">
                            <a:latin typeface="Cambria Math" panose="02040503050406030204" pitchFamily="18" charset="0"/>
                          </a:rPr>
                          <m:t>)</m:t>
                        </m:r>
                      </m:oMath>
                    </m:oMathPara>
                  </a14:m>
                  <a:endParaRPr lang="zh-CN" altLang="en-US" b="1" dirty="0"/>
                </a:p>
              </p:txBody>
            </p:sp>
          </mc:Choice>
          <mc:Fallback xmlns="">
            <p:sp>
              <p:nvSpPr>
                <p:cNvPr id="43" name="文本框 42"/>
                <p:cNvSpPr txBox="1">
                  <a:spLocks noRot="1" noChangeAspect="1" noMove="1" noResize="1" noEditPoints="1" noAdjustHandles="1" noChangeArrowheads="1" noChangeShapeType="1" noTextEdit="1"/>
                </p:cNvSpPr>
                <p:nvPr/>
              </p:nvSpPr>
              <p:spPr>
                <a:xfrm>
                  <a:off x="7697145" y="5054184"/>
                  <a:ext cx="947374" cy="276999"/>
                </a:xfrm>
                <a:prstGeom prst="rect">
                  <a:avLst/>
                </a:prstGeom>
                <a:blipFill>
                  <a:blip r:embed="rId2"/>
                  <a:stretch>
                    <a:fillRect l="-5161" t="-2174" r="-8387"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7693991" y="4514024"/>
                  <a:ext cx="726161" cy="297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7030A0"/>
                            </a:solidFill>
                            <a:latin typeface="Cambria Math" panose="02040503050406030204" pitchFamily="18" charset="0"/>
                          </a:rPr>
                          <m:t>𝑶</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𝒏</m:t>
                        </m:r>
                        <m:r>
                          <a:rPr lang="en-US" altLang="zh-CN" b="1" i="1" smtClean="0">
                            <a:solidFill>
                              <a:srgbClr val="7030A0"/>
                            </a:solidFill>
                            <a:latin typeface="Cambria Math" panose="02040503050406030204" pitchFamily="18" charset="0"/>
                          </a:rPr>
                          <m:t>)</m:t>
                        </m:r>
                      </m:oMath>
                    </m:oMathPara>
                  </a14:m>
                  <a:endParaRPr lang="zh-CN" altLang="en-US" b="1" dirty="0">
                    <a:solidFill>
                      <a:srgbClr val="7030A0"/>
                    </a:solidFill>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7693991" y="4514024"/>
                  <a:ext cx="726161" cy="297646"/>
                </a:xfrm>
                <a:prstGeom prst="rect">
                  <a:avLst/>
                </a:prstGeom>
                <a:blipFill>
                  <a:blip r:embed="rId3"/>
                  <a:stretch>
                    <a:fillRect l="-5882" t="-10204" r="-10924" b="-346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7605572" y="2895672"/>
                  <a:ext cx="573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00823B"/>
                            </a:solidFill>
                            <a:latin typeface="Cambria Math" panose="02040503050406030204" pitchFamily="18" charset="0"/>
                          </a:rPr>
                          <m:t>𝑶</m:t>
                        </m:r>
                        <m:r>
                          <a:rPr lang="en-US" altLang="zh-CN" b="1" i="1" smtClean="0">
                            <a:solidFill>
                              <a:srgbClr val="00823B"/>
                            </a:solidFill>
                            <a:latin typeface="Cambria Math" panose="02040503050406030204" pitchFamily="18" charset="0"/>
                          </a:rPr>
                          <m:t>(</m:t>
                        </m:r>
                        <m:r>
                          <a:rPr lang="en-US" altLang="zh-CN" b="1" i="1" smtClean="0">
                            <a:solidFill>
                              <a:srgbClr val="00823B"/>
                            </a:solidFill>
                            <a:latin typeface="Cambria Math" panose="02040503050406030204" pitchFamily="18" charset="0"/>
                          </a:rPr>
                          <m:t>𝒏</m:t>
                        </m:r>
                        <m:r>
                          <a:rPr lang="en-US" altLang="zh-CN" b="1" i="1" smtClean="0">
                            <a:solidFill>
                              <a:srgbClr val="00823B"/>
                            </a:solidFill>
                            <a:latin typeface="Cambria Math" panose="02040503050406030204" pitchFamily="18" charset="0"/>
                          </a:rPr>
                          <m:t>)</m:t>
                        </m:r>
                      </m:oMath>
                    </m:oMathPara>
                  </a14:m>
                  <a:endParaRPr lang="zh-CN" altLang="en-US" b="1" dirty="0">
                    <a:solidFill>
                      <a:srgbClr val="00823B"/>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7605572" y="2895672"/>
                  <a:ext cx="573875" cy="276999"/>
                </a:xfrm>
                <a:prstGeom prst="rect">
                  <a:avLst/>
                </a:prstGeom>
                <a:blipFill>
                  <a:blip r:embed="rId4"/>
                  <a:stretch>
                    <a:fillRect l="-8511" r="-13830"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7483196" y="1399679"/>
                  <a:ext cx="10964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996633"/>
                            </a:solidFill>
                            <a:latin typeface="Cambria Math" panose="02040503050406030204" pitchFamily="18" charset="0"/>
                          </a:rPr>
                          <m:t>𝑶</m:t>
                        </m:r>
                        <m:r>
                          <a:rPr lang="en-US" altLang="zh-CN" b="1" i="1" smtClean="0">
                            <a:solidFill>
                              <a:srgbClr val="996633"/>
                            </a:solidFill>
                            <a:latin typeface="Cambria Math" panose="02040503050406030204" pitchFamily="18" charset="0"/>
                          </a:rPr>
                          <m:t>(</m:t>
                        </m:r>
                        <m:r>
                          <a:rPr lang="en-US" altLang="zh-CN" b="1" i="1" smtClean="0">
                            <a:solidFill>
                              <a:srgbClr val="996633"/>
                            </a:solidFill>
                            <a:latin typeface="Cambria Math" panose="02040503050406030204" pitchFamily="18" charset="0"/>
                          </a:rPr>
                          <m:t>𝒏𝒍𝒐𝒈𝒏</m:t>
                        </m:r>
                        <m:r>
                          <a:rPr lang="en-US" altLang="zh-CN" b="1" i="1" smtClean="0">
                            <a:solidFill>
                              <a:srgbClr val="996633"/>
                            </a:solidFill>
                            <a:latin typeface="Cambria Math" panose="02040503050406030204" pitchFamily="18" charset="0"/>
                          </a:rPr>
                          <m:t>)</m:t>
                        </m:r>
                      </m:oMath>
                    </m:oMathPara>
                  </a14:m>
                  <a:endParaRPr lang="zh-CN" altLang="en-US" b="1" dirty="0">
                    <a:solidFill>
                      <a:srgbClr val="996633"/>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7483196" y="1399679"/>
                  <a:ext cx="1096454" cy="276999"/>
                </a:xfrm>
                <a:prstGeom prst="rect">
                  <a:avLst/>
                </a:prstGeom>
                <a:blipFill>
                  <a:blip r:embed="rId5"/>
                  <a:stretch>
                    <a:fillRect l="-3889" t="-4444" r="-7222"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6022446" y="1186748"/>
                  <a:ext cx="665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C00000"/>
                            </a:solidFill>
                            <a:latin typeface="Cambria Math" panose="02040503050406030204" pitchFamily="18" charset="0"/>
                          </a:rPr>
                          <m:t>𝑶</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𝒏</m:t>
                        </m:r>
                        <m:r>
                          <a:rPr lang="en-US" altLang="zh-CN" b="1" i="1" baseline="30000" smtClean="0">
                            <a:solidFill>
                              <a:srgbClr val="C00000"/>
                            </a:solidFill>
                            <a:latin typeface="Cambria Math" panose="02040503050406030204" pitchFamily="18" charset="0"/>
                          </a:rPr>
                          <m:t>𝟐</m:t>
                        </m:r>
                        <m:r>
                          <a:rPr lang="en-US" altLang="zh-CN" b="1" i="1" smtClean="0">
                            <a:solidFill>
                              <a:srgbClr val="C00000"/>
                            </a:solidFill>
                            <a:latin typeface="Cambria Math" panose="02040503050406030204" pitchFamily="18" charset="0"/>
                          </a:rPr>
                          <m:t>)</m:t>
                        </m:r>
                      </m:oMath>
                    </m:oMathPara>
                  </a14:m>
                  <a:endParaRPr lang="zh-CN" altLang="en-US" b="1" dirty="0">
                    <a:solidFill>
                      <a:srgbClr val="C00000"/>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6022446" y="1186748"/>
                  <a:ext cx="665246" cy="276999"/>
                </a:xfrm>
                <a:prstGeom prst="rect">
                  <a:avLst/>
                </a:prstGeom>
                <a:blipFill>
                  <a:blip r:embed="rId6"/>
                  <a:stretch>
                    <a:fillRect l="-7339" r="-11927"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538879" y="1295617"/>
                  <a:ext cx="665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2">
                                <a:lumMod val="50000"/>
                              </a:schemeClr>
                            </a:solidFill>
                            <a:latin typeface="Cambria Math" panose="02040503050406030204" pitchFamily="18" charset="0"/>
                          </a:rPr>
                          <m:t>𝑶</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𝒏</m:t>
                        </m:r>
                        <m:r>
                          <a:rPr lang="en-US" altLang="zh-CN" b="1" i="1" baseline="30000" smtClean="0">
                            <a:solidFill>
                              <a:schemeClr val="accent2">
                                <a:lumMod val="50000"/>
                              </a:schemeClr>
                            </a:solidFill>
                            <a:latin typeface="Cambria Math" panose="02040503050406030204" pitchFamily="18" charset="0"/>
                          </a:rPr>
                          <m:t>𝟑</m:t>
                        </m:r>
                        <m:r>
                          <a:rPr lang="en-US" altLang="zh-CN" b="1" i="1" smtClean="0">
                            <a:solidFill>
                              <a:schemeClr val="accent2">
                                <a:lumMod val="50000"/>
                              </a:schemeClr>
                            </a:solidFill>
                            <a:latin typeface="Cambria Math" panose="02040503050406030204" pitchFamily="18" charset="0"/>
                          </a:rPr>
                          <m:t>)</m:t>
                        </m:r>
                      </m:oMath>
                    </m:oMathPara>
                  </a14:m>
                  <a:endParaRPr lang="zh-CN" altLang="en-US" b="1" dirty="0">
                    <a:solidFill>
                      <a:schemeClr val="accent2">
                        <a:lumMod val="50000"/>
                      </a:schemeClr>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4538879" y="1295617"/>
                  <a:ext cx="665247" cy="276999"/>
                </a:xfrm>
                <a:prstGeom prst="rect">
                  <a:avLst/>
                </a:prstGeom>
                <a:blipFill>
                  <a:blip r:embed="rId7"/>
                  <a:stretch>
                    <a:fillRect l="-6364" r="-10909"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3326500" y="1282231"/>
                  <a:ext cx="662041" cy="276999"/>
                </a:xfrm>
                <a:prstGeom prst="rect">
                  <a:avLst/>
                </a:prstGeom>
                <a:solidFill>
                  <a:schemeClr val="tx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CCCC"/>
                            </a:solidFill>
                            <a:latin typeface="Cambria Math" panose="02040503050406030204" pitchFamily="18" charset="0"/>
                          </a:rPr>
                          <m:t>𝑶</m:t>
                        </m:r>
                        <m:r>
                          <a:rPr lang="en-US" altLang="zh-CN" b="1" i="1" smtClean="0">
                            <a:solidFill>
                              <a:srgbClr val="FFCCCC"/>
                            </a:solidFill>
                            <a:latin typeface="Cambria Math" panose="02040503050406030204" pitchFamily="18" charset="0"/>
                          </a:rPr>
                          <m:t>(</m:t>
                        </m:r>
                        <m:r>
                          <a:rPr lang="en-US" altLang="zh-CN" b="1" i="1" smtClean="0">
                            <a:solidFill>
                              <a:srgbClr val="FFCCCC"/>
                            </a:solidFill>
                            <a:latin typeface="Cambria Math" panose="02040503050406030204" pitchFamily="18" charset="0"/>
                          </a:rPr>
                          <m:t>𝟐</m:t>
                        </m:r>
                        <m:r>
                          <a:rPr lang="en-US" altLang="zh-CN" b="1" i="1" baseline="30000" smtClean="0">
                            <a:solidFill>
                              <a:srgbClr val="FFCCCC"/>
                            </a:solidFill>
                            <a:latin typeface="Cambria Math" panose="02040503050406030204" pitchFamily="18" charset="0"/>
                          </a:rPr>
                          <m:t>𝒏</m:t>
                        </m:r>
                        <m:r>
                          <a:rPr lang="en-US" altLang="zh-CN" b="1" i="1" smtClean="0">
                            <a:solidFill>
                              <a:srgbClr val="FFCCCC"/>
                            </a:solidFill>
                            <a:latin typeface="Cambria Math" panose="02040503050406030204" pitchFamily="18" charset="0"/>
                          </a:rPr>
                          <m:t>)</m:t>
                        </m:r>
                      </m:oMath>
                    </m:oMathPara>
                  </a14:m>
                  <a:endParaRPr lang="zh-CN" altLang="en-US" b="1" dirty="0">
                    <a:solidFill>
                      <a:srgbClr val="FFCCCC"/>
                    </a:solidFill>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3326500" y="1282231"/>
                  <a:ext cx="662041" cy="276999"/>
                </a:xfrm>
                <a:prstGeom prst="rect">
                  <a:avLst/>
                </a:prstGeom>
                <a:blipFill>
                  <a:blip r:embed="rId8"/>
                  <a:stretch>
                    <a:fillRect l="-7407" t="-2222" r="-12963" b="-37778"/>
                  </a:stretch>
                </a:blipFill>
              </p:spPr>
              <p:txBody>
                <a:bodyPr/>
                <a:lstStyle/>
                <a:p>
                  <a:r>
                    <a:rPr lang="zh-CN" altLang="en-US">
                      <a:noFill/>
                    </a:rPr>
                    <a:t> </a:t>
                  </a:r>
                </a:p>
              </p:txBody>
            </p:sp>
          </mc:Fallback>
        </mc:AlternateContent>
      </p:grpSp>
      <p:sp>
        <p:nvSpPr>
          <p:cNvPr id="53" name="文本框 52"/>
          <p:cNvSpPr txBox="1"/>
          <p:nvPr/>
        </p:nvSpPr>
        <p:spPr>
          <a:xfrm>
            <a:off x="1170017" y="6345765"/>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1948944" y="6345765"/>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2</a:t>
            </a:r>
            <a:endParaRPr lang="zh-CN" altLang="en-US" b="1" dirty="0">
              <a:latin typeface="Times New Roman" panose="02020603050405020304" pitchFamily="18" charset="0"/>
              <a:cs typeface="Times New Roman" panose="02020603050405020304" pitchFamily="18" charset="0"/>
            </a:endParaRPr>
          </a:p>
        </p:txBody>
      </p:sp>
      <p:sp>
        <p:nvSpPr>
          <p:cNvPr id="55" name="文本框 54"/>
          <p:cNvSpPr txBox="1"/>
          <p:nvPr/>
        </p:nvSpPr>
        <p:spPr>
          <a:xfrm>
            <a:off x="2698464" y="6345765"/>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4</a:t>
            </a:r>
            <a:endParaRPr lang="zh-CN" altLang="en-US" b="1"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511392" y="6345765"/>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8</a:t>
            </a:r>
            <a:endParaRPr lang="zh-CN" altLang="en-US" b="1" dirty="0">
              <a:latin typeface="Times New Roman" panose="02020603050405020304" pitchFamily="18" charset="0"/>
              <a:cs typeface="Times New Roman" panose="02020603050405020304" pitchFamily="18" charset="0"/>
            </a:endParaRPr>
          </a:p>
        </p:txBody>
      </p:sp>
      <p:sp>
        <p:nvSpPr>
          <p:cNvPr id="57" name="文本框 56"/>
          <p:cNvSpPr txBox="1"/>
          <p:nvPr/>
        </p:nvSpPr>
        <p:spPr>
          <a:xfrm>
            <a:off x="4166877" y="6345765"/>
            <a:ext cx="44893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16</a:t>
            </a:r>
            <a:endParaRPr lang="zh-CN" altLang="en-US" b="1" dirty="0">
              <a:latin typeface="Times New Roman" panose="02020603050405020304" pitchFamily="18" charset="0"/>
              <a:cs typeface="Times New Roman" panose="02020603050405020304" pitchFamily="18" charset="0"/>
            </a:endParaRPr>
          </a:p>
        </p:txBody>
      </p:sp>
      <p:sp>
        <p:nvSpPr>
          <p:cNvPr id="58" name="文本框 57"/>
          <p:cNvSpPr txBox="1"/>
          <p:nvPr/>
        </p:nvSpPr>
        <p:spPr>
          <a:xfrm>
            <a:off x="4928428" y="6345765"/>
            <a:ext cx="44893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32</a:t>
            </a:r>
            <a:endParaRPr lang="zh-CN" altLang="en-US" b="1" dirty="0">
              <a:latin typeface="Times New Roman" panose="02020603050405020304" pitchFamily="18" charset="0"/>
              <a:cs typeface="Times New Roman" panose="02020603050405020304" pitchFamily="18" charset="0"/>
            </a:endParaRPr>
          </a:p>
        </p:txBody>
      </p:sp>
      <p:sp>
        <p:nvSpPr>
          <p:cNvPr id="59" name="文本框 58"/>
          <p:cNvSpPr txBox="1"/>
          <p:nvPr/>
        </p:nvSpPr>
        <p:spPr>
          <a:xfrm>
            <a:off x="5704355" y="6345765"/>
            <a:ext cx="44893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64</a:t>
            </a:r>
            <a:endParaRPr lang="zh-CN" altLang="en-US" b="1" dirty="0">
              <a:latin typeface="Times New Roman" panose="02020603050405020304" pitchFamily="18" charset="0"/>
              <a:cs typeface="Times New Roman" panose="02020603050405020304" pitchFamily="18" charset="0"/>
            </a:endParaRPr>
          </a:p>
        </p:txBody>
      </p:sp>
      <p:sp>
        <p:nvSpPr>
          <p:cNvPr id="60" name="文本框 59"/>
          <p:cNvSpPr txBox="1"/>
          <p:nvPr/>
        </p:nvSpPr>
        <p:spPr>
          <a:xfrm>
            <a:off x="6491012" y="6345765"/>
            <a:ext cx="750821"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128</a:t>
            </a:r>
            <a:endParaRPr lang="zh-CN" altLang="en-US" b="1" dirty="0">
              <a:latin typeface="Times New Roman" panose="02020603050405020304" pitchFamily="18" charset="0"/>
              <a:cs typeface="Times New Roman" panose="02020603050405020304" pitchFamily="18" charset="0"/>
            </a:endParaRPr>
          </a:p>
        </p:txBody>
      </p:sp>
      <p:sp>
        <p:nvSpPr>
          <p:cNvPr id="61" name="文本框 60"/>
          <p:cNvSpPr txBox="1"/>
          <p:nvPr/>
        </p:nvSpPr>
        <p:spPr>
          <a:xfrm>
            <a:off x="827839" y="6187955"/>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p:txBody>
      </p:sp>
      <p:sp>
        <p:nvSpPr>
          <p:cNvPr id="62" name="文本框 61"/>
          <p:cNvSpPr txBox="1"/>
          <p:nvPr/>
        </p:nvSpPr>
        <p:spPr>
          <a:xfrm>
            <a:off x="827839" y="5774043"/>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2</a:t>
            </a:r>
            <a:endParaRPr lang="zh-CN" altLang="en-US" b="1" dirty="0">
              <a:latin typeface="Times New Roman" panose="02020603050405020304" pitchFamily="18" charset="0"/>
              <a:cs typeface="Times New Roman" panose="02020603050405020304" pitchFamily="18" charset="0"/>
            </a:endParaRPr>
          </a:p>
        </p:txBody>
      </p:sp>
      <p:sp>
        <p:nvSpPr>
          <p:cNvPr id="63" name="文本框 62"/>
          <p:cNvSpPr txBox="1"/>
          <p:nvPr/>
        </p:nvSpPr>
        <p:spPr>
          <a:xfrm>
            <a:off x="827839" y="5360132"/>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4</a:t>
            </a:r>
            <a:endParaRPr lang="zh-CN" altLang="en-US" b="1" dirty="0">
              <a:latin typeface="Times New Roman" panose="02020603050405020304" pitchFamily="18" charset="0"/>
              <a:cs typeface="Times New Roman" panose="02020603050405020304" pitchFamily="18" charset="0"/>
            </a:endParaRPr>
          </a:p>
        </p:txBody>
      </p:sp>
      <p:sp>
        <p:nvSpPr>
          <p:cNvPr id="64" name="文本框 63"/>
          <p:cNvSpPr txBox="1"/>
          <p:nvPr/>
        </p:nvSpPr>
        <p:spPr>
          <a:xfrm>
            <a:off x="827839" y="4946221"/>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8</a:t>
            </a:r>
            <a:endParaRPr lang="zh-CN" altLang="en-US" b="1" dirty="0">
              <a:latin typeface="Times New Roman" panose="02020603050405020304" pitchFamily="18" charset="0"/>
              <a:cs typeface="Times New Roman" panose="02020603050405020304" pitchFamily="18" charset="0"/>
            </a:endParaRPr>
          </a:p>
        </p:txBody>
      </p:sp>
      <p:sp>
        <p:nvSpPr>
          <p:cNvPr id="65" name="文本框 64"/>
          <p:cNvSpPr txBox="1"/>
          <p:nvPr/>
        </p:nvSpPr>
        <p:spPr>
          <a:xfrm>
            <a:off x="730869" y="4532310"/>
            <a:ext cx="44893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16</a:t>
            </a:r>
            <a:endParaRPr lang="zh-CN" altLang="en-US" b="1" dirty="0">
              <a:latin typeface="Times New Roman" panose="02020603050405020304" pitchFamily="18" charset="0"/>
              <a:cs typeface="Times New Roman" panose="02020603050405020304" pitchFamily="18" charset="0"/>
            </a:endParaRPr>
          </a:p>
        </p:txBody>
      </p:sp>
      <p:sp>
        <p:nvSpPr>
          <p:cNvPr id="66" name="文本框 65"/>
          <p:cNvSpPr txBox="1"/>
          <p:nvPr/>
        </p:nvSpPr>
        <p:spPr>
          <a:xfrm>
            <a:off x="730869" y="4118399"/>
            <a:ext cx="44893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32</a:t>
            </a:r>
            <a:endParaRPr lang="zh-CN" altLang="en-US" b="1" dirty="0">
              <a:latin typeface="Times New Roman" panose="02020603050405020304" pitchFamily="18" charset="0"/>
              <a:cs typeface="Times New Roman" panose="02020603050405020304" pitchFamily="18" charset="0"/>
            </a:endParaRPr>
          </a:p>
        </p:txBody>
      </p:sp>
      <p:sp>
        <p:nvSpPr>
          <p:cNvPr id="67" name="文本框 66"/>
          <p:cNvSpPr txBox="1"/>
          <p:nvPr/>
        </p:nvSpPr>
        <p:spPr>
          <a:xfrm>
            <a:off x="730869" y="3704488"/>
            <a:ext cx="44893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64</a:t>
            </a:r>
            <a:endParaRPr lang="zh-CN" altLang="en-US" b="1" dirty="0">
              <a:latin typeface="Times New Roman" panose="02020603050405020304" pitchFamily="18" charset="0"/>
              <a:cs typeface="Times New Roman" panose="02020603050405020304" pitchFamily="18" charset="0"/>
            </a:endParaRPr>
          </a:p>
        </p:txBody>
      </p:sp>
      <p:sp>
        <p:nvSpPr>
          <p:cNvPr id="68" name="文本框 67"/>
          <p:cNvSpPr txBox="1"/>
          <p:nvPr/>
        </p:nvSpPr>
        <p:spPr>
          <a:xfrm>
            <a:off x="611560" y="3284984"/>
            <a:ext cx="568246" cy="374925"/>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128</a:t>
            </a:r>
            <a:endParaRPr lang="zh-CN" altLang="en-US" b="1" dirty="0">
              <a:latin typeface="Times New Roman" panose="02020603050405020304" pitchFamily="18" charset="0"/>
              <a:cs typeface="Times New Roman" panose="02020603050405020304" pitchFamily="18" charset="0"/>
            </a:endParaRPr>
          </a:p>
        </p:txBody>
      </p:sp>
      <p:sp>
        <p:nvSpPr>
          <p:cNvPr id="69" name="文本框 68"/>
          <p:cNvSpPr txBox="1"/>
          <p:nvPr/>
        </p:nvSpPr>
        <p:spPr>
          <a:xfrm>
            <a:off x="611560" y="2865480"/>
            <a:ext cx="568246" cy="374925"/>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256</a:t>
            </a:r>
            <a:endParaRPr lang="zh-CN" altLang="en-US" b="1"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611560" y="2445976"/>
            <a:ext cx="568246" cy="374925"/>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512</a:t>
            </a:r>
            <a:endParaRPr lang="zh-CN" altLang="en-US" b="1" dirty="0">
              <a:latin typeface="Times New Roman" panose="02020603050405020304" pitchFamily="18" charset="0"/>
              <a:cs typeface="Times New Roman" panose="02020603050405020304" pitchFamily="18" charset="0"/>
            </a:endParaRPr>
          </a:p>
        </p:txBody>
      </p:sp>
      <p:sp>
        <p:nvSpPr>
          <p:cNvPr id="71" name="文本框 70"/>
          <p:cNvSpPr txBox="1"/>
          <p:nvPr/>
        </p:nvSpPr>
        <p:spPr>
          <a:xfrm>
            <a:off x="533947" y="2029269"/>
            <a:ext cx="717867" cy="372128"/>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1024</a:t>
            </a:r>
            <a:endParaRPr lang="zh-CN" altLang="en-US" b="1"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533947" y="1612562"/>
            <a:ext cx="717867" cy="372128"/>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2048</a:t>
            </a:r>
            <a:endParaRPr lang="zh-CN" altLang="en-US" b="1" dirty="0">
              <a:latin typeface="Times New Roman" panose="02020603050405020304" pitchFamily="18" charset="0"/>
              <a:cs typeface="Times New Roman" panose="02020603050405020304" pitchFamily="18" charset="0"/>
            </a:endParaRPr>
          </a:p>
        </p:txBody>
      </p:sp>
      <p:sp>
        <p:nvSpPr>
          <p:cNvPr id="73"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运行时间的渐进分析</a:t>
            </a:r>
          </a:p>
        </p:txBody>
      </p:sp>
    </p:spTree>
    <p:extLst>
      <p:ext uri="{BB962C8B-B14F-4D97-AF65-F5344CB8AC3E}">
        <p14:creationId xmlns:p14="http://schemas.microsoft.com/office/powerpoint/2010/main" val="1921278587"/>
      </p:ext>
    </p:extLst>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546794" y="1167715"/>
            <a:ext cx="4340229" cy="1354217"/>
          </a:xfrm>
          <a:prstGeom prst="rect">
            <a:avLst/>
          </a:prstGeom>
          <a:noFill/>
        </p:spPr>
        <p:txBody>
          <a:bodyPr wrap="square" rtlCol="0">
            <a:spAutoFit/>
          </a:bodyPr>
          <a:lstStyle/>
          <a:p>
            <a:pPr marL="342900" lvl="1" indent="-342900">
              <a:spcAft>
                <a:spcPts val="600"/>
              </a:spcAft>
              <a:buClr>
                <a:srgbClr val="CC3300"/>
              </a:buClr>
              <a:buSzPct val="90000"/>
              <a:buFont typeface="Wingdings" panose="05000000000000000000" pitchFamily="2" charset="2"/>
              <a:buChar char="n"/>
            </a:pPr>
            <a:r>
              <a:rPr lang="en-US" altLang="zh-CN" sz="2400" dirty="0" err="1">
                <a:latin typeface="Consolas" charset="0"/>
                <a:ea typeface="Consolas" charset="0"/>
                <a:cs typeface="Consolas" charset="0"/>
              </a:rPr>
              <a:t>int</a:t>
            </a:r>
            <a:r>
              <a:rPr lang="en-US" altLang="zh-CN" sz="2400" dirty="0">
                <a:latin typeface="Consolas" charset="0"/>
                <a:ea typeface="Consolas" charset="0"/>
                <a:cs typeface="Consolas" charset="0"/>
              </a:rPr>
              <a:t> sum=0, n=100;</a:t>
            </a:r>
          </a:p>
          <a:p>
            <a:pPr marL="0" lvl="1">
              <a:spcAft>
                <a:spcPts val="600"/>
              </a:spcAft>
              <a:buClr>
                <a:srgbClr val="CC3300"/>
              </a:buClr>
              <a:buSzPct val="90000"/>
            </a:pPr>
            <a:r>
              <a:rPr lang="en-US" altLang="zh-CN" sz="2400" dirty="0">
                <a:latin typeface="Consolas" charset="0"/>
                <a:ea typeface="Consolas" charset="0"/>
                <a:cs typeface="Consolas" charset="0"/>
              </a:rPr>
              <a:t>  sum = (1+n)*n/2;</a:t>
            </a:r>
          </a:p>
          <a:p>
            <a:pPr marL="0" lvl="1">
              <a:spcAft>
                <a:spcPts val="600"/>
              </a:spcAft>
              <a:buClr>
                <a:srgbClr val="CC3300"/>
              </a:buClr>
              <a:buSzPct val="90000"/>
            </a:pPr>
            <a:r>
              <a:rPr lang="en-US" altLang="zh-CN" sz="2400" dirty="0">
                <a:latin typeface="Consolas" charset="0"/>
                <a:ea typeface="Consolas" charset="0"/>
                <a:cs typeface="Consolas" charset="0"/>
              </a:rPr>
              <a:t>  </a:t>
            </a:r>
            <a:r>
              <a:rPr lang="en-US" altLang="zh-CN" sz="2400" dirty="0" err="1">
                <a:latin typeface="Consolas" charset="0"/>
                <a:ea typeface="Consolas" charset="0"/>
                <a:cs typeface="Consolas" charset="0"/>
              </a:rPr>
              <a:t>printf</a:t>
            </a:r>
            <a:r>
              <a:rPr lang="en-US" altLang="zh-CN" sz="2400" dirty="0">
                <a:latin typeface="Consolas" charset="0"/>
                <a:ea typeface="Consolas" charset="0"/>
                <a:cs typeface="Consolas" charset="0"/>
              </a:rPr>
              <a:t>(“%d”, sum);</a:t>
            </a:r>
          </a:p>
        </p:txBody>
      </p:sp>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渐进分析实例</a:t>
            </a:r>
          </a:p>
        </p:txBody>
      </p:sp>
      <p:sp>
        <p:nvSpPr>
          <p:cNvPr id="27" name="右大括号 26"/>
          <p:cNvSpPr/>
          <p:nvPr/>
        </p:nvSpPr>
        <p:spPr bwMode="auto">
          <a:xfrm>
            <a:off x="5652120" y="1301955"/>
            <a:ext cx="304655" cy="1085737"/>
          </a:xfrm>
          <a:prstGeom prst="rightBrace">
            <a:avLst>
              <a:gd name="adj1" fmla="val 24448"/>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accent2">
                  <a:lumMod val="50000"/>
                </a:schemeClr>
              </a:solidFill>
              <a:effectLst/>
              <a:latin typeface="Arial" charset="0"/>
              <a:ea typeface="宋体" pitchFamily="2" charset="-122"/>
            </a:endParaRPr>
          </a:p>
        </p:txBody>
      </p:sp>
      <p:sp>
        <p:nvSpPr>
          <p:cNvPr id="30" name="文本框 29"/>
          <p:cNvSpPr txBox="1"/>
          <p:nvPr/>
        </p:nvSpPr>
        <p:spPr>
          <a:xfrm>
            <a:off x="6228184" y="1644768"/>
            <a:ext cx="1656184" cy="400110"/>
          </a:xfrm>
          <a:prstGeom prst="rect">
            <a:avLst/>
          </a:prstGeom>
          <a:noFill/>
        </p:spPr>
        <p:txBody>
          <a:bodyPr wrap="square" rtlCol="0">
            <a:spAutoFit/>
          </a:bodyPr>
          <a:lstStyle/>
          <a:p>
            <a:pPr marL="0" lvl="1">
              <a:spcAft>
                <a:spcPts val="600"/>
              </a:spcAft>
              <a:buClr>
                <a:srgbClr val="C00000"/>
              </a:buClr>
            </a:pPr>
            <a:r>
              <a:rPr lang="en-US" altLang="zh-CN" sz="20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O(1)</a:t>
            </a:r>
            <a:r>
              <a:rPr lang="zh-CN" altLang="en-US" sz="20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0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522176" y="2742117"/>
            <a:ext cx="4340229" cy="3785652"/>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400" dirty="0" err="1">
                <a:latin typeface="Consolas" charset="0"/>
                <a:ea typeface="Consolas" charset="0"/>
                <a:cs typeface="Consolas" charset="0"/>
              </a:rPr>
              <a:t>int</a:t>
            </a:r>
            <a:r>
              <a:rPr lang="en-US" altLang="zh-CN" sz="2400" dirty="0">
                <a:latin typeface="Consolas" charset="0"/>
                <a:ea typeface="Consolas" charset="0"/>
                <a:cs typeface="Consolas" charset="0"/>
              </a:rPr>
              <a:t> sum=0, n=100;</a:t>
            </a:r>
          </a:p>
          <a:p>
            <a:pPr marL="0" lvl="1">
              <a:buClr>
                <a:srgbClr val="CC3300"/>
              </a:buClr>
              <a:buSzPct val="90000"/>
            </a:pPr>
            <a:r>
              <a:rPr lang="en-US" altLang="zh-CN" sz="2400" dirty="0">
                <a:latin typeface="Consolas" charset="0"/>
                <a:ea typeface="Consolas" charset="0"/>
                <a:cs typeface="Consolas" charset="0"/>
              </a:rPr>
              <a:t>  sum = (1+n)*n/2;</a:t>
            </a:r>
          </a:p>
          <a:p>
            <a:pPr marL="0" lvl="1">
              <a:buClr>
                <a:srgbClr val="CC3300"/>
              </a:buClr>
              <a:buSzPct val="90000"/>
            </a:pPr>
            <a:r>
              <a:rPr lang="en-US" altLang="zh-CN" sz="2400" dirty="0">
                <a:latin typeface="Consolas" charset="0"/>
                <a:ea typeface="Consolas" charset="0"/>
                <a:cs typeface="Consolas" charset="0"/>
              </a:rPr>
              <a:t>  sum += (1+n)*n/2;</a:t>
            </a:r>
          </a:p>
          <a:p>
            <a:pPr marL="0" lvl="1">
              <a:buClr>
                <a:srgbClr val="CC3300"/>
              </a:buClr>
              <a:buSzPct val="90000"/>
            </a:pPr>
            <a:r>
              <a:rPr lang="en-US" altLang="zh-CN" sz="2400" dirty="0">
                <a:latin typeface="Consolas" charset="0"/>
                <a:ea typeface="Consolas" charset="0"/>
                <a:cs typeface="Consolas" charset="0"/>
              </a:rPr>
              <a:t>  sum += (1+n)*n/2; </a:t>
            </a:r>
          </a:p>
          <a:p>
            <a:pPr marL="0" lvl="1">
              <a:buClr>
                <a:srgbClr val="CC3300"/>
              </a:buClr>
              <a:buSzPct val="90000"/>
            </a:pPr>
            <a:r>
              <a:rPr lang="en-US" altLang="zh-CN" sz="2400" dirty="0">
                <a:latin typeface="Consolas" charset="0"/>
                <a:ea typeface="Consolas" charset="0"/>
                <a:cs typeface="Consolas" charset="0"/>
              </a:rPr>
              <a:t>  sum += (1+n)*n/2; </a:t>
            </a:r>
          </a:p>
          <a:p>
            <a:pPr marL="0" lvl="1">
              <a:buClr>
                <a:srgbClr val="CC3300"/>
              </a:buClr>
              <a:buSzPct val="90000"/>
            </a:pPr>
            <a:r>
              <a:rPr lang="en-US" altLang="zh-CN" sz="2400" dirty="0">
                <a:latin typeface="Consolas" charset="0"/>
                <a:ea typeface="Consolas" charset="0"/>
                <a:cs typeface="Consolas" charset="0"/>
              </a:rPr>
              <a:t>  sum += (1+n)*n/2; </a:t>
            </a:r>
          </a:p>
          <a:p>
            <a:pPr marL="0" lvl="1">
              <a:buClr>
                <a:srgbClr val="CC3300"/>
              </a:buClr>
              <a:buSzPct val="90000"/>
            </a:pPr>
            <a:r>
              <a:rPr lang="en-US" altLang="zh-CN" sz="2400" dirty="0">
                <a:latin typeface="Consolas" charset="0"/>
                <a:ea typeface="Consolas" charset="0"/>
                <a:cs typeface="Consolas" charset="0"/>
              </a:rPr>
              <a:t>  sum += (1+n)*n/2; </a:t>
            </a:r>
          </a:p>
          <a:p>
            <a:pPr marL="0" lvl="1">
              <a:buClr>
                <a:srgbClr val="CC3300"/>
              </a:buClr>
              <a:buSzPct val="90000"/>
            </a:pPr>
            <a:r>
              <a:rPr lang="en-US" altLang="zh-CN" sz="2400" dirty="0">
                <a:latin typeface="Consolas" charset="0"/>
                <a:ea typeface="Consolas" charset="0"/>
                <a:cs typeface="Consolas" charset="0"/>
              </a:rPr>
              <a:t>  sum += (1+n)*n/2;</a:t>
            </a:r>
          </a:p>
          <a:p>
            <a:pPr marL="0" lvl="1">
              <a:buClr>
                <a:srgbClr val="CC3300"/>
              </a:buClr>
              <a:buSzPct val="90000"/>
            </a:pPr>
            <a:r>
              <a:rPr lang="en-US" altLang="zh-CN" sz="2400" dirty="0">
                <a:latin typeface="Consolas" charset="0"/>
                <a:ea typeface="Consolas" charset="0"/>
                <a:cs typeface="Consolas" charset="0"/>
              </a:rPr>
              <a:t>  sum += (1+n)*n/2;  </a:t>
            </a:r>
          </a:p>
          <a:p>
            <a:pPr marL="0" lvl="1">
              <a:buClr>
                <a:srgbClr val="CC3300"/>
              </a:buClr>
              <a:buSzPct val="90000"/>
            </a:pPr>
            <a:r>
              <a:rPr lang="en-US" altLang="zh-CN" sz="2400" dirty="0">
                <a:latin typeface="Consolas" charset="0"/>
                <a:ea typeface="Consolas" charset="0"/>
                <a:cs typeface="Consolas" charset="0"/>
              </a:rPr>
              <a:t>  </a:t>
            </a:r>
            <a:r>
              <a:rPr lang="en-US" altLang="zh-CN" sz="2400" dirty="0" err="1">
                <a:latin typeface="Consolas" charset="0"/>
                <a:ea typeface="Consolas" charset="0"/>
                <a:cs typeface="Consolas" charset="0"/>
              </a:rPr>
              <a:t>printf</a:t>
            </a:r>
            <a:r>
              <a:rPr lang="en-US" altLang="zh-CN" sz="2400" dirty="0">
                <a:latin typeface="Consolas" charset="0"/>
                <a:ea typeface="Consolas" charset="0"/>
                <a:cs typeface="Consolas" charset="0"/>
              </a:rPr>
              <a:t>(“%d”, sum);</a:t>
            </a:r>
          </a:p>
        </p:txBody>
      </p:sp>
      <p:sp>
        <p:nvSpPr>
          <p:cNvPr id="11" name="右大括号 10"/>
          <p:cNvSpPr/>
          <p:nvPr/>
        </p:nvSpPr>
        <p:spPr bwMode="auto">
          <a:xfrm>
            <a:off x="5652120" y="2924944"/>
            <a:ext cx="304655" cy="3528392"/>
          </a:xfrm>
          <a:prstGeom prst="rightBrace">
            <a:avLst>
              <a:gd name="adj1" fmla="val 24448"/>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accent2">
                  <a:lumMod val="50000"/>
                </a:schemeClr>
              </a:solidFill>
              <a:effectLst/>
              <a:latin typeface="Arial" charset="0"/>
              <a:ea typeface="宋体" pitchFamily="2" charset="-122"/>
            </a:endParaRPr>
          </a:p>
        </p:txBody>
      </p:sp>
      <p:sp>
        <p:nvSpPr>
          <p:cNvPr id="12" name="文本框 11"/>
          <p:cNvSpPr txBox="1"/>
          <p:nvPr/>
        </p:nvSpPr>
        <p:spPr>
          <a:xfrm>
            <a:off x="6220885" y="4434888"/>
            <a:ext cx="1656184" cy="400110"/>
          </a:xfrm>
          <a:prstGeom prst="rect">
            <a:avLst/>
          </a:prstGeom>
          <a:noFill/>
        </p:spPr>
        <p:txBody>
          <a:bodyPr wrap="square" rtlCol="0">
            <a:spAutoFit/>
          </a:bodyPr>
          <a:lstStyle/>
          <a:p>
            <a:pPr marL="0" lvl="1">
              <a:spcAft>
                <a:spcPts val="600"/>
              </a:spcAft>
              <a:buClr>
                <a:srgbClr val="C00000"/>
              </a:buClr>
            </a:pPr>
            <a:r>
              <a:rPr lang="en-US" altLang="zh-CN" sz="20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O(1)</a:t>
            </a:r>
            <a:r>
              <a:rPr lang="zh-CN" altLang="en-US" sz="20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0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3709874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10" grpId="0"/>
      <p:bldP spid="11" grpId="0" animBg="1"/>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546794" y="1094636"/>
            <a:ext cx="6041430" cy="1677382"/>
          </a:xfrm>
          <a:prstGeom prst="rect">
            <a:avLst/>
          </a:prstGeom>
          <a:noFill/>
        </p:spPr>
        <p:txBody>
          <a:bodyPr wrap="square" rtlCol="0">
            <a:spAutoFit/>
          </a:bodyPr>
          <a:lstStyle/>
          <a:p>
            <a:pPr marL="342900" lvl="1" indent="-342900">
              <a:spcAft>
                <a:spcPts val="600"/>
              </a:spcAft>
              <a:buClr>
                <a:srgbClr val="CC3300"/>
              </a:buClr>
              <a:buSzPct val="90000"/>
              <a:buFont typeface="Wingdings" panose="05000000000000000000" pitchFamily="2" charset="2"/>
              <a:buChar char="n"/>
            </a:pPr>
            <a:r>
              <a:rPr lang="en-US" altLang="zh-CN" sz="2200" dirty="0" err="1">
                <a:latin typeface="Consolas" charset="0"/>
                <a:ea typeface="Consolas" charset="0"/>
                <a:cs typeface="Consolas" charset="0"/>
              </a:rPr>
              <a:t>int</a:t>
            </a:r>
            <a:r>
              <a:rPr lang="en-US" altLang="zh-CN" sz="2200" dirty="0">
                <a:latin typeface="Consolas" charset="0"/>
                <a:ea typeface="Consolas" charset="0"/>
                <a:cs typeface="Consolas" charset="0"/>
              </a:rPr>
              <a:t>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a:t>
            </a:r>
          </a:p>
          <a:p>
            <a:pPr marL="0" lvl="1">
              <a:spcAft>
                <a:spcPts val="600"/>
              </a:spcAft>
              <a:buClr>
                <a:srgbClr val="CC3300"/>
              </a:buClr>
              <a:buSzPct val="90000"/>
            </a:pPr>
            <a:r>
              <a:rPr lang="en-US" altLang="zh-CN" sz="2200" dirty="0">
                <a:latin typeface="Consolas" charset="0"/>
                <a:ea typeface="Consolas" charset="0"/>
                <a:cs typeface="Consolas" charset="0"/>
              </a:rPr>
              <a:t>  for(</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=0;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&lt;n;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a:t>
            </a:r>
          </a:p>
          <a:p>
            <a:pPr marL="0" lvl="1">
              <a:spcAft>
                <a:spcPts val="600"/>
              </a:spcAft>
              <a:buClr>
                <a:srgbClr val="CC3300"/>
              </a:buClr>
              <a:buSzPct val="90000"/>
            </a:pPr>
            <a:r>
              <a:rPr lang="en-US" altLang="zh-CN" sz="2200" dirty="0">
                <a:latin typeface="Consolas" charset="0"/>
                <a:ea typeface="Consolas" charset="0"/>
                <a:cs typeface="Consolas" charset="0"/>
              </a:rPr>
              <a:t>      </a:t>
            </a:r>
            <a:r>
              <a:rPr lang="en-US" altLang="zh-CN" sz="2200" b="1" kern="0" dirty="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a:solidFill>
                  <a:srgbClr val="CC0000"/>
                </a:solidFill>
                <a:latin typeface="Consolas" panose="020B0609020204030204" pitchFamily="49" charset="0"/>
                <a:ea typeface="隶书" pitchFamily="49" charset="-122"/>
              </a:rPr>
              <a:t>*/</a:t>
            </a:r>
          </a:p>
          <a:p>
            <a:pPr marL="0" lvl="1">
              <a:spcAft>
                <a:spcPts val="600"/>
              </a:spcAft>
              <a:buClr>
                <a:srgbClr val="CC3300"/>
              </a:buClr>
              <a:buSzPct val="90000"/>
            </a:pPr>
            <a:r>
              <a:rPr lang="en-US" altLang="zh-CN" sz="2200" dirty="0">
                <a:latin typeface="Consolas" charset="0"/>
                <a:ea typeface="Consolas" charset="0"/>
                <a:cs typeface="Consolas" charset="0"/>
              </a:rPr>
              <a:t>  }</a:t>
            </a:r>
          </a:p>
        </p:txBody>
      </p:sp>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渐进分析实例</a:t>
            </a:r>
          </a:p>
        </p:txBody>
      </p:sp>
      <p:sp>
        <p:nvSpPr>
          <p:cNvPr id="30" name="文本框 29"/>
          <p:cNvSpPr txBox="1"/>
          <p:nvPr/>
        </p:nvSpPr>
        <p:spPr>
          <a:xfrm>
            <a:off x="6565380" y="1757858"/>
            <a:ext cx="2039067" cy="461665"/>
          </a:xfrm>
          <a:prstGeom prst="rect">
            <a:avLst/>
          </a:prstGeom>
          <a:noFill/>
        </p:spPr>
        <p:txBody>
          <a:bodyPr wrap="square" rtlCol="0">
            <a:spAutoFit/>
          </a:bodyPr>
          <a:lstStyle/>
          <a:p>
            <a:pPr marL="0" lvl="1">
              <a:spcAft>
                <a:spcPts val="600"/>
              </a:spcAft>
              <a:buClr>
                <a:srgbClr val="C00000"/>
              </a:buClr>
            </a:pPr>
            <a:r>
              <a:rPr lang="en-US" altLang="zh-CN"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O(n)</a:t>
            </a:r>
            <a:r>
              <a:rPr lang="zh-CN" altLang="en-US"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右大括号 10"/>
          <p:cNvSpPr/>
          <p:nvPr/>
        </p:nvSpPr>
        <p:spPr bwMode="auto">
          <a:xfrm>
            <a:off x="6100791" y="2831296"/>
            <a:ext cx="336889" cy="1683048"/>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accent2">
                  <a:lumMod val="50000"/>
                </a:schemeClr>
              </a:solidFill>
              <a:effectLst/>
              <a:latin typeface="Arial" charset="0"/>
              <a:ea typeface="宋体" pitchFamily="2" charset="-122"/>
            </a:endParaRPr>
          </a:p>
        </p:txBody>
      </p:sp>
      <p:sp>
        <p:nvSpPr>
          <p:cNvPr id="12" name="文本框 11"/>
          <p:cNvSpPr txBox="1"/>
          <p:nvPr/>
        </p:nvSpPr>
        <p:spPr>
          <a:xfrm>
            <a:off x="6660232" y="3427546"/>
            <a:ext cx="2376264" cy="461665"/>
          </a:xfrm>
          <a:prstGeom prst="rect">
            <a:avLst/>
          </a:prstGeom>
          <a:noFill/>
        </p:spPr>
        <p:txBody>
          <a:bodyPr wrap="square" rtlCol="0">
            <a:spAutoFit/>
          </a:bodyPr>
          <a:lstStyle/>
          <a:p>
            <a:pPr marL="0" lvl="1">
              <a:spcAft>
                <a:spcPts val="600"/>
              </a:spcAft>
              <a:buClr>
                <a:srgbClr val="C00000"/>
              </a:buClr>
            </a:pPr>
            <a:r>
              <a:rPr lang="en-US" altLang="zh-CN"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400" b="1" dirty="0" err="1">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logn</a:t>
            </a:r>
            <a:r>
              <a:rPr lang="en-US" altLang="zh-CN"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右大括号 26"/>
          <p:cNvSpPr/>
          <p:nvPr/>
        </p:nvSpPr>
        <p:spPr bwMode="auto">
          <a:xfrm>
            <a:off x="6100791" y="1234116"/>
            <a:ext cx="415425" cy="1508772"/>
          </a:xfrm>
          <a:prstGeom prst="rightBrace">
            <a:avLst>
              <a:gd name="adj1" fmla="val 24448"/>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accent2">
                  <a:lumMod val="50000"/>
                </a:schemeClr>
              </a:solidFill>
              <a:effectLst/>
              <a:latin typeface="Arial" charset="0"/>
              <a:ea typeface="宋体" pitchFamily="2" charset="-122"/>
            </a:endParaRPr>
          </a:p>
        </p:txBody>
      </p:sp>
      <p:sp>
        <p:nvSpPr>
          <p:cNvPr id="9" name="文本框 8"/>
          <p:cNvSpPr txBox="1"/>
          <p:nvPr/>
        </p:nvSpPr>
        <p:spPr>
          <a:xfrm>
            <a:off x="546794" y="2772018"/>
            <a:ext cx="5521763" cy="1862048"/>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200" dirty="0" err="1">
                <a:latin typeface="Consolas" charset="0"/>
                <a:ea typeface="Consolas" charset="0"/>
                <a:cs typeface="Consolas" charset="0"/>
              </a:rPr>
              <a:t>int</a:t>
            </a:r>
            <a:r>
              <a:rPr lang="en-US" altLang="zh-CN" sz="2200" dirty="0">
                <a:latin typeface="Consolas" charset="0"/>
                <a:ea typeface="Consolas" charset="0"/>
                <a:cs typeface="Consolas" charset="0"/>
              </a:rPr>
              <a:t> count = 1;</a:t>
            </a:r>
          </a:p>
          <a:p>
            <a:pPr marL="0" lvl="1">
              <a:buClr>
                <a:srgbClr val="CC3300"/>
              </a:buClr>
              <a:buSzPct val="90000"/>
            </a:pPr>
            <a:r>
              <a:rPr lang="en-US" altLang="zh-CN" sz="2200" dirty="0">
                <a:latin typeface="Consolas" charset="0"/>
                <a:ea typeface="Consolas" charset="0"/>
                <a:cs typeface="Consolas" charset="0"/>
              </a:rPr>
              <a:t>  while (count&lt;n){</a:t>
            </a:r>
          </a:p>
          <a:p>
            <a:pPr marL="0" lvl="1">
              <a:buClr>
                <a:srgbClr val="CC3300"/>
              </a:buClr>
              <a:buSzPct val="90000"/>
            </a:pPr>
            <a:r>
              <a:rPr lang="en-US" altLang="zh-CN" sz="2200" dirty="0">
                <a:latin typeface="Consolas" charset="0"/>
                <a:ea typeface="Consolas" charset="0"/>
                <a:cs typeface="Consolas" charset="0"/>
              </a:rPr>
              <a:t>      count = count*2</a:t>
            </a:r>
            <a:r>
              <a:rPr lang="zh-CN" altLang="en-US" sz="2200" dirty="0">
                <a:latin typeface="Consolas" charset="0"/>
                <a:ea typeface="Consolas" charset="0"/>
                <a:cs typeface="Consolas" charset="0"/>
              </a:rPr>
              <a:t>；</a:t>
            </a:r>
            <a:endParaRPr lang="en-US" altLang="zh-CN" sz="2200" dirty="0">
              <a:latin typeface="Consolas" charset="0"/>
              <a:ea typeface="Consolas" charset="0"/>
              <a:cs typeface="Consolas" charset="0"/>
            </a:endParaRPr>
          </a:p>
          <a:p>
            <a:pPr marL="0" lvl="1">
              <a:spcAft>
                <a:spcPts val="600"/>
              </a:spcAft>
              <a:buClr>
                <a:srgbClr val="CC3300"/>
              </a:buClr>
              <a:buSzPct val="90000"/>
            </a:pPr>
            <a:r>
              <a:rPr lang="en-US" altLang="zh-CN" sz="2200" dirty="0">
                <a:latin typeface="Consolas" charset="0"/>
                <a:ea typeface="Consolas" charset="0"/>
                <a:cs typeface="Consolas" charset="0"/>
              </a:rPr>
              <a:t>      </a:t>
            </a:r>
            <a:r>
              <a:rPr lang="en-US" altLang="zh-CN" sz="2200" b="1" kern="0" dirty="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dirty="0">
                <a:latin typeface="Consolas" charset="0"/>
                <a:ea typeface="Consolas" charset="0"/>
                <a:cs typeface="Consolas" charset="0"/>
              </a:rPr>
              <a:t>  }</a:t>
            </a:r>
          </a:p>
        </p:txBody>
      </p:sp>
      <p:sp>
        <p:nvSpPr>
          <p:cNvPr id="13" name="文本框 12"/>
          <p:cNvSpPr txBox="1"/>
          <p:nvPr/>
        </p:nvSpPr>
        <p:spPr>
          <a:xfrm>
            <a:off x="572550" y="4581128"/>
            <a:ext cx="5305689" cy="2200602"/>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200" dirty="0" err="1">
                <a:latin typeface="Consolas" charset="0"/>
                <a:ea typeface="Consolas" charset="0"/>
                <a:cs typeface="Consolas" charset="0"/>
              </a:rPr>
              <a:t>int</a:t>
            </a:r>
            <a:r>
              <a:rPr lang="en-US" altLang="zh-CN" sz="2200" dirty="0">
                <a:latin typeface="Consolas" charset="0"/>
                <a:ea typeface="Consolas" charset="0"/>
                <a:cs typeface="Consolas" charset="0"/>
              </a:rPr>
              <a:t>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 j;</a:t>
            </a:r>
          </a:p>
          <a:p>
            <a:pPr marL="0" lvl="1">
              <a:buClr>
                <a:srgbClr val="CC3300"/>
              </a:buClr>
              <a:buSzPct val="90000"/>
            </a:pPr>
            <a:r>
              <a:rPr lang="en-US" altLang="zh-CN" sz="2200" dirty="0">
                <a:latin typeface="Consolas" charset="0"/>
                <a:ea typeface="Consolas" charset="0"/>
                <a:cs typeface="Consolas" charset="0"/>
              </a:rPr>
              <a:t>  for(</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=0;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&lt;n;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for(</a:t>
            </a:r>
            <a:r>
              <a:rPr lang="en-US" altLang="zh-CN" sz="2200" dirty="0" err="1">
                <a:latin typeface="Consolas" charset="0"/>
                <a:ea typeface="Consolas" charset="0"/>
                <a:cs typeface="Consolas" charset="0"/>
              </a:rPr>
              <a:t>int</a:t>
            </a:r>
            <a:r>
              <a:rPr lang="en-US" altLang="zh-CN" sz="2200" dirty="0">
                <a:latin typeface="Consolas" charset="0"/>
                <a:ea typeface="Consolas" charset="0"/>
                <a:cs typeface="Consolas" charset="0"/>
              </a:rPr>
              <a:t> j=0; j&lt;n; </a:t>
            </a:r>
            <a:r>
              <a:rPr lang="en-US" altLang="zh-CN" sz="2200" dirty="0" err="1">
                <a:latin typeface="Consolas" charset="0"/>
                <a:ea typeface="Consolas" charset="0"/>
                <a:cs typeface="Consolas" charset="0"/>
              </a:rPr>
              <a:t>j++</a:t>
            </a:r>
            <a:r>
              <a:rPr lang="en-US" altLang="zh-CN" sz="2200" dirty="0">
                <a:latin typeface="Consolas" charset="0"/>
                <a:ea typeface="Consolas" charset="0"/>
                <a:cs typeface="Consolas" charset="0"/>
              </a:rPr>
              <a:t>){</a:t>
            </a:r>
          </a:p>
          <a:p>
            <a:pPr marL="0" lvl="1">
              <a:spcAft>
                <a:spcPts val="600"/>
              </a:spcAft>
              <a:buClr>
                <a:srgbClr val="CC3300"/>
              </a:buClr>
              <a:buSzPct val="90000"/>
            </a:pPr>
            <a:r>
              <a:rPr lang="en-US" altLang="zh-CN" sz="2200" dirty="0">
                <a:latin typeface="Consolas" charset="0"/>
                <a:ea typeface="Consolas" charset="0"/>
                <a:cs typeface="Consolas" charset="0"/>
              </a:rPr>
              <a:t>	</a:t>
            </a:r>
            <a:r>
              <a:rPr lang="en-US" altLang="zh-CN" sz="2200" b="1" kern="0" dirty="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dirty="0">
                <a:latin typeface="Consolas" charset="0"/>
                <a:ea typeface="Consolas" charset="0"/>
                <a:cs typeface="Consolas" charset="0"/>
              </a:rPr>
              <a:t>    }</a:t>
            </a:r>
          </a:p>
          <a:p>
            <a:pPr marL="0" lvl="1">
              <a:buClr>
                <a:srgbClr val="CC3300"/>
              </a:buClr>
              <a:buSzPct val="90000"/>
            </a:pPr>
            <a:r>
              <a:rPr lang="en-US" altLang="zh-CN" sz="2200" dirty="0">
                <a:latin typeface="Consolas" charset="0"/>
                <a:ea typeface="Consolas" charset="0"/>
                <a:cs typeface="Consolas" charset="0"/>
              </a:rPr>
              <a:t> } </a:t>
            </a:r>
          </a:p>
        </p:txBody>
      </p:sp>
      <p:sp>
        <p:nvSpPr>
          <p:cNvPr id="14" name="右大括号 13"/>
          <p:cNvSpPr/>
          <p:nvPr/>
        </p:nvSpPr>
        <p:spPr bwMode="auto">
          <a:xfrm>
            <a:off x="6100791" y="4730118"/>
            <a:ext cx="336889" cy="1683048"/>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accent2">
                  <a:lumMod val="50000"/>
                </a:schemeClr>
              </a:solidFill>
              <a:effectLst/>
              <a:latin typeface="Arial" charset="0"/>
              <a:ea typeface="宋体" pitchFamily="2" charset="-122"/>
            </a:endParaRPr>
          </a:p>
        </p:txBody>
      </p:sp>
      <p:sp>
        <p:nvSpPr>
          <p:cNvPr id="15" name="文本框 14"/>
          <p:cNvSpPr txBox="1"/>
          <p:nvPr/>
        </p:nvSpPr>
        <p:spPr>
          <a:xfrm>
            <a:off x="6660232" y="5326368"/>
            <a:ext cx="2376264" cy="461665"/>
          </a:xfrm>
          <a:prstGeom prst="rect">
            <a:avLst/>
          </a:prstGeom>
          <a:noFill/>
        </p:spPr>
        <p:txBody>
          <a:bodyPr wrap="square" rtlCol="0">
            <a:spAutoFit/>
          </a:bodyPr>
          <a:lstStyle/>
          <a:p>
            <a:pPr marL="0" lvl="1">
              <a:spcAft>
                <a:spcPts val="600"/>
              </a:spcAft>
              <a:buClr>
                <a:srgbClr val="C00000"/>
              </a:buClr>
            </a:pPr>
            <a:r>
              <a:rPr lang="en-US" altLang="zh-CN"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O(n</a:t>
            </a:r>
            <a:r>
              <a:rPr lang="en-US" altLang="zh-CN" sz="2400" b="1" baseline="300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8051922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1" grpId="0" animBg="1"/>
      <p:bldP spid="12" grpId="0"/>
      <p:bldP spid="27" grpId="0" animBg="1"/>
      <p:bldP spid="9" grpId="0"/>
      <p:bldP spid="13" grpId="0"/>
      <p:bldP spid="14"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课程信息</a:t>
            </a:r>
          </a:p>
        </p:txBody>
      </p:sp>
      <p:sp>
        <p:nvSpPr>
          <p:cNvPr id="11" name="TextBox 20"/>
          <p:cNvSpPr txBox="1">
            <a:spLocks noChangeArrowheads="1"/>
          </p:cNvSpPr>
          <p:nvPr/>
        </p:nvSpPr>
        <p:spPr bwMode="auto">
          <a:xfrm>
            <a:off x="262328" y="1196752"/>
            <a:ext cx="8164122" cy="523220"/>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主讲：刘烨斌，</a:t>
            </a:r>
            <a:r>
              <a:rPr lang="en-US" altLang="zh-CN" sz="2800" b="1" dirty="0">
                <a:latin typeface="微软雅黑" panose="020B0503020204020204" pitchFamily="34" charset="-122"/>
                <a:ea typeface="微软雅黑" panose="020B0503020204020204" pitchFamily="34" charset="-122"/>
              </a:rPr>
              <a:t>liuyebin@tsinghua.edu.cn</a:t>
            </a:r>
          </a:p>
        </p:txBody>
      </p:sp>
      <p:sp>
        <p:nvSpPr>
          <p:cNvPr id="8" name="TextBox 20"/>
          <p:cNvSpPr txBox="1">
            <a:spLocks noChangeArrowheads="1"/>
          </p:cNvSpPr>
          <p:nvPr/>
        </p:nvSpPr>
        <p:spPr bwMode="auto">
          <a:xfrm>
            <a:off x="277166" y="1772816"/>
            <a:ext cx="8758074" cy="2862322"/>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助教：</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苏肇琪，</a:t>
            </a:r>
            <a:r>
              <a:rPr lang="en-US" altLang="zh-CN" sz="2800" b="1" dirty="0">
                <a:latin typeface="微软雅黑" panose="020B0503020204020204" pitchFamily="34" charset="-122"/>
                <a:ea typeface="微软雅黑" panose="020B0503020204020204" pitchFamily="34" charset="-122"/>
              </a:rPr>
              <a:t> suzq13@tsinghua.org.cn</a:t>
            </a: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王立祯</a:t>
            </a:r>
            <a:r>
              <a:rPr lang="zh-CN" altLang="en-US" sz="2800" b="1" dirty="0">
                <a:latin typeface="微软雅黑" panose="020B0503020204020204" pitchFamily="34" charset="-122"/>
                <a:ea typeface="微软雅黑" panose="020B0503020204020204" pitchFamily="34" charset="-122"/>
              </a:rPr>
              <a:t>，</a:t>
            </a:r>
            <a:r>
              <a:rPr lang="en-US" altLang="zh-CN" sz="2800" b="1" dirty="0" smtClean="0">
                <a:latin typeface="微软雅黑" panose="020B0503020204020204" pitchFamily="34" charset="-122"/>
                <a:ea typeface="微软雅黑" panose="020B0503020204020204" pitchFamily="34" charset="-122"/>
              </a:rPr>
              <a:t>wanglz14@mails.tsinghua.edu.cn</a:t>
            </a: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安   </a:t>
            </a:r>
            <a:r>
              <a:rPr lang="zh-CN" altLang="en-US" sz="2800" b="1" dirty="0">
                <a:latin typeface="微软雅黑" panose="020B0503020204020204" pitchFamily="34" charset="-122"/>
                <a:ea typeface="微软雅黑" panose="020B0503020204020204" pitchFamily="34" charset="-122"/>
              </a:rPr>
              <a:t>亮， </a:t>
            </a:r>
            <a:r>
              <a:rPr lang="en-US" altLang="zh-CN" sz="2800" b="1" dirty="0" smtClean="0">
                <a:latin typeface="微软雅黑" panose="020B0503020204020204" pitchFamily="34" charset="-122"/>
                <a:ea typeface="微软雅黑" panose="020B0503020204020204" pitchFamily="34" charset="-122"/>
              </a:rPr>
              <a:t>al17@mails.tsinghua.edu.cn</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9095120"/>
      </p:ext>
    </p:extLst>
  </p:cSld>
  <p:clrMapOvr>
    <a:masterClrMapping/>
  </p:clrMapOvr>
  <p:transition advTm="157">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4317" y="2914868"/>
            <a:ext cx="4897040" cy="3216265"/>
          </a:xfrm>
          <a:prstGeom prst="rect">
            <a:avLst/>
          </a:prstGeom>
          <a:noFill/>
        </p:spPr>
        <p:txBody>
          <a:bodyPr wrap="square" rtlCol="0">
            <a:spAutoFit/>
          </a:bodyPr>
          <a:lstStyle/>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for (</a:t>
            </a:r>
            <a:r>
              <a:rPr lang="en-US" altLang="zh-CN" sz="2000" dirty="0" err="1">
                <a:solidFill>
                  <a:schemeClr val="accent2">
                    <a:lumMod val="50000"/>
                  </a:schemeClr>
                </a:solidFill>
                <a:latin typeface="Consolas" charset="0"/>
                <a:ea typeface="Consolas" charset="0"/>
                <a:cs typeface="Consolas" charset="0"/>
              </a:rPr>
              <a:t>int</a:t>
            </a:r>
            <a:r>
              <a:rPr lang="en-US" altLang="zh-CN" sz="2000" dirty="0">
                <a:solidFill>
                  <a:schemeClr val="accent2">
                    <a:lumMod val="50000"/>
                  </a:schemeClr>
                </a:solidFill>
                <a:latin typeface="Consolas" charset="0"/>
                <a:ea typeface="Consolas" charset="0"/>
                <a:cs typeface="Consolas" charset="0"/>
              </a:rPr>
              <a:t>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=0;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&lt;n;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float a = 0;</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for (</a:t>
            </a:r>
            <a:r>
              <a:rPr lang="en-US" altLang="zh-CN" sz="2000" dirty="0" err="1">
                <a:solidFill>
                  <a:schemeClr val="accent2">
                    <a:lumMod val="50000"/>
                  </a:schemeClr>
                </a:solidFill>
                <a:latin typeface="Consolas" charset="0"/>
                <a:ea typeface="Consolas" charset="0"/>
                <a:cs typeface="Consolas" charset="0"/>
              </a:rPr>
              <a:t>int</a:t>
            </a:r>
            <a:r>
              <a:rPr lang="en-US" altLang="zh-CN" sz="2000" dirty="0">
                <a:solidFill>
                  <a:schemeClr val="accent2">
                    <a:lumMod val="50000"/>
                  </a:schemeClr>
                </a:solidFill>
                <a:latin typeface="Consolas" charset="0"/>
                <a:ea typeface="Consolas" charset="0"/>
                <a:cs typeface="Consolas" charset="0"/>
              </a:rPr>
              <a:t> j=0; j&lt;=</a:t>
            </a:r>
            <a:r>
              <a:rPr lang="en-US" altLang="zh-CN" sz="2000" dirty="0" err="1">
                <a:solidFill>
                  <a:schemeClr val="accent2">
                    <a:lumMod val="50000"/>
                  </a:schemeClr>
                </a:solidFill>
                <a:latin typeface="Consolas" charset="0"/>
                <a:ea typeface="Consolas" charset="0"/>
                <a:cs typeface="Consolas" charset="0"/>
              </a:rPr>
              <a:t>i</a:t>
            </a:r>
            <a:r>
              <a:rPr lang="zh-CN" altLang="en-US" sz="2000" dirty="0">
                <a:solidFill>
                  <a:schemeClr val="accent2">
                    <a:lumMod val="50000"/>
                  </a:schemeClr>
                </a:solidFill>
                <a:latin typeface="Consolas" charset="0"/>
                <a:ea typeface="Consolas" charset="0"/>
                <a:cs typeface="Consolas" charset="0"/>
              </a:rPr>
              <a:t>；</a:t>
            </a:r>
            <a:r>
              <a:rPr lang="en-US" altLang="zh-CN" sz="2000" dirty="0" err="1">
                <a:solidFill>
                  <a:schemeClr val="accent2">
                    <a:lumMod val="50000"/>
                  </a:schemeClr>
                </a:solidFill>
                <a:latin typeface="Consolas" charset="0"/>
                <a:ea typeface="Consolas" charset="0"/>
                <a:cs typeface="Consolas" charset="0"/>
              </a:rPr>
              <a:t>j++</a:t>
            </a: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a = </a:t>
            </a:r>
            <a:r>
              <a:rPr lang="en-US" altLang="zh-CN" sz="2000" dirty="0" err="1">
                <a:solidFill>
                  <a:schemeClr val="accent2">
                    <a:lumMod val="50000"/>
                  </a:schemeClr>
                </a:solidFill>
                <a:latin typeface="Consolas" charset="0"/>
                <a:ea typeface="Consolas" charset="0"/>
                <a:cs typeface="Consolas" charset="0"/>
              </a:rPr>
              <a:t>a+X</a:t>
            </a:r>
            <a:r>
              <a:rPr lang="en-US" altLang="zh-CN" sz="2000" dirty="0">
                <a:solidFill>
                  <a:schemeClr val="accent2">
                    <a:lumMod val="50000"/>
                  </a:schemeClr>
                </a:solidFill>
                <a:latin typeface="Consolas" charset="0"/>
                <a:ea typeface="Consolas" charset="0"/>
                <a:cs typeface="Consolas" charset="0"/>
              </a:rPr>
              <a:t>[j];</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A[</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 = a/(i+1);</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return A;</a:t>
            </a: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渐进分析实例</a:t>
            </a:r>
          </a:p>
        </p:txBody>
      </p:sp>
      <p:sp>
        <p:nvSpPr>
          <p:cNvPr id="3" name="文本框 2"/>
          <p:cNvSpPr txBox="1"/>
          <p:nvPr/>
        </p:nvSpPr>
        <p:spPr>
          <a:xfrm>
            <a:off x="395536" y="1196752"/>
            <a:ext cx="8352927" cy="241604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问题：前缀平均</a:t>
            </a:r>
            <a:r>
              <a:rPr lang="en-US" altLang="zh-CN" sz="2400" b="1" dirty="0" err="1">
                <a:latin typeface="微软雅黑" panose="020B0503020204020204" pitchFamily="34" charset="-122"/>
                <a:ea typeface="微软雅黑" panose="020B0503020204020204" pitchFamily="34" charset="-122"/>
              </a:rPr>
              <a:t>prefixAverage</a:t>
            </a:r>
            <a:r>
              <a:rPr lang="en-US" altLang="zh-CN" sz="2400" b="1" dirty="0">
                <a:latin typeface="微软雅黑" panose="020B0503020204020204" pitchFamily="34" charset="-122"/>
                <a:ea typeface="微软雅黑" panose="020B0503020204020204" pitchFamily="34" charset="-122"/>
              </a:rPr>
              <a:t>(X)</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Clr>
                <a:srgbClr val="C00000"/>
              </a:buClr>
              <a:buFont typeface="Wingdings" panose="05000000000000000000" pitchFamily="2" charset="2"/>
              <a:buChar char="ü"/>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rPr>
              <a:t>由</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个元素构成的数组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a:t>
            </a:r>
          </a:p>
          <a:p>
            <a:pPr marL="800100" lvl="1" indent="-342900">
              <a:lnSpc>
                <a:spcPct val="150000"/>
              </a:lnSpc>
              <a:buClr>
                <a:srgbClr val="C00000"/>
              </a:buClr>
              <a:buFont typeface="Wingdings" panose="05000000000000000000" pitchFamily="2" charset="2"/>
              <a:buChar char="ü"/>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输出</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元数组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latin typeface="微软雅黑" panose="020B0503020204020204" pitchFamily="34" charset="-122"/>
                <a:ea typeface="微软雅黑" panose="020B0503020204020204" pitchFamily="34" charset="-122"/>
              </a:rPr>
              <a:t>使得</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X[0],…,X[</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的均值</a:t>
            </a:r>
            <a:endParaRPr lang="en-US" altLang="zh-CN" sz="2400" b="1" dirty="0">
              <a:latin typeface="微软雅黑" panose="020B0503020204020204" pitchFamily="34" charset="-122"/>
              <a:ea typeface="微软雅黑" panose="020B0503020204020204" pitchFamily="34" charset="-122"/>
            </a:endParaRPr>
          </a:p>
          <a:p>
            <a:pPr lvl="1">
              <a:buClr>
                <a:srgbClr val="C00000"/>
              </a:buClr>
            </a:pPr>
            <a:endParaRPr lang="en-US" altLang="zh-CN" sz="22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右大括号 1"/>
          <p:cNvSpPr/>
          <p:nvPr/>
        </p:nvSpPr>
        <p:spPr bwMode="auto">
          <a:xfrm>
            <a:off x="5220072" y="3800657"/>
            <a:ext cx="216024" cy="564447"/>
          </a:xfrm>
          <a:prstGeom prst="rightBrace">
            <a:avLst>
              <a:gd name="adj1" fmla="val 30466"/>
              <a:gd name="adj2" fmla="val 50000"/>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26" name="文本框 25"/>
          <p:cNvSpPr txBox="1"/>
          <p:nvPr/>
        </p:nvSpPr>
        <p:spPr>
          <a:xfrm>
            <a:off x="5542033" y="3816189"/>
            <a:ext cx="1656184" cy="784830"/>
          </a:xfrm>
          <a:prstGeom prst="rect">
            <a:avLst/>
          </a:prstGeom>
          <a:noFill/>
        </p:spPr>
        <p:txBody>
          <a:bodyPr wrap="square" rtlCol="0">
            <a:spAutoFit/>
          </a:bodyPr>
          <a:lstStyle/>
          <a:p>
            <a:pPr marL="0" lvl="1">
              <a:spcAft>
                <a:spcPts val="600"/>
              </a:spcAft>
              <a:buClr>
                <a:srgbClr val="C00000"/>
              </a:buClr>
            </a:pPr>
            <a:r>
              <a:rPr lang="en-US" altLang="zh-CN" sz="20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次迭代</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a:spcAft>
                <a:spcPts val="600"/>
              </a:spcAft>
              <a:buClr>
                <a:srgbClr val="C00000"/>
              </a:buClr>
            </a:pPr>
            <a:r>
              <a:rPr lang="en-US" altLang="zh-CN" sz="2000" b="1" i="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 0,1…,n-1</a:t>
            </a:r>
          </a:p>
        </p:txBody>
      </p:sp>
      <p:sp>
        <p:nvSpPr>
          <p:cNvPr id="27" name="右大括号 26"/>
          <p:cNvSpPr/>
          <p:nvPr/>
        </p:nvSpPr>
        <p:spPr bwMode="auto">
          <a:xfrm>
            <a:off x="7219673" y="3015827"/>
            <a:ext cx="304655" cy="1493293"/>
          </a:xfrm>
          <a:prstGeom prst="rightBrace">
            <a:avLst>
              <a:gd name="adj1" fmla="val 37759"/>
              <a:gd name="adj2" fmla="val 50000"/>
            </a:avLst>
          </a:prstGeom>
          <a:noFill/>
          <a:ln w="19050" cap="flat" cmpd="sng" algn="ctr">
            <a:solidFill>
              <a:srgbClr val="008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0" name="文本框 29"/>
          <p:cNvSpPr txBox="1"/>
          <p:nvPr/>
        </p:nvSpPr>
        <p:spPr>
          <a:xfrm>
            <a:off x="7524328" y="3562418"/>
            <a:ext cx="1656184" cy="400110"/>
          </a:xfrm>
          <a:prstGeom prst="rect">
            <a:avLst/>
          </a:prstGeom>
          <a:noFill/>
        </p:spPr>
        <p:txBody>
          <a:bodyPr wrap="square" rtlCol="0">
            <a:spAutoFit/>
          </a:bodyPr>
          <a:lstStyle/>
          <a:p>
            <a:pPr marL="0" lvl="1">
              <a:spcAft>
                <a:spcPts val="600"/>
              </a:spcAft>
              <a:buClr>
                <a:srgbClr val="C00000"/>
              </a:buClr>
            </a:pPr>
            <a:r>
              <a:rPr lang="en-US" altLang="zh-CN" sz="2000" b="1" i="1" dirty="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次迭代</a:t>
            </a:r>
            <a:endParaRPr lang="en-US" altLang="zh-CN" sz="2000" b="1" dirty="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p:cNvSpPr/>
          <p:nvPr/>
        </p:nvSpPr>
        <p:spPr>
          <a:xfrm>
            <a:off x="410018" y="5589240"/>
            <a:ext cx="3002745" cy="580865"/>
          </a:xfrm>
          <a:prstGeom prst="rect">
            <a:avLst/>
          </a:prstGeom>
        </p:spPr>
        <p:txBody>
          <a:bodyPr wrap="none">
            <a:spAutoFit/>
          </a:bodyPr>
          <a:lstStyle/>
          <a:p>
            <a:pPr lvl="1">
              <a:lnSpc>
                <a:spcPct val="150000"/>
              </a:lnSpc>
              <a:buClr>
                <a:srgbClr val="C00000"/>
              </a:buClr>
            </a:pPr>
            <a:r>
              <a:rPr lang="zh-CN" altLang="en-US" sz="2400" b="1" dirty="0">
                <a:latin typeface="微软雅黑" panose="020B0503020204020204" pitchFamily="34" charset="-122"/>
                <a:ea typeface="微软雅黑" panose="020B0503020204020204" pitchFamily="34" charset="-122"/>
              </a:rPr>
              <a:t>运行时间为</a:t>
            </a:r>
            <a:r>
              <a:rPr lang="en-US" altLang="zh-CN" sz="2400" b="1" dirty="0">
                <a:latin typeface="微软雅黑" panose="020B0503020204020204" pitchFamily="34" charset="-122"/>
                <a:ea typeface="微软雅黑" panose="020B0503020204020204" pitchFamily="34" charset="-122"/>
              </a:rPr>
              <a:t>O(n</a:t>
            </a:r>
            <a:r>
              <a:rPr lang="en-US" altLang="zh-CN" sz="2400" b="1" baseline="30000" dirty="0">
                <a:latin typeface="微软雅黑" panose="020B0503020204020204" pitchFamily="34" charset="-122"/>
                <a:ea typeface="微软雅黑" panose="020B0503020204020204" pitchFamily="34" charset="-122"/>
              </a:rPr>
              <a:t>2</a:t>
            </a:r>
            <a:r>
              <a:rPr lang="en-US" altLang="zh-CN" sz="2400" b="1" dirty="0">
                <a:latin typeface="微软雅黑" panose="020B0503020204020204" pitchFamily="34" charset="-122"/>
                <a:ea typeface="微软雅黑" panose="020B0503020204020204" pitchFamily="34" charset="-122"/>
              </a:rPr>
              <a:t>)</a:t>
            </a:r>
            <a:endPar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46210706"/>
      </p:ext>
    </p:extLst>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渐进分析实例</a:t>
            </a:r>
          </a:p>
        </p:txBody>
      </p:sp>
      <p:sp>
        <p:nvSpPr>
          <p:cNvPr id="3" name="文本框 2"/>
          <p:cNvSpPr txBox="1"/>
          <p:nvPr/>
        </p:nvSpPr>
        <p:spPr>
          <a:xfrm>
            <a:off x="395536" y="1196752"/>
            <a:ext cx="8352927" cy="241604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问题：前缀平均</a:t>
            </a:r>
            <a:r>
              <a:rPr lang="en-US" altLang="zh-CN" sz="2400" b="1" dirty="0">
                <a:latin typeface="微软雅黑" panose="020B0503020204020204" pitchFamily="34" charset="-122"/>
                <a:ea typeface="微软雅黑" panose="020B0503020204020204" pitchFamily="34" charset="-122"/>
              </a:rPr>
              <a:t>prefixAverage2(X)</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Clr>
                <a:srgbClr val="C00000"/>
              </a:buClr>
              <a:buFont typeface="Wingdings" panose="05000000000000000000" pitchFamily="2" charset="2"/>
              <a:buChar char="ü"/>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rPr>
              <a:t>由</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个元素构成的数组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a:t>
            </a:r>
          </a:p>
          <a:p>
            <a:pPr marL="800100" lvl="1" indent="-342900">
              <a:lnSpc>
                <a:spcPct val="150000"/>
              </a:lnSpc>
              <a:buClr>
                <a:srgbClr val="C00000"/>
              </a:buClr>
              <a:buFont typeface="Wingdings" panose="05000000000000000000" pitchFamily="2" charset="2"/>
              <a:buChar char="ü"/>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输出</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元数组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latin typeface="微软雅黑" panose="020B0503020204020204" pitchFamily="34" charset="-122"/>
                <a:ea typeface="微软雅黑" panose="020B0503020204020204" pitchFamily="34" charset="-122"/>
              </a:rPr>
              <a:t>使得</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X[0],…,X[</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的均值</a:t>
            </a:r>
            <a:endParaRPr lang="en-US" altLang="zh-CN" sz="2400" b="1" dirty="0">
              <a:latin typeface="微软雅黑" panose="020B0503020204020204" pitchFamily="34" charset="-122"/>
              <a:ea typeface="微软雅黑" panose="020B0503020204020204" pitchFamily="34" charset="-122"/>
            </a:endParaRPr>
          </a:p>
          <a:p>
            <a:pPr lvl="1">
              <a:buClr>
                <a:srgbClr val="C00000"/>
              </a:buClr>
            </a:pPr>
            <a:endParaRPr lang="en-US" altLang="zh-CN" sz="22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p:cNvSpPr txBox="1"/>
          <p:nvPr/>
        </p:nvSpPr>
        <p:spPr>
          <a:xfrm>
            <a:off x="895132" y="3003049"/>
            <a:ext cx="4897040" cy="1938992"/>
          </a:xfrm>
          <a:prstGeom prst="rect">
            <a:avLst/>
          </a:prstGeom>
          <a:noFill/>
        </p:spPr>
        <p:txBody>
          <a:bodyPr wrap="square" rtlCol="0">
            <a:spAutoFit/>
          </a:bodyPr>
          <a:lstStyle/>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float sum = 0;</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for (</a:t>
            </a:r>
            <a:r>
              <a:rPr lang="en-US" altLang="zh-CN" sz="2000" dirty="0" err="1">
                <a:solidFill>
                  <a:schemeClr val="accent2">
                    <a:lumMod val="50000"/>
                  </a:schemeClr>
                </a:solidFill>
                <a:latin typeface="Consolas" charset="0"/>
                <a:ea typeface="Consolas" charset="0"/>
                <a:cs typeface="Consolas" charset="0"/>
              </a:rPr>
              <a:t>int</a:t>
            </a:r>
            <a:r>
              <a:rPr lang="en-US" altLang="zh-CN" sz="2000" dirty="0">
                <a:solidFill>
                  <a:schemeClr val="accent2">
                    <a:lumMod val="50000"/>
                  </a:schemeClr>
                </a:solidFill>
                <a:latin typeface="Consolas" charset="0"/>
                <a:ea typeface="Consolas" charset="0"/>
                <a:cs typeface="Consolas" charset="0"/>
              </a:rPr>
              <a:t>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=0;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&lt;n;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sum = sum + X[</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A[</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 </a:t>
            </a:r>
            <a:r>
              <a:rPr lang="en-US" altLang="zh-CN" sz="2000">
                <a:solidFill>
                  <a:schemeClr val="accent2">
                    <a:lumMod val="50000"/>
                  </a:schemeClr>
                </a:solidFill>
                <a:latin typeface="Consolas" charset="0"/>
                <a:ea typeface="Consolas" charset="0"/>
                <a:cs typeface="Consolas" charset="0"/>
              </a:rPr>
              <a:t>= sum/(</a:t>
            </a:r>
            <a:r>
              <a:rPr lang="en-US" altLang="zh-CN" sz="2000" dirty="0">
                <a:solidFill>
                  <a:schemeClr val="accent2">
                    <a:lumMod val="50000"/>
                  </a:schemeClr>
                </a:solidFill>
                <a:latin typeface="Consolas" charset="0"/>
                <a:ea typeface="Consolas" charset="0"/>
                <a:cs typeface="Consolas" charset="0"/>
              </a:rPr>
              <a:t>i+1);</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a:t>
            </a:r>
          </a:p>
        </p:txBody>
      </p:sp>
      <p:sp>
        <p:nvSpPr>
          <p:cNvPr id="27" name="右大括号 26"/>
          <p:cNvSpPr/>
          <p:nvPr/>
        </p:nvSpPr>
        <p:spPr bwMode="auto">
          <a:xfrm>
            <a:off x="4584151" y="3573016"/>
            <a:ext cx="321960" cy="1072862"/>
          </a:xfrm>
          <a:prstGeom prst="rightBrace">
            <a:avLst/>
          </a:prstGeom>
          <a:noFill/>
          <a:ln w="19050" cap="flat" cmpd="sng" algn="ctr">
            <a:solidFill>
              <a:srgbClr val="008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0" name="文本框 29"/>
          <p:cNvSpPr txBox="1"/>
          <p:nvPr/>
        </p:nvSpPr>
        <p:spPr>
          <a:xfrm>
            <a:off x="4932040" y="3909392"/>
            <a:ext cx="1656184" cy="400110"/>
          </a:xfrm>
          <a:prstGeom prst="rect">
            <a:avLst/>
          </a:prstGeom>
          <a:noFill/>
        </p:spPr>
        <p:txBody>
          <a:bodyPr wrap="square" rtlCol="0">
            <a:spAutoFit/>
          </a:bodyPr>
          <a:lstStyle/>
          <a:p>
            <a:pPr marL="0" lvl="1">
              <a:spcAft>
                <a:spcPts val="600"/>
              </a:spcAft>
              <a:buClr>
                <a:srgbClr val="C00000"/>
              </a:buClr>
            </a:pPr>
            <a:r>
              <a:rPr lang="en-US" altLang="zh-CN" sz="2000" b="1" i="1" dirty="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000" b="1" dirty="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次迭代</a:t>
            </a:r>
            <a:endParaRPr lang="en-US" altLang="zh-CN" sz="2000" b="1" dirty="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p:cNvSpPr/>
          <p:nvPr/>
        </p:nvSpPr>
        <p:spPr>
          <a:xfrm>
            <a:off x="467544" y="5229200"/>
            <a:ext cx="2876108" cy="646331"/>
          </a:xfrm>
          <a:prstGeom prst="rect">
            <a:avLst/>
          </a:prstGeom>
        </p:spPr>
        <p:txBody>
          <a:bodyPr wrap="none">
            <a:spAutoFit/>
          </a:bodyPr>
          <a:lstStyle/>
          <a:p>
            <a:pPr lvl="1">
              <a:lnSpc>
                <a:spcPct val="150000"/>
              </a:lnSpc>
              <a:buClr>
                <a:srgbClr val="C00000"/>
              </a:buClr>
            </a:pPr>
            <a:r>
              <a:rPr lang="zh-CN" altLang="en-US" sz="2400" b="1" dirty="0">
                <a:latin typeface="微软雅黑" panose="020B0503020204020204" pitchFamily="34" charset="-122"/>
                <a:ea typeface="微软雅黑" panose="020B0503020204020204" pitchFamily="34" charset="-122"/>
              </a:rPr>
              <a:t>运行时间为</a:t>
            </a:r>
            <a:r>
              <a:rPr lang="en-US" altLang="zh-CN" sz="2400" b="1" dirty="0">
                <a:latin typeface="微软雅黑" panose="020B0503020204020204" pitchFamily="34" charset="-122"/>
                <a:ea typeface="微软雅黑" panose="020B0503020204020204" pitchFamily="34" charset="-122"/>
              </a:rPr>
              <a:t>O(n)</a:t>
            </a:r>
            <a:endPar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2753613"/>
      </p:ext>
    </p:extLst>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23527" y="1133174"/>
            <a:ext cx="8496945" cy="1785104"/>
          </a:xfrm>
          <a:prstGeom prst="rect">
            <a:avLst/>
          </a:prstGeom>
          <a:solidFill>
            <a:schemeClr val="accent5"/>
          </a:solidFill>
        </p:spPr>
        <p:txBody>
          <a:bodyPr wrap="square" rtlCol="0">
            <a:spAutoFit/>
          </a:bodyPr>
          <a:lstStyle/>
          <a:p>
            <a:pPr marL="0" lvl="1">
              <a:buClr>
                <a:srgbClr val="CC3300"/>
              </a:buClr>
              <a:buSzPct val="90000"/>
            </a:pPr>
            <a:r>
              <a:rPr lang="en-US" altLang="zh-CN" sz="2200" dirty="0">
                <a:latin typeface="Consolas" charset="0"/>
                <a:ea typeface="Consolas" charset="0"/>
                <a:cs typeface="Consolas" charset="0"/>
              </a:rPr>
              <a:t>  void function(</a:t>
            </a:r>
            <a:r>
              <a:rPr lang="en-US" altLang="zh-CN" sz="2200" dirty="0" err="1">
                <a:latin typeface="Consolas" charset="0"/>
                <a:ea typeface="Consolas" charset="0"/>
                <a:cs typeface="Consolas" charset="0"/>
              </a:rPr>
              <a:t>int</a:t>
            </a:r>
            <a:r>
              <a:rPr lang="en-US" altLang="zh-CN" sz="2200" dirty="0">
                <a:latin typeface="Consolas" charset="0"/>
                <a:ea typeface="Consolas" charset="0"/>
                <a:cs typeface="Consolas" charset="0"/>
              </a:rPr>
              <a:t> count){</a:t>
            </a:r>
          </a:p>
          <a:p>
            <a:pPr marL="0" lvl="1">
              <a:buClr>
                <a:srgbClr val="CC3300"/>
              </a:buClr>
              <a:buSzPct val="90000"/>
            </a:pPr>
            <a:r>
              <a:rPr lang="en-US" altLang="zh-CN" sz="2200" dirty="0">
                <a:latin typeface="Consolas" charset="0"/>
                <a:ea typeface="Consolas" charset="0"/>
                <a:cs typeface="Consolas" charset="0"/>
              </a:rPr>
              <a:t>	for(</a:t>
            </a:r>
            <a:r>
              <a:rPr lang="en-US" altLang="zh-CN" sz="2200" dirty="0" err="1">
                <a:latin typeface="Consolas" charset="0"/>
                <a:ea typeface="Consolas" charset="0"/>
                <a:cs typeface="Consolas" charset="0"/>
              </a:rPr>
              <a:t>int</a:t>
            </a:r>
            <a:r>
              <a:rPr lang="en-US" altLang="zh-CN" sz="2200" dirty="0">
                <a:latin typeface="Consolas" charset="0"/>
                <a:ea typeface="Consolas" charset="0"/>
                <a:cs typeface="Consolas" charset="0"/>
              </a:rPr>
              <a:t> j=count; j&lt;n; </a:t>
            </a:r>
            <a:r>
              <a:rPr lang="en-US" altLang="zh-CN" sz="2200" dirty="0" err="1">
                <a:latin typeface="Consolas" charset="0"/>
                <a:ea typeface="Consolas" charset="0"/>
                <a:cs typeface="Consolas" charset="0"/>
              </a:rPr>
              <a:t>j++</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b="1" kern="0" dirty="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b="1" kern="0" dirty="0">
                <a:solidFill>
                  <a:srgbClr val="CC0000"/>
                </a:solidFill>
                <a:latin typeface="Consolas" panose="020B0609020204030204" pitchFamily="49" charset="0"/>
                <a:ea typeface="隶书" pitchFamily="49" charset="-122"/>
              </a:rPr>
              <a:t>      </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p>
        </p:txBody>
      </p:sp>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渐进分析实例</a:t>
            </a:r>
          </a:p>
        </p:txBody>
      </p:sp>
      <p:sp>
        <p:nvSpPr>
          <p:cNvPr id="16" name="文本框 15"/>
          <p:cNvSpPr txBox="1"/>
          <p:nvPr/>
        </p:nvSpPr>
        <p:spPr>
          <a:xfrm>
            <a:off x="575047" y="2996952"/>
            <a:ext cx="8568953" cy="3816429"/>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200" dirty="0">
                <a:latin typeface="Consolas" charset="0"/>
                <a:ea typeface="Consolas" charset="0"/>
                <a:cs typeface="Consolas" charset="0"/>
              </a:rPr>
              <a:t>n++</a:t>
            </a:r>
            <a:r>
              <a:rPr lang="zh-CN" altLang="en-US" sz="2200" dirty="0">
                <a:latin typeface="Consolas" charset="0"/>
                <a:ea typeface="Consolas" charset="0"/>
                <a:cs typeface="Consolas" charset="0"/>
              </a:rPr>
              <a:t>；</a:t>
            </a:r>
            <a:endParaRPr lang="en-US" altLang="zh-CN" sz="2200" dirty="0">
              <a:latin typeface="Consolas" charset="0"/>
              <a:ea typeface="Consolas" charset="0"/>
              <a:cs typeface="Consolas" charset="0"/>
            </a:endParaRPr>
          </a:p>
          <a:p>
            <a:pPr marL="0" lvl="1">
              <a:buClr>
                <a:srgbClr val="CC3300"/>
              </a:buClr>
              <a:buSzPct val="90000"/>
            </a:pPr>
            <a:r>
              <a:rPr lang="en-US" altLang="zh-CN" sz="2200" dirty="0">
                <a:latin typeface="Consolas" charset="0"/>
                <a:ea typeface="Consolas" charset="0"/>
                <a:cs typeface="Consolas" charset="0"/>
              </a:rPr>
              <a:t>  function(n);</a:t>
            </a:r>
          </a:p>
          <a:p>
            <a:pPr marL="0" lvl="1">
              <a:buClr>
                <a:srgbClr val="CC3300"/>
              </a:buClr>
              <a:buSzPct val="90000"/>
            </a:pPr>
            <a:r>
              <a:rPr lang="en-US" altLang="zh-CN" sz="2200" dirty="0">
                <a:latin typeface="Consolas" charset="0"/>
                <a:ea typeface="Consolas" charset="0"/>
                <a:cs typeface="Consolas" charset="0"/>
              </a:rPr>
              <a:t>  </a:t>
            </a:r>
            <a:r>
              <a:rPr lang="en-US" altLang="zh-CN" sz="2200" dirty="0" err="1">
                <a:latin typeface="Consolas" charset="0"/>
                <a:ea typeface="Consolas" charset="0"/>
                <a:cs typeface="Consolas" charset="0"/>
              </a:rPr>
              <a:t>int</a:t>
            </a:r>
            <a:r>
              <a:rPr lang="en-US" altLang="zh-CN" sz="2200" dirty="0">
                <a:latin typeface="Consolas" charset="0"/>
                <a:ea typeface="Consolas" charset="0"/>
                <a:cs typeface="Consolas" charset="0"/>
              </a:rPr>
              <a:t> </a:t>
            </a:r>
            <a:r>
              <a:rPr lang="en-US" altLang="zh-CN" sz="2200" dirty="0" err="1">
                <a:latin typeface="Consolas" charset="0"/>
                <a:ea typeface="Consolas" charset="0"/>
                <a:cs typeface="Consolas" charset="0"/>
              </a:rPr>
              <a:t>i,j</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for(</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=0;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&lt;n;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function(</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p>
          <a:p>
            <a:pPr marL="0" lvl="1">
              <a:buClr>
                <a:srgbClr val="CC3300"/>
              </a:buClr>
              <a:buSzPct val="90000"/>
            </a:pPr>
            <a:r>
              <a:rPr lang="en-US" altLang="zh-CN" sz="2200" dirty="0">
                <a:latin typeface="Consolas" charset="0"/>
                <a:ea typeface="Consolas" charset="0"/>
                <a:cs typeface="Consolas" charset="0"/>
              </a:rPr>
              <a:t>  for(</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=0;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&lt;n;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for(j=</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 j&lt;n; </a:t>
            </a:r>
            <a:r>
              <a:rPr lang="en-US" altLang="zh-CN" sz="2200" dirty="0" err="1">
                <a:latin typeface="Consolas" charset="0"/>
                <a:ea typeface="Consolas" charset="0"/>
                <a:cs typeface="Consolas" charset="0"/>
              </a:rPr>
              <a:t>j++</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b="1" kern="0" dirty="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b="1" kern="0" dirty="0">
                <a:solidFill>
                  <a:srgbClr val="CC0000"/>
                </a:solidFill>
                <a:latin typeface="Consolas" panose="020B0609020204030204" pitchFamily="49" charset="0"/>
                <a:ea typeface="隶书" pitchFamily="49" charset="-122"/>
              </a:rPr>
              <a:t>      </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p>
        </p:txBody>
      </p:sp>
      <p:sp>
        <p:nvSpPr>
          <p:cNvPr id="17" name="右大括号 16"/>
          <p:cNvSpPr/>
          <p:nvPr/>
        </p:nvSpPr>
        <p:spPr bwMode="auto">
          <a:xfrm>
            <a:off x="6388823" y="3207499"/>
            <a:ext cx="336889" cy="3272198"/>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accent2">
                  <a:lumMod val="50000"/>
                </a:schemeClr>
              </a:solidFill>
              <a:effectLst/>
              <a:latin typeface="Arial" charset="0"/>
              <a:ea typeface="宋体" pitchFamily="2" charset="-122"/>
            </a:endParaRPr>
          </a:p>
        </p:txBody>
      </p:sp>
      <p:sp>
        <p:nvSpPr>
          <p:cNvPr id="18" name="文本框 17"/>
          <p:cNvSpPr txBox="1"/>
          <p:nvPr/>
        </p:nvSpPr>
        <p:spPr>
          <a:xfrm>
            <a:off x="6876256" y="4612765"/>
            <a:ext cx="2376264" cy="461665"/>
          </a:xfrm>
          <a:prstGeom prst="rect">
            <a:avLst/>
          </a:prstGeom>
          <a:noFill/>
        </p:spPr>
        <p:txBody>
          <a:bodyPr wrap="square" rtlCol="0">
            <a:spAutoFit/>
          </a:bodyPr>
          <a:lstStyle/>
          <a:p>
            <a:pPr marL="0" lvl="1">
              <a:spcAft>
                <a:spcPts val="600"/>
              </a:spcAft>
              <a:buClr>
                <a:srgbClr val="C00000"/>
              </a:buClr>
            </a:pPr>
            <a:r>
              <a:rPr lang="en-US" altLang="zh-CN"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O(n</a:t>
            </a:r>
            <a:r>
              <a:rPr lang="en-US" altLang="zh-CN" sz="2400" b="1" baseline="300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868002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渐进复杂度标记</a:t>
            </a:r>
          </a:p>
        </p:txBody>
      </p:sp>
      <p:sp>
        <p:nvSpPr>
          <p:cNvPr id="3" name="文本框 2"/>
          <p:cNvSpPr txBox="1"/>
          <p:nvPr/>
        </p:nvSpPr>
        <p:spPr>
          <a:xfrm>
            <a:off x="395537" y="1124744"/>
            <a:ext cx="4824536" cy="3000821"/>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典型的算法复杂度类型：</a:t>
            </a:r>
            <a:endParaRPr lang="en-US" altLang="zh-CN" sz="24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常数</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O(1)</a:t>
            </a:r>
            <a:endParaRPr lang="en-US" altLang="zh-CN" sz="2200" b="1" dirty="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对数</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rPr>
              <a:t>logn</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线性</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O(n)</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平方</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O(n</a:t>
            </a:r>
            <a:r>
              <a:rPr lang="en-US" altLang="zh-CN" sz="2200" b="1"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多项式</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O(n</a:t>
            </a:r>
            <a:r>
              <a:rPr lang="en-US" altLang="zh-CN" sz="2200" b="1" baseline="30000"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k&gt;=1</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指数</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O(a</a:t>
            </a:r>
            <a:r>
              <a:rPr lang="en-US" altLang="zh-CN" sz="2200" b="1" baseline="30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a&gt;1</a:t>
            </a:r>
          </a:p>
          <a:p>
            <a:pPr lvl="1">
              <a:buClr>
                <a:srgbClr val="C00000"/>
              </a:buClr>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p:cNvSpPr txBox="1"/>
              <p:nvPr/>
            </p:nvSpPr>
            <p:spPr>
              <a:xfrm>
                <a:off x="395537" y="3789040"/>
                <a:ext cx="5544616" cy="164660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大</a:t>
                </a:r>
                <a:r>
                  <a:rPr lang="en-US" altLang="zh-CN" sz="2400" b="1" dirty="0">
                    <a:latin typeface="微软雅黑" panose="020B0503020204020204" pitchFamily="34" charset="-122"/>
                    <a:ea typeface="微软雅黑" panose="020B0503020204020204" pitchFamily="34" charset="-122"/>
                  </a:rPr>
                  <a:t>O</a:t>
                </a:r>
                <a:r>
                  <a:rPr lang="zh-CN" altLang="en-US" sz="2400" b="1" dirty="0">
                    <a:latin typeface="微软雅黑" panose="020B0503020204020204" pitchFamily="34" charset="-122"/>
                    <a:ea typeface="微软雅黑" panose="020B0503020204020204" pitchFamily="34" charset="-122"/>
                  </a:rPr>
                  <a:t>记号相关标记：</a:t>
                </a:r>
                <a:endParaRPr lang="en-US" altLang="zh-CN" sz="24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14:m>
                  <m:oMath xmlns:m="http://schemas.openxmlformats.org/officeDocument/2006/math">
                    <m:r>
                      <a:rPr lang="zh-CN" altLang="en-US" sz="2200" b="1" i="0">
                        <a:solidFill>
                          <a:schemeClr val="accent2">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(f(n))</a:t>
                </a: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Big Omega –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渐进下界</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buClr>
                    <a:srgbClr val="C00000"/>
                  </a:buClr>
                  <a:buFont typeface="Wingdings" panose="05000000000000000000" pitchFamily="2" charset="2"/>
                  <a:buChar char="ü"/>
                </a:pPr>
                <a14:m>
                  <m:oMath xmlns:m="http://schemas.openxmlformats.org/officeDocument/2006/math">
                    <m:r>
                      <a:rPr lang="zh-CN" altLang="en-US" sz="2200" b="1" i="1" smtClean="0">
                        <a:solidFill>
                          <a:schemeClr val="accent2">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(f(n))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Big Theta –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渐进紧界</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endParaRPr>
              </a:p>
              <a:p>
                <a:pPr lvl="1">
                  <a:buClr>
                    <a:srgbClr val="C00000"/>
                  </a:buClr>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95537" y="3789040"/>
                <a:ext cx="5544616" cy="1646605"/>
              </a:xfrm>
              <a:prstGeom prst="rect">
                <a:avLst/>
              </a:prstGeom>
              <a:blipFill>
                <a:blip r:embed="rId3"/>
                <a:stretch>
                  <a:fillRect l="-1540" t="-2963"/>
                </a:stretch>
              </a:blipFill>
            </p:spPr>
            <p:txBody>
              <a:bodyPr/>
              <a:lstStyle/>
              <a:p>
                <a:r>
                  <a:rPr lang="zh-CN" altLang="en-US">
                    <a:noFill/>
                  </a:rPr>
                  <a:t> </a:t>
                </a:r>
              </a:p>
            </p:txBody>
          </p:sp>
        </mc:Fallback>
      </mc:AlternateContent>
      <p:sp>
        <p:nvSpPr>
          <p:cNvPr id="6" name="文本框 5"/>
          <p:cNvSpPr txBox="1"/>
          <p:nvPr/>
        </p:nvSpPr>
        <p:spPr>
          <a:xfrm>
            <a:off x="395536" y="5075605"/>
            <a:ext cx="8030913" cy="46166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空间复杂度具有与时间复杂度类似的渐进分析方法</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nvSpPr>
        <p:spPr>
          <a:xfrm>
            <a:off x="419999" y="5681286"/>
            <a:ext cx="8030913" cy="83099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每次基本操作所涉及的存储空间，不会超过常数规模：</a:t>
            </a:r>
            <a:r>
              <a:rPr lang="zh-CN" altLang="en-US" sz="2400" b="1" dirty="0">
                <a:solidFill>
                  <a:srgbClr val="FF0000"/>
                </a:solidFill>
                <a:latin typeface="微软雅黑" panose="020B0503020204020204" pitchFamily="34" charset="-122"/>
                <a:ea typeface="微软雅黑" panose="020B0503020204020204" pitchFamily="34" charset="-122"/>
              </a:rPr>
              <a:t>时间复杂度本身是空间复杂度的上界</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63419585"/>
      </p:ext>
    </p:extLst>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渐进复杂度标记</a:t>
            </a:r>
          </a:p>
        </p:txBody>
      </p:sp>
      <mc:AlternateContent xmlns:mc="http://schemas.openxmlformats.org/markup-compatibility/2006" xmlns:a14="http://schemas.microsoft.com/office/drawing/2010/main">
        <mc:Choice Requires="a14">
          <p:sp>
            <p:nvSpPr>
              <p:cNvPr id="3" name="文本框 2"/>
              <p:cNvSpPr txBox="1"/>
              <p:nvPr/>
            </p:nvSpPr>
            <p:spPr>
              <a:xfrm>
                <a:off x="395536" y="1196752"/>
                <a:ext cx="8352927" cy="189282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“Big-Omega”</a:t>
                </a:r>
                <a14:m>
                  <m:oMath xmlns:m="http://schemas.openxmlformats.org/officeDocument/2006/math">
                    <m:r>
                      <a:rPr lang="zh-CN" altLang="en-US" sz="2400" b="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𝛀</m:t>
                    </m:r>
                  </m:oMath>
                </a14:m>
                <a:r>
                  <a:rPr lang="zh-CN" altLang="en-US" sz="2400" b="1" dirty="0">
                    <a:latin typeface="微软雅黑" panose="020B0503020204020204" pitchFamily="34" charset="-122"/>
                    <a:ea typeface="微软雅黑" panose="020B0503020204020204" pitchFamily="34" charset="-122"/>
                  </a:rPr>
                  <a:t>标记</a:t>
                </a:r>
                <a:endParaRPr lang="en-US" altLang="zh-CN" sz="24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渐进下界</a:t>
                </a:r>
                <a:endPar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buClr>
                    <a:srgbClr val="C00000"/>
                  </a:buClr>
                  <a:buFont typeface="Wingdings" panose="05000000000000000000" pitchFamily="2" charset="2"/>
                  <a:buChar char="ü"/>
                </a:pP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14:m>
                  <m:oMath xmlns:m="http://schemas.openxmlformats.org/officeDocument/2006/math">
                    <m:r>
                      <a:rPr lang="zh-CN" altLang="en-US" sz="2000" b="1">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，如果存在常量</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，使得对任意</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n</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baseline="-25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满足</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cg(n)</a:t>
                </a:r>
                <a14:m>
                  <m:oMath xmlns:m="http://schemas.openxmlformats.org/officeDocument/2006/math">
                    <m:r>
                      <a:rPr lang="en-US" altLang="zh-CN" sz="22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p>
              <a:p>
                <a:pPr marL="800100" lvl="1" indent="-342900">
                  <a:buClr>
                    <a:srgbClr val="C00000"/>
                  </a:buClr>
                  <a:buFont typeface="Wingdings" panose="05000000000000000000" pitchFamily="2" charset="2"/>
                  <a:buChar char="ü"/>
                </a:pP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用于最优情况下的复杂度分析及算法复杂度下界计算</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96752"/>
                <a:ext cx="8352927" cy="1892826"/>
              </a:xfrm>
              <a:prstGeom prst="rect">
                <a:avLst/>
              </a:prstGeom>
              <a:blipFill>
                <a:blip r:embed="rId3"/>
                <a:stretch>
                  <a:fillRect l="-1022" t="-2572" b="-5788"/>
                </a:stretch>
              </a:blipFill>
            </p:spPr>
            <p:txBody>
              <a:bodyPr/>
              <a:lstStyle/>
              <a:p>
                <a:r>
                  <a:rPr lang="zh-CN" altLang="en-US">
                    <a:noFill/>
                  </a:rPr>
                  <a:t> </a:t>
                </a:r>
              </a:p>
            </p:txBody>
          </p:sp>
        </mc:Fallback>
      </mc:AlternateContent>
      <p:cxnSp>
        <p:nvCxnSpPr>
          <p:cNvPr id="6" name="直接箭头连接符 5"/>
          <p:cNvCxnSpPr/>
          <p:nvPr/>
        </p:nvCxnSpPr>
        <p:spPr bwMode="auto">
          <a:xfrm>
            <a:off x="1565232" y="6191793"/>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1721613" y="3212976"/>
            <a:ext cx="15244" cy="329145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9" name="文本框 8"/>
          <p:cNvSpPr txBox="1"/>
          <p:nvPr/>
        </p:nvSpPr>
        <p:spPr>
          <a:xfrm>
            <a:off x="5220072" y="6267550"/>
            <a:ext cx="2016224" cy="400110"/>
          </a:xfrm>
          <a:prstGeom prst="rect">
            <a:avLst/>
          </a:prstGeom>
          <a:noFill/>
          <a:ln w="38100">
            <a:noFill/>
          </a:ln>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输入实例规模</a:t>
            </a:r>
          </a:p>
        </p:txBody>
      </p:sp>
      <p:sp>
        <p:nvSpPr>
          <p:cNvPr id="10" name="文本框 9"/>
          <p:cNvSpPr txBox="1"/>
          <p:nvPr/>
        </p:nvSpPr>
        <p:spPr>
          <a:xfrm>
            <a:off x="1029380" y="4116074"/>
            <a:ext cx="662300" cy="1569660"/>
          </a:xfrm>
          <a:prstGeom prst="rect">
            <a:avLst/>
          </a:prstGeom>
          <a:noFill/>
          <a:ln w="38100">
            <a:no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运行时间</a:t>
            </a:r>
          </a:p>
        </p:txBody>
      </p:sp>
      <p:sp>
        <p:nvSpPr>
          <p:cNvPr id="16" name="任意多边形 15"/>
          <p:cNvSpPr/>
          <p:nvPr/>
        </p:nvSpPr>
        <p:spPr bwMode="auto">
          <a:xfrm>
            <a:off x="1715557" y="3501008"/>
            <a:ext cx="5864426" cy="2374600"/>
          </a:xfrm>
          <a:custGeom>
            <a:avLst/>
            <a:gdLst>
              <a:gd name="connsiteX0" fmla="*/ 0 w 4045160"/>
              <a:gd name="connsiteY0" fmla="*/ 1635020 h 2143693"/>
              <a:gd name="connsiteX1" fmla="*/ 133224 w 4045160"/>
              <a:gd name="connsiteY1" fmla="*/ 1592631 h 2143693"/>
              <a:gd name="connsiteX2" fmla="*/ 508673 w 4045160"/>
              <a:gd name="connsiteY2" fmla="*/ 1598687 h 2143693"/>
              <a:gd name="connsiteX3" fmla="*/ 526840 w 4045160"/>
              <a:gd name="connsiteY3" fmla="*/ 1610798 h 2143693"/>
              <a:gd name="connsiteX4" fmla="*/ 569229 w 4045160"/>
              <a:gd name="connsiteY4" fmla="*/ 1653187 h 2143693"/>
              <a:gd name="connsiteX5" fmla="*/ 605563 w 4045160"/>
              <a:gd name="connsiteY5" fmla="*/ 1683465 h 2143693"/>
              <a:gd name="connsiteX6" fmla="*/ 635841 w 4045160"/>
              <a:gd name="connsiteY6" fmla="*/ 1707688 h 2143693"/>
              <a:gd name="connsiteX7" fmla="*/ 666119 w 4045160"/>
              <a:gd name="connsiteY7" fmla="*/ 1762189 h 2143693"/>
              <a:gd name="connsiteX8" fmla="*/ 678230 w 4045160"/>
              <a:gd name="connsiteY8" fmla="*/ 1828800 h 2143693"/>
              <a:gd name="connsiteX9" fmla="*/ 684286 w 4045160"/>
              <a:gd name="connsiteY9" fmla="*/ 1846967 h 2143693"/>
              <a:gd name="connsiteX10" fmla="*/ 696397 w 4045160"/>
              <a:gd name="connsiteY10" fmla="*/ 1865134 h 2143693"/>
              <a:gd name="connsiteX11" fmla="*/ 726675 w 4045160"/>
              <a:gd name="connsiteY11" fmla="*/ 1895412 h 2143693"/>
              <a:gd name="connsiteX12" fmla="*/ 750898 w 4045160"/>
              <a:gd name="connsiteY12" fmla="*/ 1943857 h 2143693"/>
              <a:gd name="connsiteX13" fmla="*/ 769065 w 4045160"/>
              <a:gd name="connsiteY13" fmla="*/ 1968080 h 2143693"/>
              <a:gd name="connsiteX14" fmla="*/ 787232 w 4045160"/>
              <a:gd name="connsiteY14" fmla="*/ 1980191 h 2143693"/>
              <a:gd name="connsiteX15" fmla="*/ 793287 w 4045160"/>
              <a:gd name="connsiteY15" fmla="*/ 2010469 h 2143693"/>
              <a:gd name="connsiteX16" fmla="*/ 835677 w 4045160"/>
              <a:gd name="connsiteY16" fmla="*/ 2034692 h 2143693"/>
              <a:gd name="connsiteX17" fmla="*/ 853844 w 4045160"/>
              <a:gd name="connsiteY17" fmla="*/ 2071026 h 2143693"/>
              <a:gd name="connsiteX18" fmla="*/ 878066 w 4045160"/>
              <a:gd name="connsiteY18" fmla="*/ 2077081 h 2143693"/>
              <a:gd name="connsiteX19" fmla="*/ 896233 w 4045160"/>
              <a:gd name="connsiteY19" fmla="*/ 2089192 h 2143693"/>
              <a:gd name="connsiteX20" fmla="*/ 938622 w 4045160"/>
              <a:gd name="connsiteY20" fmla="*/ 2101304 h 2143693"/>
              <a:gd name="connsiteX21" fmla="*/ 981012 w 4045160"/>
              <a:gd name="connsiteY21" fmla="*/ 2119471 h 2143693"/>
              <a:gd name="connsiteX22" fmla="*/ 1017346 w 4045160"/>
              <a:gd name="connsiteY22" fmla="*/ 2137638 h 2143693"/>
              <a:gd name="connsiteX23" fmla="*/ 1077902 w 4045160"/>
              <a:gd name="connsiteY23" fmla="*/ 2143693 h 2143693"/>
              <a:gd name="connsiteX24" fmla="*/ 1199015 w 4045160"/>
              <a:gd name="connsiteY24" fmla="*/ 2137638 h 2143693"/>
              <a:gd name="connsiteX25" fmla="*/ 1211126 w 4045160"/>
              <a:gd name="connsiteY25" fmla="*/ 2119471 h 2143693"/>
              <a:gd name="connsiteX26" fmla="*/ 1265626 w 4045160"/>
              <a:gd name="connsiteY26" fmla="*/ 2089192 h 2143693"/>
              <a:gd name="connsiteX27" fmla="*/ 1271682 w 4045160"/>
              <a:gd name="connsiteY27" fmla="*/ 2071026 h 2143693"/>
              <a:gd name="connsiteX28" fmla="*/ 1332238 w 4045160"/>
              <a:gd name="connsiteY28" fmla="*/ 2034692 h 2143693"/>
              <a:gd name="connsiteX29" fmla="*/ 1350405 w 4045160"/>
              <a:gd name="connsiteY29" fmla="*/ 1998358 h 2143693"/>
              <a:gd name="connsiteX30" fmla="*/ 1374628 w 4045160"/>
              <a:gd name="connsiteY30" fmla="*/ 1980191 h 2143693"/>
              <a:gd name="connsiteX31" fmla="*/ 1398850 w 4045160"/>
              <a:gd name="connsiteY31" fmla="*/ 1937802 h 2143693"/>
              <a:gd name="connsiteX32" fmla="*/ 1404906 w 4045160"/>
              <a:gd name="connsiteY32" fmla="*/ 1919635 h 2143693"/>
              <a:gd name="connsiteX33" fmla="*/ 1417017 w 4045160"/>
              <a:gd name="connsiteY33" fmla="*/ 1889357 h 2143693"/>
              <a:gd name="connsiteX34" fmla="*/ 1441240 w 4045160"/>
              <a:gd name="connsiteY34" fmla="*/ 1859079 h 2143693"/>
              <a:gd name="connsiteX35" fmla="*/ 1453351 w 4045160"/>
              <a:gd name="connsiteY35" fmla="*/ 1828800 h 2143693"/>
              <a:gd name="connsiteX36" fmla="*/ 1459407 w 4045160"/>
              <a:gd name="connsiteY36" fmla="*/ 1810634 h 2143693"/>
              <a:gd name="connsiteX37" fmla="*/ 1477573 w 4045160"/>
              <a:gd name="connsiteY37" fmla="*/ 1798522 h 2143693"/>
              <a:gd name="connsiteX38" fmla="*/ 1489685 w 4045160"/>
              <a:gd name="connsiteY38" fmla="*/ 1774300 h 2143693"/>
              <a:gd name="connsiteX39" fmla="*/ 1501796 w 4045160"/>
              <a:gd name="connsiteY39" fmla="*/ 1756133 h 2143693"/>
              <a:gd name="connsiteX40" fmla="*/ 1513907 w 4045160"/>
              <a:gd name="connsiteY40" fmla="*/ 1713743 h 2143693"/>
              <a:gd name="connsiteX41" fmla="*/ 1519963 w 4045160"/>
              <a:gd name="connsiteY41" fmla="*/ 1695577 h 2143693"/>
              <a:gd name="connsiteX42" fmla="*/ 1532074 w 4045160"/>
              <a:gd name="connsiteY42" fmla="*/ 1683465 h 2143693"/>
              <a:gd name="connsiteX43" fmla="*/ 1544185 w 4045160"/>
              <a:gd name="connsiteY43" fmla="*/ 1665298 h 2143693"/>
              <a:gd name="connsiteX44" fmla="*/ 1550241 w 4045160"/>
              <a:gd name="connsiteY44" fmla="*/ 1647132 h 2143693"/>
              <a:gd name="connsiteX45" fmla="*/ 1586575 w 4045160"/>
              <a:gd name="connsiteY45" fmla="*/ 1598687 h 2143693"/>
              <a:gd name="connsiteX46" fmla="*/ 1610797 w 4045160"/>
              <a:gd name="connsiteY46" fmla="*/ 1562353 h 2143693"/>
              <a:gd name="connsiteX47" fmla="*/ 1622909 w 4045160"/>
              <a:gd name="connsiteY47" fmla="*/ 1526019 h 2143693"/>
              <a:gd name="connsiteX48" fmla="*/ 1641075 w 4045160"/>
              <a:gd name="connsiteY48" fmla="*/ 1507852 h 2143693"/>
              <a:gd name="connsiteX49" fmla="*/ 1659242 w 4045160"/>
              <a:gd name="connsiteY49" fmla="*/ 1477574 h 2143693"/>
              <a:gd name="connsiteX50" fmla="*/ 1671354 w 4045160"/>
              <a:gd name="connsiteY50" fmla="*/ 1447296 h 2143693"/>
              <a:gd name="connsiteX51" fmla="*/ 1701632 w 4045160"/>
              <a:gd name="connsiteY51" fmla="*/ 1423073 h 2143693"/>
              <a:gd name="connsiteX52" fmla="*/ 1725854 w 4045160"/>
              <a:gd name="connsiteY52" fmla="*/ 1386740 h 2143693"/>
              <a:gd name="connsiteX53" fmla="*/ 1774299 w 4045160"/>
              <a:gd name="connsiteY53" fmla="*/ 1332239 h 2143693"/>
              <a:gd name="connsiteX54" fmla="*/ 1798522 w 4045160"/>
              <a:gd name="connsiteY54" fmla="*/ 1283794 h 2143693"/>
              <a:gd name="connsiteX55" fmla="*/ 1822744 w 4045160"/>
              <a:gd name="connsiteY55" fmla="*/ 1265627 h 2143693"/>
              <a:gd name="connsiteX56" fmla="*/ 1828800 w 4045160"/>
              <a:gd name="connsiteY56" fmla="*/ 1241404 h 2143693"/>
              <a:gd name="connsiteX57" fmla="*/ 1846967 w 4045160"/>
              <a:gd name="connsiteY57" fmla="*/ 1229293 h 2143693"/>
              <a:gd name="connsiteX58" fmla="*/ 1865134 w 4045160"/>
              <a:gd name="connsiteY58" fmla="*/ 1211126 h 2143693"/>
              <a:gd name="connsiteX59" fmla="*/ 1877245 w 4045160"/>
              <a:gd name="connsiteY59" fmla="*/ 1192959 h 2143693"/>
              <a:gd name="connsiteX60" fmla="*/ 1925690 w 4045160"/>
              <a:gd name="connsiteY60" fmla="*/ 1168737 h 2143693"/>
              <a:gd name="connsiteX61" fmla="*/ 1955968 w 4045160"/>
              <a:gd name="connsiteY61" fmla="*/ 1126347 h 2143693"/>
              <a:gd name="connsiteX62" fmla="*/ 1968079 w 4045160"/>
              <a:gd name="connsiteY62" fmla="*/ 1108181 h 2143693"/>
              <a:gd name="connsiteX63" fmla="*/ 1980191 w 4045160"/>
              <a:gd name="connsiteY63" fmla="*/ 1096069 h 2143693"/>
              <a:gd name="connsiteX64" fmla="*/ 1998358 w 4045160"/>
              <a:gd name="connsiteY64" fmla="*/ 1071847 h 2143693"/>
              <a:gd name="connsiteX65" fmla="*/ 2071025 w 4045160"/>
              <a:gd name="connsiteY65" fmla="*/ 1029457 h 2143693"/>
              <a:gd name="connsiteX66" fmla="*/ 2083136 w 4045160"/>
              <a:gd name="connsiteY66" fmla="*/ 1011291 h 2143693"/>
              <a:gd name="connsiteX67" fmla="*/ 2089192 w 4045160"/>
              <a:gd name="connsiteY67" fmla="*/ 993124 h 2143693"/>
              <a:gd name="connsiteX68" fmla="*/ 2107359 w 4045160"/>
              <a:gd name="connsiteY68" fmla="*/ 987068 h 2143693"/>
              <a:gd name="connsiteX69" fmla="*/ 2125526 w 4045160"/>
              <a:gd name="connsiteY69" fmla="*/ 974957 h 2143693"/>
              <a:gd name="connsiteX70" fmla="*/ 2137637 w 4045160"/>
              <a:gd name="connsiteY70" fmla="*/ 950734 h 2143693"/>
              <a:gd name="connsiteX71" fmla="*/ 2155804 w 4045160"/>
              <a:gd name="connsiteY71" fmla="*/ 944679 h 2143693"/>
              <a:gd name="connsiteX72" fmla="*/ 2198193 w 4045160"/>
              <a:gd name="connsiteY72" fmla="*/ 932567 h 2143693"/>
              <a:gd name="connsiteX73" fmla="*/ 2210305 w 4045160"/>
              <a:gd name="connsiteY73" fmla="*/ 920456 h 2143693"/>
              <a:gd name="connsiteX74" fmla="*/ 2391973 w 4045160"/>
              <a:gd name="connsiteY74" fmla="*/ 926512 h 2143693"/>
              <a:gd name="connsiteX75" fmla="*/ 2416196 w 4045160"/>
              <a:gd name="connsiteY75" fmla="*/ 932567 h 2143693"/>
              <a:gd name="connsiteX76" fmla="*/ 2476752 w 4045160"/>
              <a:gd name="connsiteY76" fmla="*/ 944679 h 2143693"/>
              <a:gd name="connsiteX77" fmla="*/ 2634199 w 4045160"/>
              <a:gd name="connsiteY77" fmla="*/ 950734 h 2143693"/>
              <a:gd name="connsiteX78" fmla="*/ 2652365 w 4045160"/>
              <a:gd name="connsiteY78" fmla="*/ 938623 h 2143693"/>
              <a:gd name="connsiteX79" fmla="*/ 2688699 w 4045160"/>
              <a:gd name="connsiteY79" fmla="*/ 932567 h 2143693"/>
              <a:gd name="connsiteX80" fmla="*/ 2712922 w 4045160"/>
              <a:gd name="connsiteY80" fmla="*/ 896234 h 2143693"/>
              <a:gd name="connsiteX81" fmla="*/ 2731089 w 4045160"/>
              <a:gd name="connsiteY81" fmla="*/ 884122 h 2143693"/>
              <a:gd name="connsiteX82" fmla="*/ 2737144 w 4045160"/>
              <a:gd name="connsiteY82" fmla="*/ 865955 h 2143693"/>
              <a:gd name="connsiteX83" fmla="*/ 2755311 w 4045160"/>
              <a:gd name="connsiteY83" fmla="*/ 835677 h 2143693"/>
              <a:gd name="connsiteX84" fmla="*/ 2773478 w 4045160"/>
              <a:gd name="connsiteY84" fmla="*/ 823566 h 2143693"/>
              <a:gd name="connsiteX85" fmla="*/ 2791645 w 4045160"/>
              <a:gd name="connsiteY85" fmla="*/ 805399 h 2143693"/>
              <a:gd name="connsiteX86" fmla="*/ 2803756 w 4045160"/>
              <a:gd name="connsiteY86" fmla="*/ 775121 h 2143693"/>
              <a:gd name="connsiteX87" fmla="*/ 2815867 w 4045160"/>
              <a:gd name="connsiteY87" fmla="*/ 756954 h 2143693"/>
              <a:gd name="connsiteX88" fmla="*/ 2821923 w 4045160"/>
              <a:gd name="connsiteY88" fmla="*/ 708509 h 2143693"/>
              <a:gd name="connsiteX89" fmla="*/ 2834034 w 4045160"/>
              <a:gd name="connsiteY89" fmla="*/ 690342 h 2143693"/>
              <a:gd name="connsiteX90" fmla="*/ 2852201 w 4045160"/>
              <a:gd name="connsiteY90" fmla="*/ 647953 h 2143693"/>
              <a:gd name="connsiteX91" fmla="*/ 2864313 w 4045160"/>
              <a:gd name="connsiteY91" fmla="*/ 629786 h 2143693"/>
              <a:gd name="connsiteX92" fmla="*/ 2894591 w 4045160"/>
              <a:gd name="connsiteY92" fmla="*/ 599508 h 2143693"/>
              <a:gd name="connsiteX93" fmla="*/ 2900646 w 4045160"/>
              <a:gd name="connsiteY93" fmla="*/ 581341 h 2143693"/>
              <a:gd name="connsiteX94" fmla="*/ 2912758 w 4045160"/>
              <a:gd name="connsiteY94" fmla="*/ 563174 h 2143693"/>
              <a:gd name="connsiteX95" fmla="*/ 2918813 w 4045160"/>
              <a:gd name="connsiteY95" fmla="*/ 538951 h 2143693"/>
              <a:gd name="connsiteX96" fmla="*/ 2943036 w 4045160"/>
              <a:gd name="connsiteY96" fmla="*/ 520785 h 2143693"/>
              <a:gd name="connsiteX97" fmla="*/ 2949091 w 4045160"/>
              <a:gd name="connsiteY97" fmla="*/ 478395 h 2143693"/>
              <a:gd name="connsiteX98" fmla="*/ 2967258 w 4045160"/>
              <a:gd name="connsiteY98" fmla="*/ 472340 h 2143693"/>
              <a:gd name="connsiteX99" fmla="*/ 2973314 w 4045160"/>
              <a:gd name="connsiteY99" fmla="*/ 454173 h 2143693"/>
              <a:gd name="connsiteX100" fmla="*/ 2991481 w 4045160"/>
              <a:gd name="connsiteY100" fmla="*/ 442061 h 2143693"/>
              <a:gd name="connsiteX101" fmla="*/ 2997536 w 4045160"/>
              <a:gd name="connsiteY101" fmla="*/ 417839 h 2143693"/>
              <a:gd name="connsiteX102" fmla="*/ 3039926 w 4045160"/>
              <a:gd name="connsiteY102" fmla="*/ 399672 h 2143693"/>
              <a:gd name="connsiteX103" fmla="*/ 3064148 w 4045160"/>
              <a:gd name="connsiteY103" fmla="*/ 381505 h 2143693"/>
              <a:gd name="connsiteX104" fmla="*/ 3197372 w 4045160"/>
              <a:gd name="connsiteY104" fmla="*/ 357283 h 2143693"/>
              <a:gd name="connsiteX105" fmla="*/ 3227650 w 4045160"/>
              <a:gd name="connsiteY105" fmla="*/ 351227 h 2143693"/>
              <a:gd name="connsiteX106" fmla="*/ 3282151 w 4045160"/>
              <a:gd name="connsiteY106" fmla="*/ 345171 h 2143693"/>
              <a:gd name="connsiteX107" fmla="*/ 3318485 w 4045160"/>
              <a:gd name="connsiteY107" fmla="*/ 339116 h 2143693"/>
              <a:gd name="connsiteX108" fmla="*/ 3348763 w 4045160"/>
              <a:gd name="connsiteY108" fmla="*/ 327004 h 2143693"/>
              <a:gd name="connsiteX109" fmla="*/ 3403264 w 4045160"/>
              <a:gd name="connsiteY109" fmla="*/ 314893 h 2143693"/>
              <a:gd name="connsiteX110" fmla="*/ 3463820 w 4045160"/>
              <a:gd name="connsiteY110" fmla="*/ 302782 h 2143693"/>
              <a:gd name="connsiteX111" fmla="*/ 3494098 w 4045160"/>
              <a:gd name="connsiteY111" fmla="*/ 284615 h 2143693"/>
              <a:gd name="connsiteX112" fmla="*/ 3560710 w 4045160"/>
              <a:gd name="connsiteY112" fmla="*/ 272504 h 2143693"/>
              <a:gd name="connsiteX113" fmla="*/ 3572821 w 4045160"/>
              <a:gd name="connsiteY113" fmla="*/ 260392 h 2143693"/>
              <a:gd name="connsiteX114" fmla="*/ 3597044 w 4045160"/>
              <a:gd name="connsiteY114" fmla="*/ 254337 h 2143693"/>
              <a:gd name="connsiteX115" fmla="*/ 3633377 w 4045160"/>
              <a:gd name="connsiteY115" fmla="*/ 242226 h 2143693"/>
              <a:gd name="connsiteX116" fmla="*/ 3651544 w 4045160"/>
              <a:gd name="connsiteY116" fmla="*/ 236170 h 2143693"/>
              <a:gd name="connsiteX117" fmla="*/ 3663656 w 4045160"/>
              <a:gd name="connsiteY117" fmla="*/ 224059 h 2143693"/>
              <a:gd name="connsiteX118" fmla="*/ 3712101 w 4045160"/>
              <a:gd name="connsiteY118" fmla="*/ 211947 h 2143693"/>
              <a:gd name="connsiteX119" fmla="*/ 3724212 w 4045160"/>
              <a:gd name="connsiteY119" fmla="*/ 193781 h 2143693"/>
              <a:gd name="connsiteX120" fmla="*/ 3778713 w 4045160"/>
              <a:gd name="connsiteY120" fmla="*/ 175614 h 2143693"/>
              <a:gd name="connsiteX121" fmla="*/ 3790824 w 4045160"/>
              <a:gd name="connsiteY121" fmla="*/ 163502 h 2143693"/>
              <a:gd name="connsiteX122" fmla="*/ 3821102 w 4045160"/>
              <a:gd name="connsiteY122" fmla="*/ 157447 h 2143693"/>
              <a:gd name="connsiteX123" fmla="*/ 3827158 w 4045160"/>
              <a:gd name="connsiteY123" fmla="*/ 133224 h 2143693"/>
              <a:gd name="connsiteX124" fmla="*/ 3869547 w 4045160"/>
              <a:gd name="connsiteY124" fmla="*/ 109002 h 2143693"/>
              <a:gd name="connsiteX125" fmla="*/ 3917992 w 4045160"/>
              <a:gd name="connsiteY125" fmla="*/ 72668 h 2143693"/>
              <a:gd name="connsiteX126" fmla="*/ 3960381 w 4045160"/>
              <a:gd name="connsiteY126" fmla="*/ 54501 h 2143693"/>
              <a:gd name="connsiteX127" fmla="*/ 3990660 w 4045160"/>
              <a:gd name="connsiteY127" fmla="*/ 24223 h 2143693"/>
              <a:gd name="connsiteX128" fmla="*/ 4026993 w 4045160"/>
              <a:gd name="connsiteY128" fmla="*/ 12112 h 2143693"/>
              <a:gd name="connsiteX129" fmla="*/ 4045160 w 4045160"/>
              <a:gd name="connsiteY129" fmla="*/ 6056 h 2143693"/>
              <a:gd name="connsiteX130" fmla="*/ 4026993 w 4045160"/>
              <a:gd name="connsiteY130" fmla="*/ 0 h 214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045160" h="2143693">
                <a:moveTo>
                  <a:pt x="0" y="1635020"/>
                </a:moveTo>
                <a:cubicBezTo>
                  <a:pt x="109075" y="1600934"/>
                  <a:pt x="64789" y="1615442"/>
                  <a:pt x="133224" y="1592631"/>
                </a:cubicBezTo>
                <a:cubicBezTo>
                  <a:pt x="258374" y="1594650"/>
                  <a:pt x="383640" y="1592916"/>
                  <a:pt x="508673" y="1598687"/>
                </a:cubicBezTo>
                <a:cubicBezTo>
                  <a:pt x="515943" y="1599023"/>
                  <a:pt x="520918" y="1606568"/>
                  <a:pt x="526840" y="1610798"/>
                </a:cubicBezTo>
                <a:cubicBezTo>
                  <a:pt x="583357" y="1651168"/>
                  <a:pt x="520785" y="1604744"/>
                  <a:pt x="569229" y="1653187"/>
                </a:cubicBezTo>
                <a:cubicBezTo>
                  <a:pt x="580377" y="1664335"/>
                  <a:pt x="593698" y="1673083"/>
                  <a:pt x="605563" y="1683465"/>
                </a:cubicBezTo>
                <a:cubicBezTo>
                  <a:pt x="633179" y="1707629"/>
                  <a:pt x="599719" y="1683607"/>
                  <a:pt x="635841" y="1707688"/>
                </a:cubicBezTo>
                <a:cubicBezTo>
                  <a:pt x="650660" y="1752147"/>
                  <a:pt x="638925" y="1734995"/>
                  <a:pt x="666119" y="1762189"/>
                </a:cubicBezTo>
                <a:cubicBezTo>
                  <a:pt x="670156" y="1784393"/>
                  <a:pt x="673501" y="1806733"/>
                  <a:pt x="678230" y="1828800"/>
                </a:cubicBezTo>
                <a:cubicBezTo>
                  <a:pt x="679568" y="1835042"/>
                  <a:pt x="681431" y="1841258"/>
                  <a:pt x="684286" y="1846967"/>
                </a:cubicBezTo>
                <a:cubicBezTo>
                  <a:pt x="687541" y="1853477"/>
                  <a:pt x="691604" y="1859657"/>
                  <a:pt x="696397" y="1865134"/>
                </a:cubicBezTo>
                <a:cubicBezTo>
                  <a:pt x="705796" y="1875876"/>
                  <a:pt x="726675" y="1895412"/>
                  <a:pt x="726675" y="1895412"/>
                </a:cubicBezTo>
                <a:cubicBezTo>
                  <a:pt x="735161" y="1920867"/>
                  <a:pt x="731830" y="1915255"/>
                  <a:pt x="750898" y="1943857"/>
                </a:cubicBezTo>
                <a:cubicBezTo>
                  <a:pt x="756497" y="1952255"/>
                  <a:pt x="761928" y="1960943"/>
                  <a:pt x="769065" y="1968080"/>
                </a:cubicBezTo>
                <a:cubicBezTo>
                  <a:pt x="774211" y="1973226"/>
                  <a:pt x="781176" y="1976154"/>
                  <a:pt x="787232" y="1980191"/>
                </a:cubicBezTo>
                <a:cubicBezTo>
                  <a:pt x="789250" y="1990284"/>
                  <a:pt x="788181" y="2001533"/>
                  <a:pt x="793287" y="2010469"/>
                </a:cubicBezTo>
                <a:cubicBezTo>
                  <a:pt x="796712" y="2016462"/>
                  <a:pt x="832546" y="2033126"/>
                  <a:pt x="835677" y="2034692"/>
                </a:cubicBezTo>
                <a:cubicBezTo>
                  <a:pt x="841733" y="2046803"/>
                  <a:pt x="844269" y="2061451"/>
                  <a:pt x="853844" y="2071026"/>
                </a:cubicBezTo>
                <a:cubicBezTo>
                  <a:pt x="859729" y="2076911"/>
                  <a:pt x="870416" y="2073803"/>
                  <a:pt x="878066" y="2077081"/>
                </a:cubicBezTo>
                <a:cubicBezTo>
                  <a:pt x="884756" y="2079948"/>
                  <a:pt x="889476" y="2086489"/>
                  <a:pt x="896233" y="2089192"/>
                </a:cubicBezTo>
                <a:cubicBezTo>
                  <a:pt x="909877" y="2094650"/>
                  <a:pt x="924547" y="2097081"/>
                  <a:pt x="938622" y="2101304"/>
                </a:cubicBezTo>
                <a:cubicBezTo>
                  <a:pt x="956506" y="2106669"/>
                  <a:pt x="963592" y="2109517"/>
                  <a:pt x="981012" y="2119471"/>
                </a:cubicBezTo>
                <a:cubicBezTo>
                  <a:pt x="997556" y="2128925"/>
                  <a:pt x="998357" y="2134717"/>
                  <a:pt x="1017346" y="2137638"/>
                </a:cubicBezTo>
                <a:cubicBezTo>
                  <a:pt x="1037396" y="2140723"/>
                  <a:pt x="1057717" y="2141675"/>
                  <a:pt x="1077902" y="2143693"/>
                </a:cubicBezTo>
                <a:cubicBezTo>
                  <a:pt x="1118273" y="2141675"/>
                  <a:pt x="1159246" y="2144869"/>
                  <a:pt x="1199015" y="2137638"/>
                </a:cubicBezTo>
                <a:cubicBezTo>
                  <a:pt x="1206176" y="2136336"/>
                  <a:pt x="1205649" y="2124264"/>
                  <a:pt x="1211126" y="2119471"/>
                </a:cubicBezTo>
                <a:cubicBezTo>
                  <a:pt x="1236753" y="2097047"/>
                  <a:pt x="1240675" y="2097510"/>
                  <a:pt x="1265626" y="2089192"/>
                </a:cubicBezTo>
                <a:cubicBezTo>
                  <a:pt x="1267645" y="2083137"/>
                  <a:pt x="1267169" y="2075539"/>
                  <a:pt x="1271682" y="2071026"/>
                </a:cubicBezTo>
                <a:cubicBezTo>
                  <a:pt x="1286298" y="2056410"/>
                  <a:pt x="1313123" y="2044250"/>
                  <a:pt x="1332238" y="2034692"/>
                </a:cubicBezTo>
                <a:cubicBezTo>
                  <a:pt x="1337163" y="2019917"/>
                  <a:pt x="1338667" y="2010096"/>
                  <a:pt x="1350405" y="1998358"/>
                </a:cubicBezTo>
                <a:cubicBezTo>
                  <a:pt x="1357542" y="1991221"/>
                  <a:pt x="1366554" y="1986247"/>
                  <a:pt x="1374628" y="1980191"/>
                </a:cubicBezTo>
                <a:cubicBezTo>
                  <a:pt x="1387434" y="1928964"/>
                  <a:pt x="1369989" y="1981093"/>
                  <a:pt x="1398850" y="1937802"/>
                </a:cubicBezTo>
                <a:cubicBezTo>
                  <a:pt x="1402391" y="1932491"/>
                  <a:pt x="1402665" y="1925612"/>
                  <a:pt x="1404906" y="1919635"/>
                </a:cubicBezTo>
                <a:cubicBezTo>
                  <a:pt x="1408723" y="1909457"/>
                  <a:pt x="1412156" y="1899080"/>
                  <a:pt x="1417017" y="1889357"/>
                </a:cubicBezTo>
                <a:cubicBezTo>
                  <a:pt x="1424657" y="1874077"/>
                  <a:pt x="1429973" y="1870345"/>
                  <a:pt x="1441240" y="1859079"/>
                </a:cubicBezTo>
                <a:cubicBezTo>
                  <a:pt x="1445277" y="1848986"/>
                  <a:pt x="1449534" y="1838978"/>
                  <a:pt x="1453351" y="1828800"/>
                </a:cubicBezTo>
                <a:cubicBezTo>
                  <a:pt x="1455592" y="1822823"/>
                  <a:pt x="1455420" y="1815618"/>
                  <a:pt x="1459407" y="1810634"/>
                </a:cubicBezTo>
                <a:cubicBezTo>
                  <a:pt x="1463953" y="1804951"/>
                  <a:pt x="1471518" y="1802559"/>
                  <a:pt x="1477573" y="1798522"/>
                </a:cubicBezTo>
                <a:cubicBezTo>
                  <a:pt x="1481610" y="1790448"/>
                  <a:pt x="1485206" y="1782138"/>
                  <a:pt x="1489685" y="1774300"/>
                </a:cubicBezTo>
                <a:cubicBezTo>
                  <a:pt x="1493296" y="1767981"/>
                  <a:pt x="1498541" y="1762643"/>
                  <a:pt x="1501796" y="1756133"/>
                </a:cubicBezTo>
                <a:cubicBezTo>
                  <a:pt x="1506639" y="1746448"/>
                  <a:pt x="1511318" y="1722805"/>
                  <a:pt x="1513907" y="1713743"/>
                </a:cubicBezTo>
                <a:cubicBezTo>
                  <a:pt x="1515661" y="1707606"/>
                  <a:pt x="1516679" y="1701050"/>
                  <a:pt x="1519963" y="1695577"/>
                </a:cubicBezTo>
                <a:cubicBezTo>
                  <a:pt x="1522900" y="1690681"/>
                  <a:pt x="1528507" y="1687923"/>
                  <a:pt x="1532074" y="1683465"/>
                </a:cubicBezTo>
                <a:cubicBezTo>
                  <a:pt x="1536620" y="1677782"/>
                  <a:pt x="1540930" y="1671808"/>
                  <a:pt x="1544185" y="1665298"/>
                </a:cubicBezTo>
                <a:cubicBezTo>
                  <a:pt x="1547040" y="1659589"/>
                  <a:pt x="1546814" y="1652517"/>
                  <a:pt x="1550241" y="1647132"/>
                </a:cubicBezTo>
                <a:cubicBezTo>
                  <a:pt x="1561078" y="1630102"/>
                  <a:pt x="1586575" y="1598687"/>
                  <a:pt x="1586575" y="1598687"/>
                </a:cubicBezTo>
                <a:cubicBezTo>
                  <a:pt x="1605551" y="1522774"/>
                  <a:pt x="1575949" y="1618107"/>
                  <a:pt x="1610797" y="1562353"/>
                </a:cubicBezTo>
                <a:cubicBezTo>
                  <a:pt x="1617563" y="1551527"/>
                  <a:pt x="1616709" y="1537179"/>
                  <a:pt x="1622909" y="1526019"/>
                </a:cubicBezTo>
                <a:cubicBezTo>
                  <a:pt x="1627068" y="1518533"/>
                  <a:pt x="1635937" y="1514703"/>
                  <a:pt x="1641075" y="1507852"/>
                </a:cubicBezTo>
                <a:cubicBezTo>
                  <a:pt x="1648137" y="1498436"/>
                  <a:pt x="1653978" y="1488101"/>
                  <a:pt x="1659242" y="1477574"/>
                </a:cubicBezTo>
                <a:cubicBezTo>
                  <a:pt x="1664103" y="1467851"/>
                  <a:pt x="1664680" y="1455876"/>
                  <a:pt x="1671354" y="1447296"/>
                </a:cubicBezTo>
                <a:cubicBezTo>
                  <a:pt x="1679289" y="1437094"/>
                  <a:pt x="1692986" y="1432680"/>
                  <a:pt x="1701632" y="1423073"/>
                </a:cubicBezTo>
                <a:cubicBezTo>
                  <a:pt x="1711369" y="1412254"/>
                  <a:pt x="1717121" y="1398385"/>
                  <a:pt x="1725854" y="1386740"/>
                </a:cubicBezTo>
                <a:cubicBezTo>
                  <a:pt x="1752585" y="1351098"/>
                  <a:pt x="1736884" y="1369654"/>
                  <a:pt x="1774299" y="1332239"/>
                </a:cubicBezTo>
                <a:cubicBezTo>
                  <a:pt x="1780796" y="1312750"/>
                  <a:pt x="1783121" y="1301395"/>
                  <a:pt x="1798522" y="1283794"/>
                </a:cubicBezTo>
                <a:cubicBezTo>
                  <a:pt x="1805168" y="1276199"/>
                  <a:pt x="1814670" y="1271683"/>
                  <a:pt x="1822744" y="1265627"/>
                </a:cubicBezTo>
                <a:cubicBezTo>
                  <a:pt x="1824763" y="1257553"/>
                  <a:pt x="1824183" y="1248329"/>
                  <a:pt x="1828800" y="1241404"/>
                </a:cubicBezTo>
                <a:cubicBezTo>
                  <a:pt x="1832837" y="1235348"/>
                  <a:pt x="1841376" y="1233952"/>
                  <a:pt x="1846967" y="1229293"/>
                </a:cubicBezTo>
                <a:cubicBezTo>
                  <a:pt x="1853546" y="1223810"/>
                  <a:pt x="1859651" y="1217705"/>
                  <a:pt x="1865134" y="1211126"/>
                </a:cubicBezTo>
                <a:cubicBezTo>
                  <a:pt x="1869793" y="1205535"/>
                  <a:pt x="1872099" y="1198105"/>
                  <a:pt x="1877245" y="1192959"/>
                </a:cubicBezTo>
                <a:cubicBezTo>
                  <a:pt x="1889338" y="1180866"/>
                  <a:pt x="1911235" y="1174519"/>
                  <a:pt x="1925690" y="1168737"/>
                </a:cubicBezTo>
                <a:cubicBezTo>
                  <a:pt x="1936817" y="1135357"/>
                  <a:pt x="1924620" y="1162920"/>
                  <a:pt x="1955968" y="1126347"/>
                </a:cubicBezTo>
                <a:cubicBezTo>
                  <a:pt x="1960704" y="1120821"/>
                  <a:pt x="1963533" y="1113864"/>
                  <a:pt x="1968079" y="1108181"/>
                </a:cubicBezTo>
                <a:cubicBezTo>
                  <a:pt x="1971646" y="1103723"/>
                  <a:pt x="1976536" y="1100455"/>
                  <a:pt x="1980191" y="1096069"/>
                </a:cubicBezTo>
                <a:cubicBezTo>
                  <a:pt x="1986652" y="1088316"/>
                  <a:pt x="1990219" y="1077815"/>
                  <a:pt x="1998358" y="1071847"/>
                </a:cubicBezTo>
                <a:cubicBezTo>
                  <a:pt x="2020972" y="1055264"/>
                  <a:pt x="2071025" y="1029457"/>
                  <a:pt x="2071025" y="1029457"/>
                </a:cubicBezTo>
                <a:cubicBezTo>
                  <a:pt x="2075062" y="1023402"/>
                  <a:pt x="2079881" y="1017800"/>
                  <a:pt x="2083136" y="1011291"/>
                </a:cubicBezTo>
                <a:cubicBezTo>
                  <a:pt x="2085991" y="1005582"/>
                  <a:pt x="2084678" y="997638"/>
                  <a:pt x="2089192" y="993124"/>
                </a:cubicBezTo>
                <a:cubicBezTo>
                  <a:pt x="2093706" y="988610"/>
                  <a:pt x="2101650" y="989923"/>
                  <a:pt x="2107359" y="987068"/>
                </a:cubicBezTo>
                <a:cubicBezTo>
                  <a:pt x="2113869" y="983813"/>
                  <a:pt x="2119470" y="978994"/>
                  <a:pt x="2125526" y="974957"/>
                </a:cubicBezTo>
                <a:cubicBezTo>
                  <a:pt x="2129563" y="966883"/>
                  <a:pt x="2131254" y="957117"/>
                  <a:pt x="2137637" y="950734"/>
                </a:cubicBezTo>
                <a:cubicBezTo>
                  <a:pt x="2142151" y="946220"/>
                  <a:pt x="2149666" y="946433"/>
                  <a:pt x="2155804" y="944679"/>
                </a:cubicBezTo>
                <a:cubicBezTo>
                  <a:pt x="2209004" y="929479"/>
                  <a:pt x="2154655" y="947081"/>
                  <a:pt x="2198193" y="932567"/>
                </a:cubicBezTo>
                <a:cubicBezTo>
                  <a:pt x="2202230" y="928530"/>
                  <a:pt x="2204598" y="920634"/>
                  <a:pt x="2210305" y="920456"/>
                </a:cubicBezTo>
                <a:cubicBezTo>
                  <a:pt x="2270865" y="918564"/>
                  <a:pt x="2331488" y="922954"/>
                  <a:pt x="2391973" y="926512"/>
                </a:cubicBezTo>
                <a:cubicBezTo>
                  <a:pt x="2400281" y="927001"/>
                  <a:pt x="2408058" y="930823"/>
                  <a:pt x="2416196" y="932567"/>
                </a:cubicBezTo>
                <a:cubicBezTo>
                  <a:pt x="2436324" y="936880"/>
                  <a:pt x="2456567" y="940642"/>
                  <a:pt x="2476752" y="944679"/>
                </a:cubicBezTo>
                <a:cubicBezTo>
                  <a:pt x="2522039" y="989963"/>
                  <a:pt x="2492600" y="966467"/>
                  <a:pt x="2634199" y="950734"/>
                </a:cubicBezTo>
                <a:cubicBezTo>
                  <a:pt x="2641432" y="949930"/>
                  <a:pt x="2645461" y="940924"/>
                  <a:pt x="2652365" y="938623"/>
                </a:cubicBezTo>
                <a:cubicBezTo>
                  <a:pt x="2664013" y="934740"/>
                  <a:pt x="2676588" y="934586"/>
                  <a:pt x="2688699" y="932567"/>
                </a:cubicBezTo>
                <a:cubicBezTo>
                  <a:pt x="2696773" y="920456"/>
                  <a:pt x="2703337" y="907188"/>
                  <a:pt x="2712922" y="896234"/>
                </a:cubicBezTo>
                <a:cubicBezTo>
                  <a:pt x="2717715" y="890757"/>
                  <a:pt x="2726543" y="889805"/>
                  <a:pt x="2731089" y="884122"/>
                </a:cubicBezTo>
                <a:cubicBezTo>
                  <a:pt x="2735076" y="879137"/>
                  <a:pt x="2734289" y="871664"/>
                  <a:pt x="2737144" y="865955"/>
                </a:cubicBezTo>
                <a:cubicBezTo>
                  <a:pt x="2742408" y="855428"/>
                  <a:pt x="2747651" y="844613"/>
                  <a:pt x="2755311" y="835677"/>
                </a:cubicBezTo>
                <a:cubicBezTo>
                  <a:pt x="2760047" y="830151"/>
                  <a:pt x="2767887" y="828225"/>
                  <a:pt x="2773478" y="823566"/>
                </a:cubicBezTo>
                <a:cubicBezTo>
                  <a:pt x="2780057" y="818083"/>
                  <a:pt x="2785589" y="811455"/>
                  <a:pt x="2791645" y="805399"/>
                </a:cubicBezTo>
                <a:cubicBezTo>
                  <a:pt x="2795682" y="795306"/>
                  <a:pt x="2798895" y="784844"/>
                  <a:pt x="2803756" y="775121"/>
                </a:cubicBezTo>
                <a:cubicBezTo>
                  <a:pt x="2807011" y="768611"/>
                  <a:pt x="2813952" y="763975"/>
                  <a:pt x="2815867" y="756954"/>
                </a:cubicBezTo>
                <a:cubicBezTo>
                  <a:pt x="2820149" y="741253"/>
                  <a:pt x="2817641" y="724210"/>
                  <a:pt x="2821923" y="708509"/>
                </a:cubicBezTo>
                <a:cubicBezTo>
                  <a:pt x="2823838" y="701488"/>
                  <a:pt x="2830423" y="696661"/>
                  <a:pt x="2834034" y="690342"/>
                </a:cubicBezTo>
                <a:cubicBezTo>
                  <a:pt x="2884449" y="602118"/>
                  <a:pt x="2818226" y="715903"/>
                  <a:pt x="2852201" y="647953"/>
                </a:cubicBezTo>
                <a:cubicBezTo>
                  <a:pt x="2855456" y="641443"/>
                  <a:pt x="2859520" y="635263"/>
                  <a:pt x="2864313" y="629786"/>
                </a:cubicBezTo>
                <a:cubicBezTo>
                  <a:pt x="2873712" y="619044"/>
                  <a:pt x="2894591" y="599508"/>
                  <a:pt x="2894591" y="599508"/>
                </a:cubicBezTo>
                <a:cubicBezTo>
                  <a:pt x="2896609" y="593452"/>
                  <a:pt x="2897791" y="587050"/>
                  <a:pt x="2900646" y="581341"/>
                </a:cubicBezTo>
                <a:cubicBezTo>
                  <a:pt x="2903901" y="574831"/>
                  <a:pt x="2909891" y="569864"/>
                  <a:pt x="2912758" y="563174"/>
                </a:cubicBezTo>
                <a:cubicBezTo>
                  <a:pt x="2916036" y="555524"/>
                  <a:pt x="2913975" y="545724"/>
                  <a:pt x="2918813" y="538951"/>
                </a:cubicBezTo>
                <a:cubicBezTo>
                  <a:pt x="2924679" y="530738"/>
                  <a:pt x="2934962" y="526840"/>
                  <a:pt x="2943036" y="520785"/>
                </a:cubicBezTo>
                <a:cubicBezTo>
                  <a:pt x="2945054" y="506655"/>
                  <a:pt x="2942708" y="491162"/>
                  <a:pt x="2949091" y="478395"/>
                </a:cubicBezTo>
                <a:cubicBezTo>
                  <a:pt x="2951946" y="472686"/>
                  <a:pt x="2962744" y="476853"/>
                  <a:pt x="2967258" y="472340"/>
                </a:cubicBezTo>
                <a:cubicBezTo>
                  <a:pt x="2971772" y="467826"/>
                  <a:pt x="2969326" y="459158"/>
                  <a:pt x="2973314" y="454173"/>
                </a:cubicBezTo>
                <a:cubicBezTo>
                  <a:pt x="2977861" y="448490"/>
                  <a:pt x="2985425" y="446098"/>
                  <a:pt x="2991481" y="442061"/>
                </a:cubicBezTo>
                <a:cubicBezTo>
                  <a:pt x="2993499" y="433987"/>
                  <a:pt x="2992920" y="424764"/>
                  <a:pt x="2997536" y="417839"/>
                </a:cubicBezTo>
                <a:cubicBezTo>
                  <a:pt x="3005900" y="405294"/>
                  <a:pt x="3027773" y="402710"/>
                  <a:pt x="3039926" y="399672"/>
                </a:cubicBezTo>
                <a:cubicBezTo>
                  <a:pt x="3048000" y="393616"/>
                  <a:pt x="3055288" y="386338"/>
                  <a:pt x="3064148" y="381505"/>
                </a:cubicBezTo>
                <a:cubicBezTo>
                  <a:pt x="3117272" y="352528"/>
                  <a:pt x="3125068" y="362103"/>
                  <a:pt x="3197372" y="357283"/>
                </a:cubicBezTo>
                <a:cubicBezTo>
                  <a:pt x="3207465" y="355264"/>
                  <a:pt x="3217461" y="352683"/>
                  <a:pt x="3227650" y="351227"/>
                </a:cubicBezTo>
                <a:cubicBezTo>
                  <a:pt x="3245745" y="348642"/>
                  <a:pt x="3264033" y="347587"/>
                  <a:pt x="3282151" y="345171"/>
                </a:cubicBezTo>
                <a:cubicBezTo>
                  <a:pt x="3294322" y="343548"/>
                  <a:pt x="3306374" y="341134"/>
                  <a:pt x="3318485" y="339116"/>
                </a:cubicBezTo>
                <a:cubicBezTo>
                  <a:pt x="3328578" y="335079"/>
                  <a:pt x="3338451" y="330442"/>
                  <a:pt x="3348763" y="327004"/>
                </a:cubicBezTo>
                <a:cubicBezTo>
                  <a:pt x="3367398" y="320792"/>
                  <a:pt x="3384083" y="319688"/>
                  <a:pt x="3403264" y="314893"/>
                </a:cubicBezTo>
                <a:cubicBezTo>
                  <a:pt x="3459631" y="300802"/>
                  <a:pt x="3359966" y="317619"/>
                  <a:pt x="3463820" y="302782"/>
                </a:cubicBezTo>
                <a:cubicBezTo>
                  <a:pt x="3473913" y="296726"/>
                  <a:pt x="3483342" y="289395"/>
                  <a:pt x="3494098" y="284615"/>
                </a:cubicBezTo>
                <a:cubicBezTo>
                  <a:pt x="3507626" y="278602"/>
                  <a:pt x="3552170" y="273724"/>
                  <a:pt x="3560710" y="272504"/>
                </a:cubicBezTo>
                <a:cubicBezTo>
                  <a:pt x="3564747" y="268467"/>
                  <a:pt x="3567714" y="262945"/>
                  <a:pt x="3572821" y="260392"/>
                </a:cubicBezTo>
                <a:cubicBezTo>
                  <a:pt x="3580265" y="256670"/>
                  <a:pt x="3589072" y="256728"/>
                  <a:pt x="3597044" y="254337"/>
                </a:cubicBezTo>
                <a:cubicBezTo>
                  <a:pt x="3609272" y="250669"/>
                  <a:pt x="3621266" y="246263"/>
                  <a:pt x="3633377" y="242226"/>
                </a:cubicBezTo>
                <a:lnTo>
                  <a:pt x="3651544" y="236170"/>
                </a:lnTo>
                <a:cubicBezTo>
                  <a:pt x="3655581" y="232133"/>
                  <a:pt x="3658355" y="226179"/>
                  <a:pt x="3663656" y="224059"/>
                </a:cubicBezTo>
                <a:cubicBezTo>
                  <a:pt x="3679111" y="217877"/>
                  <a:pt x="3712101" y="211947"/>
                  <a:pt x="3712101" y="211947"/>
                </a:cubicBezTo>
                <a:cubicBezTo>
                  <a:pt x="3716138" y="205892"/>
                  <a:pt x="3719066" y="198927"/>
                  <a:pt x="3724212" y="193781"/>
                </a:cubicBezTo>
                <a:cubicBezTo>
                  <a:pt x="3741243" y="176750"/>
                  <a:pt x="3754350" y="179674"/>
                  <a:pt x="3778713" y="175614"/>
                </a:cubicBezTo>
                <a:cubicBezTo>
                  <a:pt x="3782750" y="171577"/>
                  <a:pt x="3785576" y="165751"/>
                  <a:pt x="3790824" y="163502"/>
                </a:cubicBezTo>
                <a:cubicBezTo>
                  <a:pt x="3800284" y="159448"/>
                  <a:pt x="3813195" y="164036"/>
                  <a:pt x="3821102" y="157447"/>
                </a:cubicBezTo>
                <a:cubicBezTo>
                  <a:pt x="3827496" y="152119"/>
                  <a:pt x="3823029" y="140450"/>
                  <a:pt x="3827158" y="133224"/>
                </a:cubicBezTo>
                <a:cubicBezTo>
                  <a:pt x="3839184" y="112178"/>
                  <a:pt x="3848702" y="114213"/>
                  <a:pt x="3869547" y="109002"/>
                </a:cubicBezTo>
                <a:cubicBezTo>
                  <a:pt x="3884111" y="97351"/>
                  <a:pt x="3901119" y="82309"/>
                  <a:pt x="3917992" y="72668"/>
                </a:cubicBezTo>
                <a:cubicBezTo>
                  <a:pt x="3938942" y="60697"/>
                  <a:pt x="3940002" y="61295"/>
                  <a:pt x="3960381" y="54501"/>
                </a:cubicBezTo>
                <a:cubicBezTo>
                  <a:pt x="3970474" y="44408"/>
                  <a:pt x="3977119" y="28737"/>
                  <a:pt x="3990660" y="24223"/>
                </a:cubicBezTo>
                <a:lnTo>
                  <a:pt x="4026993" y="12112"/>
                </a:lnTo>
                <a:lnTo>
                  <a:pt x="4045160" y="6056"/>
                </a:lnTo>
                <a:lnTo>
                  <a:pt x="4026993" y="0"/>
                </a:lnTo>
              </a:path>
            </a:pathLst>
          </a:custGeom>
          <a:noFill/>
          <a:ln w="317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7" name="任意多边形 16"/>
          <p:cNvSpPr/>
          <p:nvPr/>
        </p:nvSpPr>
        <p:spPr bwMode="auto">
          <a:xfrm>
            <a:off x="1737966" y="4293096"/>
            <a:ext cx="5858370" cy="1876658"/>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chemeClr val="accent2">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8" name="矩形 17"/>
          <p:cNvSpPr/>
          <p:nvPr/>
        </p:nvSpPr>
        <p:spPr>
          <a:xfrm>
            <a:off x="7663828" y="4148387"/>
            <a:ext cx="785793"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cg(n)</a:t>
            </a:r>
            <a:endParaRPr lang="zh-CN" altLang="en-US" dirty="0"/>
          </a:p>
        </p:txBody>
      </p:sp>
      <p:sp>
        <p:nvSpPr>
          <p:cNvPr id="19" name="矩形 18"/>
          <p:cNvSpPr/>
          <p:nvPr/>
        </p:nvSpPr>
        <p:spPr>
          <a:xfrm>
            <a:off x="7646685" y="3210952"/>
            <a:ext cx="564663" cy="369332"/>
          </a:xfrm>
          <a:prstGeom prst="rect">
            <a:avLst/>
          </a:prstGeom>
        </p:spPr>
        <p:txBody>
          <a:bodyPr wrap="square">
            <a:spAutoFit/>
          </a:bodyPr>
          <a:lstStyle/>
          <a:p>
            <a:pPr algn="ctr"/>
            <a:r>
              <a:rPr lang="en-US" altLang="zh-CN" b="1" dirty="0">
                <a:latin typeface="微软雅黑" panose="020B0503020204020204" pitchFamily="34" charset="-122"/>
                <a:ea typeface="微软雅黑" panose="020B0503020204020204" pitchFamily="34" charset="-122"/>
              </a:rPr>
              <a:t>f(n)</a:t>
            </a:r>
            <a:endParaRPr lang="zh-CN" altLang="en-US" dirty="0"/>
          </a:p>
        </p:txBody>
      </p:sp>
      <p:cxnSp>
        <p:nvCxnSpPr>
          <p:cNvPr id="20" name="直接连接符 19"/>
          <p:cNvCxnSpPr/>
          <p:nvPr/>
        </p:nvCxnSpPr>
        <p:spPr bwMode="auto">
          <a:xfrm flipH="1">
            <a:off x="3923928" y="5423359"/>
            <a:ext cx="1368" cy="75539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21" name="矩形 20"/>
          <p:cNvSpPr/>
          <p:nvPr/>
        </p:nvSpPr>
        <p:spPr>
          <a:xfrm>
            <a:off x="3779912" y="6219275"/>
            <a:ext cx="428322" cy="369332"/>
          </a:xfrm>
          <a:prstGeom prst="rect">
            <a:avLst/>
          </a:prstGeom>
        </p:spPr>
        <p:txBody>
          <a:bodyPr wrap="none">
            <a:spAutoFit/>
          </a:bodyPr>
          <a:lstStyle/>
          <a:p>
            <a:pPr algn="ctr"/>
            <a:r>
              <a:rPr lang="en-US" altLang="zh-CN" b="1" dirty="0">
                <a:latin typeface="微软雅黑" panose="020B0503020204020204" pitchFamily="34" charset="-122"/>
                <a:ea typeface="微软雅黑" panose="020B0503020204020204" pitchFamily="34" charset="-122"/>
              </a:rPr>
              <a:t>n</a:t>
            </a:r>
            <a:r>
              <a:rPr lang="en-US" altLang="zh-CN" b="1" baseline="-25000" dirty="0">
                <a:latin typeface="微软雅黑" panose="020B0503020204020204" pitchFamily="34" charset="-122"/>
                <a:ea typeface="微软雅黑" panose="020B0503020204020204" pitchFamily="34" charset="-122"/>
              </a:rPr>
              <a:t>0</a:t>
            </a:r>
            <a:endParaRPr lang="zh-CN" altLang="en-US" baseline="-25000" dirty="0"/>
          </a:p>
        </p:txBody>
      </p:sp>
    </p:spTree>
    <p:extLst>
      <p:ext uri="{BB962C8B-B14F-4D97-AF65-F5344CB8AC3E}">
        <p14:creationId xmlns:p14="http://schemas.microsoft.com/office/powerpoint/2010/main" val="1820338612"/>
      </p:ext>
    </p:extLst>
  </p:cSld>
  <p:clrMapOvr>
    <a:masterClrMapping/>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渐进复杂度标记</a:t>
            </a:r>
          </a:p>
        </p:txBody>
      </p:sp>
      <mc:AlternateContent xmlns:mc="http://schemas.openxmlformats.org/markup-compatibility/2006" xmlns:a14="http://schemas.microsoft.com/office/drawing/2010/main">
        <mc:Choice Requires="a14">
          <p:sp>
            <p:nvSpPr>
              <p:cNvPr id="3" name="文本框 2"/>
              <p:cNvSpPr txBox="1"/>
              <p:nvPr/>
            </p:nvSpPr>
            <p:spPr>
              <a:xfrm>
                <a:off x="395536" y="1196752"/>
                <a:ext cx="8352927" cy="2970044"/>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“Big-Theta”</a:t>
                </a:r>
                <a14:m>
                  <m:oMath xmlns:m="http://schemas.openxmlformats.org/officeDocument/2006/math">
                    <m:r>
                      <a:rPr lang="zh-CN" altLang="en-US" sz="2400" b="1"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zh-CN" altLang="en-US" sz="2400" b="1" dirty="0">
                    <a:latin typeface="微软雅黑" panose="020B0503020204020204" pitchFamily="34" charset="-122"/>
                    <a:ea typeface="微软雅黑" panose="020B0503020204020204" pitchFamily="34" charset="-122"/>
                  </a:rPr>
                  <a:t>标记</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pP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渐进紧界</a:t>
                </a:r>
                <a:endPar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spcAft>
                    <a:spcPts val="600"/>
                  </a:spcAft>
                  <a:buClr>
                    <a:srgbClr val="C00000"/>
                  </a:buClr>
                  <a:buFont typeface="Wingdings" panose="05000000000000000000" pitchFamily="2" charset="2"/>
                  <a:buChar char="ü"/>
                </a:pP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14:m>
                  <m:oMath xmlns:m="http://schemas.openxmlformats.org/officeDocument/2006/math">
                    <m:r>
                      <a:rPr lang="zh-CN" altLang="en-US" sz="2000" b="1"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，如果存在常量</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，使得对任意</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n</a:t>
                </a:r>
                <a:r>
                  <a:rPr lang="en-US" altLang="zh-CN" sz="22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baseline="-25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满足</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14:m>
                  <m:oMath xmlns:m="http://schemas.openxmlformats.org/officeDocument/2006/math">
                    <m:r>
                      <a:rPr lang="en-US" altLang="zh-CN" sz="22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r>
                  <a:rPr lang="en-US" altLang="zh-CN" sz="2200" b="1" dirty="0">
                    <a:solidFill>
                      <a:schemeClr val="tx1"/>
                    </a:solidFill>
                    <a:ea typeface="Cambria Math" panose="02040503050406030204" pitchFamily="18" charset="0"/>
                    <a:cs typeface="Times New Roman" panose="02020603050405020304" pitchFamily="18" charset="0"/>
                  </a:rPr>
                  <a:t> </a:t>
                </a:r>
                <a14:m>
                  <m:oMath xmlns:m="http://schemas.openxmlformats.org/officeDocument/2006/math">
                    <m:r>
                      <a:rPr lang="en-US" altLang="zh-CN" sz="22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p>
              <a:p>
                <a:pPr marL="800100" lvl="1" indent="-342900">
                  <a:spcAft>
                    <a:spcPts val="600"/>
                  </a:spcAft>
                  <a:buClr>
                    <a:srgbClr val="C00000"/>
                  </a:buClr>
                  <a:buFont typeface="Wingdings" panose="05000000000000000000" pitchFamily="2" charset="2"/>
                  <a:buChar char="ü"/>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f(n)=</a:t>
                </a:r>
                <a14:m>
                  <m:oMath xmlns:m="http://schemas.openxmlformats.org/officeDocument/2006/math">
                    <m:r>
                      <a:rPr lang="zh-CN" altLang="en-US" sz="2000" b="1" i="1">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当且仅当</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14:m>
                  <m:oMath xmlns:m="http://schemas.openxmlformats.org/officeDocument/2006/math">
                    <m:r>
                      <m:rPr>
                        <m:sty m:val="p"/>
                      </m:rPr>
                      <a:rPr lang="en-US" altLang="zh-CN" sz="22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O</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并且</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14:m>
                  <m:oMath xmlns:m="http://schemas.openxmlformats.org/officeDocument/2006/math">
                    <m:r>
                      <a:rPr lang="zh-CN" altLang="en-US" sz="2000" b="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p>
              <a:p>
                <a:pPr marL="800100" lvl="1" indent="-342900">
                  <a:spcAft>
                    <a:spcPts val="600"/>
                  </a:spcAft>
                  <a:buClr>
                    <a:srgbClr val="C00000"/>
                  </a:buClr>
                  <a:buFont typeface="Wingdings" panose="05000000000000000000" pitchFamily="2" charset="2"/>
                  <a:buChar char="ü"/>
                </a:pPr>
                <a14:m>
                  <m:oMath xmlns:m="http://schemas.openxmlformats.org/officeDocument/2006/math">
                    <m:r>
                      <m:rPr>
                        <m:sty m:val="p"/>
                      </m:rPr>
                      <a:rPr lang="en-US" altLang="zh-CN" sz="2200" b="1" i="1" dirty="0">
                        <a:latin typeface="Cambria Math" panose="02040503050406030204" pitchFamily="18" charset="0"/>
                        <a:ea typeface="微软雅黑" panose="020B0503020204020204" pitchFamily="34" charset="-122"/>
                        <a:cs typeface="Times New Roman" panose="02020603050405020304" pitchFamily="18" charset="0"/>
                      </a:rPr>
                      <m:t>O</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经常与</a:t>
                </a:r>
                <a14:m>
                  <m:oMath xmlns:m="http://schemas.openxmlformats.org/officeDocument/2006/math">
                    <m:r>
                      <a:rPr lang="zh-CN" altLang="en-US" sz="2000" b="1" i="1">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混用</a:t>
                </a:r>
                <a:endParaRPr lang="en-US" altLang="zh-CN" sz="2200" b="1" baseline="-25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a:buClr>
                    <a:srgbClr val="C00000"/>
                  </a:buClr>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96752"/>
                <a:ext cx="8352927" cy="2970044"/>
              </a:xfrm>
              <a:prstGeom prst="rect">
                <a:avLst/>
              </a:prstGeom>
              <a:blipFill>
                <a:blip r:embed="rId3"/>
                <a:stretch>
                  <a:fillRect l="-1022" t="-1639"/>
                </a:stretch>
              </a:blipFill>
            </p:spPr>
            <p:txBody>
              <a:bodyPr/>
              <a:lstStyle/>
              <a:p>
                <a:r>
                  <a:rPr lang="zh-CN" altLang="en-US">
                    <a:noFill/>
                  </a:rPr>
                  <a:t> </a:t>
                </a:r>
              </a:p>
            </p:txBody>
          </p:sp>
        </mc:Fallback>
      </mc:AlternateContent>
      <p:cxnSp>
        <p:nvCxnSpPr>
          <p:cNvPr id="6" name="直接箭头连接符 5"/>
          <p:cNvCxnSpPr/>
          <p:nvPr/>
        </p:nvCxnSpPr>
        <p:spPr bwMode="auto">
          <a:xfrm>
            <a:off x="1620967" y="6481525"/>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1762362" y="3821598"/>
            <a:ext cx="30231" cy="297256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9" name="文本框 8"/>
          <p:cNvSpPr txBox="1"/>
          <p:nvPr/>
        </p:nvSpPr>
        <p:spPr>
          <a:xfrm>
            <a:off x="5371734" y="6015017"/>
            <a:ext cx="2016224" cy="400110"/>
          </a:xfrm>
          <a:prstGeom prst="rect">
            <a:avLst/>
          </a:prstGeom>
          <a:noFill/>
          <a:ln w="38100">
            <a:noFill/>
          </a:ln>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输入实例规模</a:t>
            </a:r>
          </a:p>
        </p:txBody>
      </p:sp>
      <p:sp>
        <p:nvSpPr>
          <p:cNvPr id="10" name="文本框 9"/>
          <p:cNvSpPr txBox="1"/>
          <p:nvPr/>
        </p:nvSpPr>
        <p:spPr>
          <a:xfrm>
            <a:off x="1085115" y="4405806"/>
            <a:ext cx="662300" cy="1569660"/>
          </a:xfrm>
          <a:prstGeom prst="rect">
            <a:avLst/>
          </a:prstGeom>
          <a:noFill/>
          <a:ln w="38100">
            <a:no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运行时间</a:t>
            </a:r>
          </a:p>
        </p:txBody>
      </p:sp>
      <p:sp>
        <p:nvSpPr>
          <p:cNvPr id="11" name="任意多边形 10"/>
          <p:cNvSpPr/>
          <p:nvPr/>
        </p:nvSpPr>
        <p:spPr bwMode="auto">
          <a:xfrm>
            <a:off x="1771292" y="4149080"/>
            <a:ext cx="5864426" cy="2016260"/>
          </a:xfrm>
          <a:custGeom>
            <a:avLst/>
            <a:gdLst>
              <a:gd name="connsiteX0" fmla="*/ 0 w 4045160"/>
              <a:gd name="connsiteY0" fmla="*/ 1635020 h 2143693"/>
              <a:gd name="connsiteX1" fmla="*/ 133224 w 4045160"/>
              <a:gd name="connsiteY1" fmla="*/ 1592631 h 2143693"/>
              <a:gd name="connsiteX2" fmla="*/ 508673 w 4045160"/>
              <a:gd name="connsiteY2" fmla="*/ 1598687 h 2143693"/>
              <a:gd name="connsiteX3" fmla="*/ 526840 w 4045160"/>
              <a:gd name="connsiteY3" fmla="*/ 1610798 h 2143693"/>
              <a:gd name="connsiteX4" fmla="*/ 569229 w 4045160"/>
              <a:gd name="connsiteY4" fmla="*/ 1653187 h 2143693"/>
              <a:gd name="connsiteX5" fmla="*/ 605563 w 4045160"/>
              <a:gd name="connsiteY5" fmla="*/ 1683465 h 2143693"/>
              <a:gd name="connsiteX6" fmla="*/ 635841 w 4045160"/>
              <a:gd name="connsiteY6" fmla="*/ 1707688 h 2143693"/>
              <a:gd name="connsiteX7" fmla="*/ 666119 w 4045160"/>
              <a:gd name="connsiteY7" fmla="*/ 1762189 h 2143693"/>
              <a:gd name="connsiteX8" fmla="*/ 678230 w 4045160"/>
              <a:gd name="connsiteY8" fmla="*/ 1828800 h 2143693"/>
              <a:gd name="connsiteX9" fmla="*/ 684286 w 4045160"/>
              <a:gd name="connsiteY9" fmla="*/ 1846967 h 2143693"/>
              <a:gd name="connsiteX10" fmla="*/ 696397 w 4045160"/>
              <a:gd name="connsiteY10" fmla="*/ 1865134 h 2143693"/>
              <a:gd name="connsiteX11" fmla="*/ 726675 w 4045160"/>
              <a:gd name="connsiteY11" fmla="*/ 1895412 h 2143693"/>
              <a:gd name="connsiteX12" fmla="*/ 750898 w 4045160"/>
              <a:gd name="connsiteY12" fmla="*/ 1943857 h 2143693"/>
              <a:gd name="connsiteX13" fmla="*/ 769065 w 4045160"/>
              <a:gd name="connsiteY13" fmla="*/ 1968080 h 2143693"/>
              <a:gd name="connsiteX14" fmla="*/ 787232 w 4045160"/>
              <a:gd name="connsiteY14" fmla="*/ 1980191 h 2143693"/>
              <a:gd name="connsiteX15" fmla="*/ 793287 w 4045160"/>
              <a:gd name="connsiteY15" fmla="*/ 2010469 h 2143693"/>
              <a:gd name="connsiteX16" fmla="*/ 835677 w 4045160"/>
              <a:gd name="connsiteY16" fmla="*/ 2034692 h 2143693"/>
              <a:gd name="connsiteX17" fmla="*/ 853844 w 4045160"/>
              <a:gd name="connsiteY17" fmla="*/ 2071026 h 2143693"/>
              <a:gd name="connsiteX18" fmla="*/ 878066 w 4045160"/>
              <a:gd name="connsiteY18" fmla="*/ 2077081 h 2143693"/>
              <a:gd name="connsiteX19" fmla="*/ 896233 w 4045160"/>
              <a:gd name="connsiteY19" fmla="*/ 2089192 h 2143693"/>
              <a:gd name="connsiteX20" fmla="*/ 938622 w 4045160"/>
              <a:gd name="connsiteY20" fmla="*/ 2101304 h 2143693"/>
              <a:gd name="connsiteX21" fmla="*/ 981012 w 4045160"/>
              <a:gd name="connsiteY21" fmla="*/ 2119471 h 2143693"/>
              <a:gd name="connsiteX22" fmla="*/ 1017346 w 4045160"/>
              <a:gd name="connsiteY22" fmla="*/ 2137638 h 2143693"/>
              <a:gd name="connsiteX23" fmla="*/ 1077902 w 4045160"/>
              <a:gd name="connsiteY23" fmla="*/ 2143693 h 2143693"/>
              <a:gd name="connsiteX24" fmla="*/ 1199015 w 4045160"/>
              <a:gd name="connsiteY24" fmla="*/ 2137638 h 2143693"/>
              <a:gd name="connsiteX25" fmla="*/ 1211126 w 4045160"/>
              <a:gd name="connsiteY25" fmla="*/ 2119471 h 2143693"/>
              <a:gd name="connsiteX26" fmla="*/ 1265626 w 4045160"/>
              <a:gd name="connsiteY26" fmla="*/ 2089192 h 2143693"/>
              <a:gd name="connsiteX27" fmla="*/ 1271682 w 4045160"/>
              <a:gd name="connsiteY27" fmla="*/ 2071026 h 2143693"/>
              <a:gd name="connsiteX28" fmla="*/ 1332238 w 4045160"/>
              <a:gd name="connsiteY28" fmla="*/ 2034692 h 2143693"/>
              <a:gd name="connsiteX29" fmla="*/ 1350405 w 4045160"/>
              <a:gd name="connsiteY29" fmla="*/ 1998358 h 2143693"/>
              <a:gd name="connsiteX30" fmla="*/ 1374628 w 4045160"/>
              <a:gd name="connsiteY30" fmla="*/ 1980191 h 2143693"/>
              <a:gd name="connsiteX31" fmla="*/ 1398850 w 4045160"/>
              <a:gd name="connsiteY31" fmla="*/ 1937802 h 2143693"/>
              <a:gd name="connsiteX32" fmla="*/ 1404906 w 4045160"/>
              <a:gd name="connsiteY32" fmla="*/ 1919635 h 2143693"/>
              <a:gd name="connsiteX33" fmla="*/ 1417017 w 4045160"/>
              <a:gd name="connsiteY33" fmla="*/ 1889357 h 2143693"/>
              <a:gd name="connsiteX34" fmla="*/ 1441240 w 4045160"/>
              <a:gd name="connsiteY34" fmla="*/ 1859079 h 2143693"/>
              <a:gd name="connsiteX35" fmla="*/ 1453351 w 4045160"/>
              <a:gd name="connsiteY35" fmla="*/ 1828800 h 2143693"/>
              <a:gd name="connsiteX36" fmla="*/ 1459407 w 4045160"/>
              <a:gd name="connsiteY36" fmla="*/ 1810634 h 2143693"/>
              <a:gd name="connsiteX37" fmla="*/ 1477573 w 4045160"/>
              <a:gd name="connsiteY37" fmla="*/ 1798522 h 2143693"/>
              <a:gd name="connsiteX38" fmla="*/ 1489685 w 4045160"/>
              <a:gd name="connsiteY38" fmla="*/ 1774300 h 2143693"/>
              <a:gd name="connsiteX39" fmla="*/ 1501796 w 4045160"/>
              <a:gd name="connsiteY39" fmla="*/ 1756133 h 2143693"/>
              <a:gd name="connsiteX40" fmla="*/ 1513907 w 4045160"/>
              <a:gd name="connsiteY40" fmla="*/ 1713743 h 2143693"/>
              <a:gd name="connsiteX41" fmla="*/ 1519963 w 4045160"/>
              <a:gd name="connsiteY41" fmla="*/ 1695577 h 2143693"/>
              <a:gd name="connsiteX42" fmla="*/ 1532074 w 4045160"/>
              <a:gd name="connsiteY42" fmla="*/ 1683465 h 2143693"/>
              <a:gd name="connsiteX43" fmla="*/ 1544185 w 4045160"/>
              <a:gd name="connsiteY43" fmla="*/ 1665298 h 2143693"/>
              <a:gd name="connsiteX44" fmla="*/ 1550241 w 4045160"/>
              <a:gd name="connsiteY44" fmla="*/ 1647132 h 2143693"/>
              <a:gd name="connsiteX45" fmla="*/ 1586575 w 4045160"/>
              <a:gd name="connsiteY45" fmla="*/ 1598687 h 2143693"/>
              <a:gd name="connsiteX46" fmla="*/ 1610797 w 4045160"/>
              <a:gd name="connsiteY46" fmla="*/ 1562353 h 2143693"/>
              <a:gd name="connsiteX47" fmla="*/ 1622909 w 4045160"/>
              <a:gd name="connsiteY47" fmla="*/ 1526019 h 2143693"/>
              <a:gd name="connsiteX48" fmla="*/ 1641075 w 4045160"/>
              <a:gd name="connsiteY48" fmla="*/ 1507852 h 2143693"/>
              <a:gd name="connsiteX49" fmla="*/ 1659242 w 4045160"/>
              <a:gd name="connsiteY49" fmla="*/ 1477574 h 2143693"/>
              <a:gd name="connsiteX50" fmla="*/ 1671354 w 4045160"/>
              <a:gd name="connsiteY50" fmla="*/ 1447296 h 2143693"/>
              <a:gd name="connsiteX51" fmla="*/ 1701632 w 4045160"/>
              <a:gd name="connsiteY51" fmla="*/ 1423073 h 2143693"/>
              <a:gd name="connsiteX52" fmla="*/ 1725854 w 4045160"/>
              <a:gd name="connsiteY52" fmla="*/ 1386740 h 2143693"/>
              <a:gd name="connsiteX53" fmla="*/ 1774299 w 4045160"/>
              <a:gd name="connsiteY53" fmla="*/ 1332239 h 2143693"/>
              <a:gd name="connsiteX54" fmla="*/ 1798522 w 4045160"/>
              <a:gd name="connsiteY54" fmla="*/ 1283794 h 2143693"/>
              <a:gd name="connsiteX55" fmla="*/ 1822744 w 4045160"/>
              <a:gd name="connsiteY55" fmla="*/ 1265627 h 2143693"/>
              <a:gd name="connsiteX56" fmla="*/ 1828800 w 4045160"/>
              <a:gd name="connsiteY56" fmla="*/ 1241404 h 2143693"/>
              <a:gd name="connsiteX57" fmla="*/ 1846967 w 4045160"/>
              <a:gd name="connsiteY57" fmla="*/ 1229293 h 2143693"/>
              <a:gd name="connsiteX58" fmla="*/ 1865134 w 4045160"/>
              <a:gd name="connsiteY58" fmla="*/ 1211126 h 2143693"/>
              <a:gd name="connsiteX59" fmla="*/ 1877245 w 4045160"/>
              <a:gd name="connsiteY59" fmla="*/ 1192959 h 2143693"/>
              <a:gd name="connsiteX60" fmla="*/ 1925690 w 4045160"/>
              <a:gd name="connsiteY60" fmla="*/ 1168737 h 2143693"/>
              <a:gd name="connsiteX61" fmla="*/ 1955968 w 4045160"/>
              <a:gd name="connsiteY61" fmla="*/ 1126347 h 2143693"/>
              <a:gd name="connsiteX62" fmla="*/ 1968079 w 4045160"/>
              <a:gd name="connsiteY62" fmla="*/ 1108181 h 2143693"/>
              <a:gd name="connsiteX63" fmla="*/ 1980191 w 4045160"/>
              <a:gd name="connsiteY63" fmla="*/ 1096069 h 2143693"/>
              <a:gd name="connsiteX64" fmla="*/ 1998358 w 4045160"/>
              <a:gd name="connsiteY64" fmla="*/ 1071847 h 2143693"/>
              <a:gd name="connsiteX65" fmla="*/ 2071025 w 4045160"/>
              <a:gd name="connsiteY65" fmla="*/ 1029457 h 2143693"/>
              <a:gd name="connsiteX66" fmla="*/ 2083136 w 4045160"/>
              <a:gd name="connsiteY66" fmla="*/ 1011291 h 2143693"/>
              <a:gd name="connsiteX67" fmla="*/ 2089192 w 4045160"/>
              <a:gd name="connsiteY67" fmla="*/ 993124 h 2143693"/>
              <a:gd name="connsiteX68" fmla="*/ 2107359 w 4045160"/>
              <a:gd name="connsiteY68" fmla="*/ 987068 h 2143693"/>
              <a:gd name="connsiteX69" fmla="*/ 2125526 w 4045160"/>
              <a:gd name="connsiteY69" fmla="*/ 974957 h 2143693"/>
              <a:gd name="connsiteX70" fmla="*/ 2137637 w 4045160"/>
              <a:gd name="connsiteY70" fmla="*/ 950734 h 2143693"/>
              <a:gd name="connsiteX71" fmla="*/ 2155804 w 4045160"/>
              <a:gd name="connsiteY71" fmla="*/ 944679 h 2143693"/>
              <a:gd name="connsiteX72" fmla="*/ 2198193 w 4045160"/>
              <a:gd name="connsiteY72" fmla="*/ 932567 h 2143693"/>
              <a:gd name="connsiteX73" fmla="*/ 2210305 w 4045160"/>
              <a:gd name="connsiteY73" fmla="*/ 920456 h 2143693"/>
              <a:gd name="connsiteX74" fmla="*/ 2391973 w 4045160"/>
              <a:gd name="connsiteY74" fmla="*/ 926512 h 2143693"/>
              <a:gd name="connsiteX75" fmla="*/ 2416196 w 4045160"/>
              <a:gd name="connsiteY75" fmla="*/ 932567 h 2143693"/>
              <a:gd name="connsiteX76" fmla="*/ 2476752 w 4045160"/>
              <a:gd name="connsiteY76" fmla="*/ 944679 h 2143693"/>
              <a:gd name="connsiteX77" fmla="*/ 2634199 w 4045160"/>
              <a:gd name="connsiteY77" fmla="*/ 950734 h 2143693"/>
              <a:gd name="connsiteX78" fmla="*/ 2652365 w 4045160"/>
              <a:gd name="connsiteY78" fmla="*/ 938623 h 2143693"/>
              <a:gd name="connsiteX79" fmla="*/ 2688699 w 4045160"/>
              <a:gd name="connsiteY79" fmla="*/ 932567 h 2143693"/>
              <a:gd name="connsiteX80" fmla="*/ 2712922 w 4045160"/>
              <a:gd name="connsiteY80" fmla="*/ 896234 h 2143693"/>
              <a:gd name="connsiteX81" fmla="*/ 2731089 w 4045160"/>
              <a:gd name="connsiteY81" fmla="*/ 884122 h 2143693"/>
              <a:gd name="connsiteX82" fmla="*/ 2737144 w 4045160"/>
              <a:gd name="connsiteY82" fmla="*/ 865955 h 2143693"/>
              <a:gd name="connsiteX83" fmla="*/ 2755311 w 4045160"/>
              <a:gd name="connsiteY83" fmla="*/ 835677 h 2143693"/>
              <a:gd name="connsiteX84" fmla="*/ 2773478 w 4045160"/>
              <a:gd name="connsiteY84" fmla="*/ 823566 h 2143693"/>
              <a:gd name="connsiteX85" fmla="*/ 2791645 w 4045160"/>
              <a:gd name="connsiteY85" fmla="*/ 805399 h 2143693"/>
              <a:gd name="connsiteX86" fmla="*/ 2803756 w 4045160"/>
              <a:gd name="connsiteY86" fmla="*/ 775121 h 2143693"/>
              <a:gd name="connsiteX87" fmla="*/ 2815867 w 4045160"/>
              <a:gd name="connsiteY87" fmla="*/ 756954 h 2143693"/>
              <a:gd name="connsiteX88" fmla="*/ 2821923 w 4045160"/>
              <a:gd name="connsiteY88" fmla="*/ 708509 h 2143693"/>
              <a:gd name="connsiteX89" fmla="*/ 2834034 w 4045160"/>
              <a:gd name="connsiteY89" fmla="*/ 690342 h 2143693"/>
              <a:gd name="connsiteX90" fmla="*/ 2852201 w 4045160"/>
              <a:gd name="connsiteY90" fmla="*/ 647953 h 2143693"/>
              <a:gd name="connsiteX91" fmla="*/ 2864313 w 4045160"/>
              <a:gd name="connsiteY91" fmla="*/ 629786 h 2143693"/>
              <a:gd name="connsiteX92" fmla="*/ 2894591 w 4045160"/>
              <a:gd name="connsiteY92" fmla="*/ 599508 h 2143693"/>
              <a:gd name="connsiteX93" fmla="*/ 2900646 w 4045160"/>
              <a:gd name="connsiteY93" fmla="*/ 581341 h 2143693"/>
              <a:gd name="connsiteX94" fmla="*/ 2912758 w 4045160"/>
              <a:gd name="connsiteY94" fmla="*/ 563174 h 2143693"/>
              <a:gd name="connsiteX95" fmla="*/ 2918813 w 4045160"/>
              <a:gd name="connsiteY95" fmla="*/ 538951 h 2143693"/>
              <a:gd name="connsiteX96" fmla="*/ 2943036 w 4045160"/>
              <a:gd name="connsiteY96" fmla="*/ 520785 h 2143693"/>
              <a:gd name="connsiteX97" fmla="*/ 2949091 w 4045160"/>
              <a:gd name="connsiteY97" fmla="*/ 478395 h 2143693"/>
              <a:gd name="connsiteX98" fmla="*/ 2967258 w 4045160"/>
              <a:gd name="connsiteY98" fmla="*/ 472340 h 2143693"/>
              <a:gd name="connsiteX99" fmla="*/ 2973314 w 4045160"/>
              <a:gd name="connsiteY99" fmla="*/ 454173 h 2143693"/>
              <a:gd name="connsiteX100" fmla="*/ 2991481 w 4045160"/>
              <a:gd name="connsiteY100" fmla="*/ 442061 h 2143693"/>
              <a:gd name="connsiteX101" fmla="*/ 2997536 w 4045160"/>
              <a:gd name="connsiteY101" fmla="*/ 417839 h 2143693"/>
              <a:gd name="connsiteX102" fmla="*/ 3039926 w 4045160"/>
              <a:gd name="connsiteY102" fmla="*/ 399672 h 2143693"/>
              <a:gd name="connsiteX103" fmla="*/ 3064148 w 4045160"/>
              <a:gd name="connsiteY103" fmla="*/ 381505 h 2143693"/>
              <a:gd name="connsiteX104" fmla="*/ 3197372 w 4045160"/>
              <a:gd name="connsiteY104" fmla="*/ 357283 h 2143693"/>
              <a:gd name="connsiteX105" fmla="*/ 3227650 w 4045160"/>
              <a:gd name="connsiteY105" fmla="*/ 351227 h 2143693"/>
              <a:gd name="connsiteX106" fmla="*/ 3282151 w 4045160"/>
              <a:gd name="connsiteY106" fmla="*/ 345171 h 2143693"/>
              <a:gd name="connsiteX107" fmla="*/ 3318485 w 4045160"/>
              <a:gd name="connsiteY107" fmla="*/ 339116 h 2143693"/>
              <a:gd name="connsiteX108" fmla="*/ 3348763 w 4045160"/>
              <a:gd name="connsiteY108" fmla="*/ 327004 h 2143693"/>
              <a:gd name="connsiteX109" fmla="*/ 3403264 w 4045160"/>
              <a:gd name="connsiteY109" fmla="*/ 314893 h 2143693"/>
              <a:gd name="connsiteX110" fmla="*/ 3463820 w 4045160"/>
              <a:gd name="connsiteY110" fmla="*/ 302782 h 2143693"/>
              <a:gd name="connsiteX111" fmla="*/ 3494098 w 4045160"/>
              <a:gd name="connsiteY111" fmla="*/ 284615 h 2143693"/>
              <a:gd name="connsiteX112" fmla="*/ 3560710 w 4045160"/>
              <a:gd name="connsiteY112" fmla="*/ 272504 h 2143693"/>
              <a:gd name="connsiteX113" fmla="*/ 3572821 w 4045160"/>
              <a:gd name="connsiteY113" fmla="*/ 260392 h 2143693"/>
              <a:gd name="connsiteX114" fmla="*/ 3597044 w 4045160"/>
              <a:gd name="connsiteY114" fmla="*/ 254337 h 2143693"/>
              <a:gd name="connsiteX115" fmla="*/ 3633377 w 4045160"/>
              <a:gd name="connsiteY115" fmla="*/ 242226 h 2143693"/>
              <a:gd name="connsiteX116" fmla="*/ 3651544 w 4045160"/>
              <a:gd name="connsiteY116" fmla="*/ 236170 h 2143693"/>
              <a:gd name="connsiteX117" fmla="*/ 3663656 w 4045160"/>
              <a:gd name="connsiteY117" fmla="*/ 224059 h 2143693"/>
              <a:gd name="connsiteX118" fmla="*/ 3712101 w 4045160"/>
              <a:gd name="connsiteY118" fmla="*/ 211947 h 2143693"/>
              <a:gd name="connsiteX119" fmla="*/ 3724212 w 4045160"/>
              <a:gd name="connsiteY119" fmla="*/ 193781 h 2143693"/>
              <a:gd name="connsiteX120" fmla="*/ 3778713 w 4045160"/>
              <a:gd name="connsiteY120" fmla="*/ 175614 h 2143693"/>
              <a:gd name="connsiteX121" fmla="*/ 3790824 w 4045160"/>
              <a:gd name="connsiteY121" fmla="*/ 163502 h 2143693"/>
              <a:gd name="connsiteX122" fmla="*/ 3821102 w 4045160"/>
              <a:gd name="connsiteY122" fmla="*/ 157447 h 2143693"/>
              <a:gd name="connsiteX123" fmla="*/ 3827158 w 4045160"/>
              <a:gd name="connsiteY123" fmla="*/ 133224 h 2143693"/>
              <a:gd name="connsiteX124" fmla="*/ 3869547 w 4045160"/>
              <a:gd name="connsiteY124" fmla="*/ 109002 h 2143693"/>
              <a:gd name="connsiteX125" fmla="*/ 3917992 w 4045160"/>
              <a:gd name="connsiteY125" fmla="*/ 72668 h 2143693"/>
              <a:gd name="connsiteX126" fmla="*/ 3960381 w 4045160"/>
              <a:gd name="connsiteY126" fmla="*/ 54501 h 2143693"/>
              <a:gd name="connsiteX127" fmla="*/ 3990660 w 4045160"/>
              <a:gd name="connsiteY127" fmla="*/ 24223 h 2143693"/>
              <a:gd name="connsiteX128" fmla="*/ 4026993 w 4045160"/>
              <a:gd name="connsiteY128" fmla="*/ 12112 h 2143693"/>
              <a:gd name="connsiteX129" fmla="*/ 4045160 w 4045160"/>
              <a:gd name="connsiteY129" fmla="*/ 6056 h 2143693"/>
              <a:gd name="connsiteX130" fmla="*/ 4026993 w 4045160"/>
              <a:gd name="connsiteY130" fmla="*/ 0 h 214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045160" h="2143693">
                <a:moveTo>
                  <a:pt x="0" y="1635020"/>
                </a:moveTo>
                <a:cubicBezTo>
                  <a:pt x="109075" y="1600934"/>
                  <a:pt x="64789" y="1615442"/>
                  <a:pt x="133224" y="1592631"/>
                </a:cubicBezTo>
                <a:cubicBezTo>
                  <a:pt x="258374" y="1594650"/>
                  <a:pt x="383640" y="1592916"/>
                  <a:pt x="508673" y="1598687"/>
                </a:cubicBezTo>
                <a:cubicBezTo>
                  <a:pt x="515943" y="1599023"/>
                  <a:pt x="520918" y="1606568"/>
                  <a:pt x="526840" y="1610798"/>
                </a:cubicBezTo>
                <a:cubicBezTo>
                  <a:pt x="583357" y="1651168"/>
                  <a:pt x="520785" y="1604744"/>
                  <a:pt x="569229" y="1653187"/>
                </a:cubicBezTo>
                <a:cubicBezTo>
                  <a:pt x="580377" y="1664335"/>
                  <a:pt x="593698" y="1673083"/>
                  <a:pt x="605563" y="1683465"/>
                </a:cubicBezTo>
                <a:cubicBezTo>
                  <a:pt x="633179" y="1707629"/>
                  <a:pt x="599719" y="1683607"/>
                  <a:pt x="635841" y="1707688"/>
                </a:cubicBezTo>
                <a:cubicBezTo>
                  <a:pt x="650660" y="1752147"/>
                  <a:pt x="638925" y="1734995"/>
                  <a:pt x="666119" y="1762189"/>
                </a:cubicBezTo>
                <a:cubicBezTo>
                  <a:pt x="670156" y="1784393"/>
                  <a:pt x="673501" y="1806733"/>
                  <a:pt x="678230" y="1828800"/>
                </a:cubicBezTo>
                <a:cubicBezTo>
                  <a:pt x="679568" y="1835042"/>
                  <a:pt x="681431" y="1841258"/>
                  <a:pt x="684286" y="1846967"/>
                </a:cubicBezTo>
                <a:cubicBezTo>
                  <a:pt x="687541" y="1853477"/>
                  <a:pt x="691604" y="1859657"/>
                  <a:pt x="696397" y="1865134"/>
                </a:cubicBezTo>
                <a:cubicBezTo>
                  <a:pt x="705796" y="1875876"/>
                  <a:pt x="726675" y="1895412"/>
                  <a:pt x="726675" y="1895412"/>
                </a:cubicBezTo>
                <a:cubicBezTo>
                  <a:pt x="735161" y="1920867"/>
                  <a:pt x="731830" y="1915255"/>
                  <a:pt x="750898" y="1943857"/>
                </a:cubicBezTo>
                <a:cubicBezTo>
                  <a:pt x="756497" y="1952255"/>
                  <a:pt x="761928" y="1960943"/>
                  <a:pt x="769065" y="1968080"/>
                </a:cubicBezTo>
                <a:cubicBezTo>
                  <a:pt x="774211" y="1973226"/>
                  <a:pt x="781176" y="1976154"/>
                  <a:pt x="787232" y="1980191"/>
                </a:cubicBezTo>
                <a:cubicBezTo>
                  <a:pt x="789250" y="1990284"/>
                  <a:pt x="788181" y="2001533"/>
                  <a:pt x="793287" y="2010469"/>
                </a:cubicBezTo>
                <a:cubicBezTo>
                  <a:pt x="796712" y="2016462"/>
                  <a:pt x="832546" y="2033126"/>
                  <a:pt x="835677" y="2034692"/>
                </a:cubicBezTo>
                <a:cubicBezTo>
                  <a:pt x="841733" y="2046803"/>
                  <a:pt x="844269" y="2061451"/>
                  <a:pt x="853844" y="2071026"/>
                </a:cubicBezTo>
                <a:cubicBezTo>
                  <a:pt x="859729" y="2076911"/>
                  <a:pt x="870416" y="2073803"/>
                  <a:pt x="878066" y="2077081"/>
                </a:cubicBezTo>
                <a:cubicBezTo>
                  <a:pt x="884756" y="2079948"/>
                  <a:pt x="889476" y="2086489"/>
                  <a:pt x="896233" y="2089192"/>
                </a:cubicBezTo>
                <a:cubicBezTo>
                  <a:pt x="909877" y="2094650"/>
                  <a:pt x="924547" y="2097081"/>
                  <a:pt x="938622" y="2101304"/>
                </a:cubicBezTo>
                <a:cubicBezTo>
                  <a:pt x="956506" y="2106669"/>
                  <a:pt x="963592" y="2109517"/>
                  <a:pt x="981012" y="2119471"/>
                </a:cubicBezTo>
                <a:cubicBezTo>
                  <a:pt x="997556" y="2128925"/>
                  <a:pt x="998357" y="2134717"/>
                  <a:pt x="1017346" y="2137638"/>
                </a:cubicBezTo>
                <a:cubicBezTo>
                  <a:pt x="1037396" y="2140723"/>
                  <a:pt x="1057717" y="2141675"/>
                  <a:pt x="1077902" y="2143693"/>
                </a:cubicBezTo>
                <a:cubicBezTo>
                  <a:pt x="1118273" y="2141675"/>
                  <a:pt x="1159246" y="2144869"/>
                  <a:pt x="1199015" y="2137638"/>
                </a:cubicBezTo>
                <a:cubicBezTo>
                  <a:pt x="1206176" y="2136336"/>
                  <a:pt x="1205649" y="2124264"/>
                  <a:pt x="1211126" y="2119471"/>
                </a:cubicBezTo>
                <a:cubicBezTo>
                  <a:pt x="1236753" y="2097047"/>
                  <a:pt x="1240675" y="2097510"/>
                  <a:pt x="1265626" y="2089192"/>
                </a:cubicBezTo>
                <a:cubicBezTo>
                  <a:pt x="1267645" y="2083137"/>
                  <a:pt x="1267169" y="2075539"/>
                  <a:pt x="1271682" y="2071026"/>
                </a:cubicBezTo>
                <a:cubicBezTo>
                  <a:pt x="1286298" y="2056410"/>
                  <a:pt x="1313123" y="2044250"/>
                  <a:pt x="1332238" y="2034692"/>
                </a:cubicBezTo>
                <a:cubicBezTo>
                  <a:pt x="1337163" y="2019917"/>
                  <a:pt x="1338667" y="2010096"/>
                  <a:pt x="1350405" y="1998358"/>
                </a:cubicBezTo>
                <a:cubicBezTo>
                  <a:pt x="1357542" y="1991221"/>
                  <a:pt x="1366554" y="1986247"/>
                  <a:pt x="1374628" y="1980191"/>
                </a:cubicBezTo>
                <a:cubicBezTo>
                  <a:pt x="1387434" y="1928964"/>
                  <a:pt x="1369989" y="1981093"/>
                  <a:pt x="1398850" y="1937802"/>
                </a:cubicBezTo>
                <a:cubicBezTo>
                  <a:pt x="1402391" y="1932491"/>
                  <a:pt x="1402665" y="1925612"/>
                  <a:pt x="1404906" y="1919635"/>
                </a:cubicBezTo>
                <a:cubicBezTo>
                  <a:pt x="1408723" y="1909457"/>
                  <a:pt x="1412156" y="1899080"/>
                  <a:pt x="1417017" y="1889357"/>
                </a:cubicBezTo>
                <a:cubicBezTo>
                  <a:pt x="1424657" y="1874077"/>
                  <a:pt x="1429973" y="1870345"/>
                  <a:pt x="1441240" y="1859079"/>
                </a:cubicBezTo>
                <a:cubicBezTo>
                  <a:pt x="1445277" y="1848986"/>
                  <a:pt x="1449534" y="1838978"/>
                  <a:pt x="1453351" y="1828800"/>
                </a:cubicBezTo>
                <a:cubicBezTo>
                  <a:pt x="1455592" y="1822823"/>
                  <a:pt x="1455420" y="1815618"/>
                  <a:pt x="1459407" y="1810634"/>
                </a:cubicBezTo>
                <a:cubicBezTo>
                  <a:pt x="1463953" y="1804951"/>
                  <a:pt x="1471518" y="1802559"/>
                  <a:pt x="1477573" y="1798522"/>
                </a:cubicBezTo>
                <a:cubicBezTo>
                  <a:pt x="1481610" y="1790448"/>
                  <a:pt x="1485206" y="1782138"/>
                  <a:pt x="1489685" y="1774300"/>
                </a:cubicBezTo>
                <a:cubicBezTo>
                  <a:pt x="1493296" y="1767981"/>
                  <a:pt x="1498541" y="1762643"/>
                  <a:pt x="1501796" y="1756133"/>
                </a:cubicBezTo>
                <a:cubicBezTo>
                  <a:pt x="1506639" y="1746448"/>
                  <a:pt x="1511318" y="1722805"/>
                  <a:pt x="1513907" y="1713743"/>
                </a:cubicBezTo>
                <a:cubicBezTo>
                  <a:pt x="1515661" y="1707606"/>
                  <a:pt x="1516679" y="1701050"/>
                  <a:pt x="1519963" y="1695577"/>
                </a:cubicBezTo>
                <a:cubicBezTo>
                  <a:pt x="1522900" y="1690681"/>
                  <a:pt x="1528507" y="1687923"/>
                  <a:pt x="1532074" y="1683465"/>
                </a:cubicBezTo>
                <a:cubicBezTo>
                  <a:pt x="1536620" y="1677782"/>
                  <a:pt x="1540930" y="1671808"/>
                  <a:pt x="1544185" y="1665298"/>
                </a:cubicBezTo>
                <a:cubicBezTo>
                  <a:pt x="1547040" y="1659589"/>
                  <a:pt x="1546814" y="1652517"/>
                  <a:pt x="1550241" y="1647132"/>
                </a:cubicBezTo>
                <a:cubicBezTo>
                  <a:pt x="1561078" y="1630102"/>
                  <a:pt x="1586575" y="1598687"/>
                  <a:pt x="1586575" y="1598687"/>
                </a:cubicBezTo>
                <a:cubicBezTo>
                  <a:pt x="1605551" y="1522774"/>
                  <a:pt x="1575949" y="1618107"/>
                  <a:pt x="1610797" y="1562353"/>
                </a:cubicBezTo>
                <a:cubicBezTo>
                  <a:pt x="1617563" y="1551527"/>
                  <a:pt x="1616709" y="1537179"/>
                  <a:pt x="1622909" y="1526019"/>
                </a:cubicBezTo>
                <a:cubicBezTo>
                  <a:pt x="1627068" y="1518533"/>
                  <a:pt x="1635937" y="1514703"/>
                  <a:pt x="1641075" y="1507852"/>
                </a:cubicBezTo>
                <a:cubicBezTo>
                  <a:pt x="1648137" y="1498436"/>
                  <a:pt x="1653978" y="1488101"/>
                  <a:pt x="1659242" y="1477574"/>
                </a:cubicBezTo>
                <a:cubicBezTo>
                  <a:pt x="1664103" y="1467851"/>
                  <a:pt x="1664680" y="1455876"/>
                  <a:pt x="1671354" y="1447296"/>
                </a:cubicBezTo>
                <a:cubicBezTo>
                  <a:pt x="1679289" y="1437094"/>
                  <a:pt x="1692986" y="1432680"/>
                  <a:pt x="1701632" y="1423073"/>
                </a:cubicBezTo>
                <a:cubicBezTo>
                  <a:pt x="1711369" y="1412254"/>
                  <a:pt x="1717121" y="1398385"/>
                  <a:pt x="1725854" y="1386740"/>
                </a:cubicBezTo>
                <a:cubicBezTo>
                  <a:pt x="1752585" y="1351098"/>
                  <a:pt x="1736884" y="1369654"/>
                  <a:pt x="1774299" y="1332239"/>
                </a:cubicBezTo>
                <a:cubicBezTo>
                  <a:pt x="1780796" y="1312750"/>
                  <a:pt x="1783121" y="1301395"/>
                  <a:pt x="1798522" y="1283794"/>
                </a:cubicBezTo>
                <a:cubicBezTo>
                  <a:pt x="1805168" y="1276199"/>
                  <a:pt x="1814670" y="1271683"/>
                  <a:pt x="1822744" y="1265627"/>
                </a:cubicBezTo>
                <a:cubicBezTo>
                  <a:pt x="1824763" y="1257553"/>
                  <a:pt x="1824183" y="1248329"/>
                  <a:pt x="1828800" y="1241404"/>
                </a:cubicBezTo>
                <a:cubicBezTo>
                  <a:pt x="1832837" y="1235348"/>
                  <a:pt x="1841376" y="1233952"/>
                  <a:pt x="1846967" y="1229293"/>
                </a:cubicBezTo>
                <a:cubicBezTo>
                  <a:pt x="1853546" y="1223810"/>
                  <a:pt x="1859651" y="1217705"/>
                  <a:pt x="1865134" y="1211126"/>
                </a:cubicBezTo>
                <a:cubicBezTo>
                  <a:pt x="1869793" y="1205535"/>
                  <a:pt x="1872099" y="1198105"/>
                  <a:pt x="1877245" y="1192959"/>
                </a:cubicBezTo>
                <a:cubicBezTo>
                  <a:pt x="1889338" y="1180866"/>
                  <a:pt x="1911235" y="1174519"/>
                  <a:pt x="1925690" y="1168737"/>
                </a:cubicBezTo>
                <a:cubicBezTo>
                  <a:pt x="1936817" y="1135357"/>
                  <a:pt x="1924620" y="1162920"/>
                  <a:pt x="1955968" y="1126347"/>
                </a:cubicBezTo>
                <a:cubicBezTo>
                  <a:pt x="1960704" y="1120821"/>
                  <a:pt x="1963533" y="1113864"/>
                  <a:pt x="1968079" y="1108181"/>
                </a:cubicBezTo>
                <a:cubicBezTo>
                  <a:pt x="1971646" y="1103723"/>
                  <a:pt x="1976536" y="1100455"/>
                  <a:pt x="1980191" y="1096069"/>
                </a:cubicBezTo>
                <a:cubicBezTo>
                  <a:pt x="1986652" y="1088316"/>
                  <a:pt x="1990219" y="1077815"/>
                  <a:pt x="1998358" y="1071847"/>
                </a:cubicBezTo>
                <a:cubicBezTo>
                  <a:pt x="2020972" y="1055264"/>
                  <a:pt x="2071025" y="1029457"/>
                  <a:pt x="2071025" y="1029457"/>
                </a:cubicBezTo>
                <a:cubicBezTo>
                  <a:pt x="2075062" y="1023402"/>
                  <a:pt x="2079881" y="1017800"/>
                  <a:pt x="2083136" y="1011291"/>
                </a:cubicBezTo>
                <a:cubicBezTo>
                  <a:pt x="2085991" y="1005582"/>
                  <a:pt x="2084678" y="997638"/>
                  <a:pt x="2089192" y="993124"/>
                </a:cubicBezTo>
                <a:cubicBezTo>
                  <a:pt x="2093706" y="988610"/>
                  <a:pt x="2101650" y="989923"/>
                  <a:pt x="2107359" y="987068"/>
                </a:cubicBezTo>
                <a:cubicBezTo>
                  <a:pt x="2113869" y="983813"/>
                  <a:pt x="2119470" y="978994"/>
                  <a:pt x="2125526" y="974957"/>
                </a:cubicBezTo>
                <a:cubicBezTo>
                  <a:pt x="2129563" y="966883"/>
                  <a:pt x="2131254" y="957117"/>
                  <a:pt x="2137637" y="950734"/>
                </a:cubicBezTo>
                <a:cubicBezTo>
                  <a:pt x="2142151" y="946220"/>
                  <a:pt x="2149666" y="946433"/>
                  <a:pt x="2155804" y="944679"/>
                </a:cubicBezTo>
                <a:cubicBezTo>
                  <a:pt x="2209004" y="929479"/>
                  <a:pt x="2154655" y="947081"/>
                  <a:pt x="2198193" y="932567"/>
                </a:cubicBezTo>
                <a:cubicBezTo>
                  <a:pt x="2202230" y="928530"/>
                  <a:pt x="2204598" y="920634"/>
                  <a:pt x="2210305" y="920456"/>
                </a:cubicBezTo>
                <a:cubicBezTo>
                  <a:pt x="2270865" y="918564"/>
                  <a:pt x="2331488" y="922954"/>
                  <a:pt x="2391973" y="926512"/>
                </a:cubicBezTo>
                <a:cubicBezTo>
                  <a:pt x="2400281" y="927001"/>
                  <a:pt x="2408058" y="930823"/>
                  <a:pt x="2416196" y="932567"/>
                </a:cubicBezTo>
                <a:cubicBezTo>
                  <a:pt x="2436324" y="936880"/>
                  <a:pt x="2456567" y="940642"/>
                  <a:pt x="2476752" y="944679"/>
                </a:cubicBezTo>
                <a:cubicBezTo>
                  <a:pt x="2522039" y="989963"/>
                  <a:pt x="2492600" y="966467"/>
                  <a:pt x="2634199" y="950734"/>
                </a:cubicBezTo>
                <a:cubicBezTo>
                  <a:pt x="2641432" y="949930"/>
                  <a:pt x="2645461" y="940924"/>
                  <a:pt x="2652365" y="938623"/>
                </a:cubicBezTo>
                <a:cubicBezTo>
                  <a:pt x="2664013" y="934740"/>
                  <a:pt x="2676588" y="934586"/>
                  <a:pt x="2688699" y="932567"/>
                </a:cubicBezTo>
                <a:cubicBezTo>
                  <a:pt x="2696773" y="920456"/>
                  <a:pt x="2703337" y="907188"/>
                  <a:pt x="2712922" y="896234"/>
                </a:cubicBezTo>
                <a:cubicBezTo>
                  <a:pt x="2717715" y="890757"/>
                  <a:pt x="2726543" y="889805"/>
                  <a:pt x="2731089" y="884122"/>
                </a:cubicBezTo>
                <a:cubicBezTo>
                  <a:pt x="2735076" y="879137"/>
                  <a:pt x="2734289" y="871664"/>
                  <a:pt x="2737144" y="865955"/>
                </a:cubicBezTo>
                <a:cubicBezTo>
                  <a:pt x="2742408" y="855428"/>
                  <a:pt x="2747651" y="844613"/>
                  <a:pt x="2755311" y="835677"/>
                </a:cubicBezTo>
                <a:cubicBezTo>
                  <a:pt x="2760047" y="830151"/>
                  <a:pt x="2767887" y="828225"/>
                  <a:pt x="2773478" y="823566"/>
                </a:cubicBezTo>
                <a:cubicBezTo>
                  <a:pt x="2780057" y="818083"/>
                  <a:pt x="2785589" y="811455"/>
                  <a:pt x="2791645" y="805399"/>
                </a:cubicBezTo>
                <a:cubicBezTo>
                  <a:pt x="2795682" y="795306"/>
                  <a:pt x="2798895" y="784844"/>
                  <a:pt x="2803756" y="775121"/>
                </a:cubicBezTo>
                <a:cubicBezTo>
                  <a:pt x="2807011" y="768611"/>
                  <a:pt x="2813952" y="763975"/>
                  <a:pt x="2815867" y="756954"/>
                </a:cubicBezTo>
                <a:cubicBezTo>
                  <a:pt x="2820149" y="741253"/>
                  <a:pt x="2817641" y="724210"/>
                  <a:pt x="2821923" y="708509"/>
                </a:cubicBezTo>
                <a:cubicBezTo>
                  <a:pt x="2823838" y="701488"/>
                  <a:pt x="2830423" y="696661"/>
                  <a:pt x="2834034" y="690342"/>
                </a:cubicBezTo>
                <a:cubicBezTo>
                  <a:pt x="2884449" y="602118"/>
                  <a:pt x="2818226" y="715903"/>
                  <a:pt x="2852201" y="647953"/>
                </a:cubicBezTo>
                <a:cubicBezTo>
                  <a:pt x="2855456" y="641443"/>
                  <a:pt x="2859520" y="635263"/>
                  <a:pt x="2864313" y="629786"/>
                </a:cubicBezTo>
                <a:cubicBezTo>
                  <a:pt x="2873712" y="619044"/>
                  <a:pt x="2894591" y="599508"/>
                  <a:pt x="2894591" y="599508"/>
                </a:cubicBezTo>
                <a:cubicBezTo>
                  <a:pt x="2896609" y="593452"/>
                  <a:pt x="2897791" y="587050"/>
                  <a:pt x="2900646" y="581341"/>
                </a:cubicBezTo>
                <a:cubicBezTo>
                  <a:pt x="2903901" y="574831"/>
                  <a:pt x="2909891" y="569864"/>
                  <a:pt x="2912758" y="563174"/>
                </a:cubicBezTo>
                <a:cubicBezTo>
                  <a:pt x="2916036" y="555524"/>
                  <a:pt x="2913975" y="545724"/>
                  <a:pt x="2918813" y="538951"/>
                </a:cubicBezTo>
                <a:cubicBezTo>
                  <a:pt x="2924679" y="530738"/>
                  <a:pt x="2934962" y="526840"/>
                  <a:pt x="2943036" y="520785"/>
                </a:cubicBezTo>
                <a:cubicBezTo>
                  <a:pt x="2945054" y="506655"/>
                  <a:pt x="2942708" y="491162"/>
                  <a:pt x="2949091" y="478395"/>
                </a:cubicBezTo>
                <a:cubicBezTo>
                  <a:pt x="2951946" y="472686"/>
                  <a:pt x="2962744" y="476853"/>
                  <a:pt x="2967258" y="472340"/>
                </a:cubicBezTo>
                <a:cubicBezTo>
                  <a:pt x="2971772" y="467826"/>
                  <a:pt x="2969326" y="459158"/>
                  <a:pt x="2973314" y="454173"/>
                </a:cubicBezTo>
                <a:cubicBezTo>
                  <a:pt x="2977861" y="448490"/>
                  <a:pt x="2985425" y="446098"/>
                  <a:pt x="2991481" y="442061"/>
                </a:cubicBezTo>
                <a:cubicBezTo>
                  <a:pt x="2993499" y="433987"/>
                  <a:pt x="2992920" y="424764"/>
                  <a:pt x="2997536" y="417839"/>
                </a:cubicBezTo>
                <a:cubicBezTo>
                  <a:pt x="3005900" y="405294"/>
                  <a:pt x="3027773" y="402710"/>
                  <a:pt x="3039926" y="399672"/>
                </a:cubicBezTo>
                <a:cubicBezTo>
                  <a:pt x="3048000" y="393616"/>
                  <a:pt x="3055288" y="386338"/>
                  <a:pt x="3064148" y="381505"/>
                </a:cubicBezTo>
                <a:cubicBezTo>
                  <a:pt x="3117272" y="352528"/>
                  <a:pt x="3125068" y="362103"/>
                  <a:pt x="3197372" y="357283"/>
                </a:cubicBezTo>
                <a:cubicBezTo>
                  <a:pt x="3207465" y="355264"/>
                  <a:pt x="3217461" y="352683"/>
                  <a:pt x="3227650" y="351227"/>
                </a:cubicBezTo>
                <a:cubicBezTo>
                  <a:pt x="3245745" y="348642"/>
                  <a:pt x="3264033" y="347587"/>
                  <a:pt x="3282151" y="345171"/>
                </a:cubicBezTo>
                <a:cubicBezTo>
                  <a:pt x="3294322" y="343548"/>
                  <a:pt x="3306374" y="341134"/>
                  <a:pt x="3318485" y="339116"/>
                </a:cubicBezTo>
                <a:cubicBezTo>
                  <a:pt x="3328578" y="335079"/>
                  <a:pt x="3338451" y="330442"/>
                  <a:pt x="3348763" y="327004"/>
                </a:cubicBezTo>
                <a:cubicBezTo>
                  <a:pt x="3367398" y="320792"/>
                  <a:pt x="3384083" y="319688"/>
                  <a:pt x="3403264" y="314893"/>
                </a:cubicBezTo>
                <a:cubicBezTo>
                  <a:pt x="3459631" y="300802"/>
                  <a:pt x="3359966" y="317619"/>
                  <a:pt x="3463820" y="302782"/>
                </a:cubicBezTo>
                <a:cubicBezTo>
                  <a:pt x="3473913" y="296726"/>
                  <a:pt x="3483342" y="289395"/>
                  <a:pt x="3494098" y="284615"/>
                </a:cubicBezTo>
                <a:cubicBezTo>
                  <a:pt x="3507626" y="278602"/>
                  <a:pt x="3552170" y="273724"/>
                  <a:pt x="3560710" y="272504"/>
                </a:cubicBezTo>
                <a:cubicBezTo>
                  <a:pt x="3564747" y="268467"/>
                  <a:pt x="3567714" y="262945"/>
                  <a:pt x="3572821" y="260392"/>
                </a:cubicBezTo>
                <a:cubicBezTo>
                  <a:pt x="3580265" y="256670"/>
                  <a:pt x="3589072" y="256728"/>
                  <a:pt x="3597044" y="254337"/>
                </a:cubicBezTo>
                <a:cubicBezTo>
                  <a:pt x="3609272" y="250669"/>
                  <a:pt x="3621266" y="246263"/>
                  <a:pt x="3633377" y="242226"/>
                </a:cubicBezTo>
                <a:lnTo>
                  <a:pt x="3651544" y="236170"/>
                </a:lnTo>
                <a:cubicBezTo>
                  <a:pt x="3655581" y="232133"/>
                  <a:pt x="3658355" y="226179"/>
                  <a:pt x="3663656" y="224059"/>
                </a:cubicBezTo>
                <a:cubicBezTo>
                  <a:pt x="3679111" y="217877"/>
                  <a:pt x="3712101" y="211947"/>
                  <a:pt x="3712101" y="211947"/>
                </a:cubicBezTo>
                <a:cubicBezTo>
                  <a:pt x="3716138" y="205892"/>
                  <a:pt x="3719066" y="198927"/>
                  <a:pt x="3724212" y="193781"/>
                </a:cubicBezTo>
                <a:cubicBezTo>
                  <a:pt x="3741243" y="176750"/>
                  <a:pt x="3754350" y="179674"/>
                  <a:pt x="3778713" y="175614"/>
                </a:cubicBezTo>
                <a:cubicBezTo>
                  <a:pt x="3782750" y="171577"/>
                  <a:pt x="3785576" y="165751"/>
                  <a:pt x="3790824" y="163502"/>
                </a:cubicBezTo>
                <a:cubicBezTo>
                  <a:pt x="3800284" y="159448"/>
                  <a:pt x="3813195" y="164036"/>
                  <a:pt x="3821102" y="157447"/>
                </a:cubicBezTo>
                <a:cubicBezTo>
                  <a:pt x="3827496" y="152119"/>
                  <a:pt x="3823029" y="140450"/>
                  <a:pt x="3827158" y="133224"/>
                </a:cubicBezTo>
                <a:cubicBezTo>
                  <a:pt x="3839184" y="112178"/>
                  <a:pt x="3848702" y="114213"/>
                  <a:pt x="3869547" y="109002"/>
                </a:cubicBezTo>
                <a:cubicBezTo>
                  <a:pt x="3884111" y="97351"/>
                  <a:pt x="3901119" y="82309"/>
                  <a:pt x="3917992" y="72668"/>
                </a:cubicBezTo>
                <a:cubicBezTo>
                  <a:pt x="3938942" y="60697"/>
                  <a:pt x="3940002" y="61295"/>
                  <a:pt x="3960381" y="54501"/>
                </a:cubicBezTo>
                <a:cubicBezTo>
                  <a:pt x="3970474" y="44408"/>
                  <a:pt x="3977119" y="28737"/>
                  <a:pt x="3990660" y="24223"/>
                </a:cubicBezTo>
                <a:lnTo>
                  <a:pt x="4026993" y="12112"/>
                </a:lnTo>
                <a:lnTo>
                  <a:pt x="4045160" y="6056"/>
                </a:lnTo>
                <a:lnTo>
                  <a:pt x="4026993" y="0"/>
                </a:lnTo>
              </a:path>
            </a:pathLst>
          </a:custGeom>
          <a:noFill/>
          <a:ln w="317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2" name="任意多边形 11"/>
          <p:cNvSpPr/>
          <p:nvPr/>
        </p:nvSpPr>
        <p:spPr bwMode="auto">
          <a:xfrm>
            <a:off x="1793701" y="4797152"/>
            <a:ext cx="5858370" cy="1662334"/>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chemeClr val="accent2">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cxnSp>
        <p:nvCxnSpPr>
          <p:cNvPr id="15" name="直接连接符 14"/>
          <p:cNvCxnSpPr/>
          <p:nvPr/>
        </p:nvCxnSpPr>
        <p:spPr bwMode="auto">
          <a:xfrm>
            <a:off x="3979570" y="5843031"/>
            <a:ext cx="93" cy="644617"/>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16" name="矩形 15"/>
          <p:cNvSpPr/>
          <p:nvPr/>
        </p:nvSpPr>
        <p:spPr>
          <a:xfrm>
            <a:off x="3765502" y="6451701"/>
            <a:ext cx="428322" cy="369332"/>
          </a:xfrm>
          <a:prstGeom prst="rect">
            <a:avLst/>
          </a:prstGeom>
        </p:spPr>
        <p:txBody>
          <a:bodyPr wrap="none">
            <a:spAutoFit/>
          </a:bodyPr>
          <a:lstStyle/>
          <a:p>
            <a:pPr algn="ctr"/>
            <a:r>
              <a:rPr lang="en-US" altLang="zh-CN" b="1" dirty="0">
                <a:latin typeface="微软雅黑" panose="020B0503020204020204" pitchFamily="34" charset="-122"/>
                <a:ea typeface="微软雅黑" panose="020B0503020204020204" pitchFamily="34" charset="-122"/>
              </a:rPr>
              <a:t>n</a:t>
            </a:r>
            <a:r>
              <a:rPr lang="en-US" altLang="zh-CN" b="1" baseline="-25000" dirty="0">
                <a:latin typeface="微软雅黑" panose="020B0503020204020204" pitchFamily="34" charset="-122"/>
                <a:ea typeface="微软雅黑" panose="020B0503020204020204" pitchFamily="34" charset="-122"/>
              </a:rPr>
              <a:t>0</a:t>
            </a:r>
            <a:endParaRPr lang="zh-CN" altLang="en-US" baseline="-25000" dirty="0"/>
          </a:p>
        </p:txBody>
      </p:sp>
      <p:sp>
        <p:nvSpPr>
          <p:cNvPr id="17" name="任意多边形 16"/>
          <p:cNvSpPr/>
          <p:nvPr/>
        </p:nvSpPr>
        <p:spPr bwMode="auto">
          <a:xfrm>
            <a:off x="1786239" y="3624970"/>
            <a:ext cx="5858370" cy="2825895"/>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rgbClr val="00823B"/>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19" name="矩形 18"/>
          <p:cNvSpPr/>
          <p:nvPr/>
        </p:nvSpPr>
        <p:spPr bwMode="auto">
          <a:xfrm>
            <a:off x="6941872" y="3594310"/>
            <a:ext cx="870487" cy="1634890"/>
          </a:xfrm>
          <a:prstGeom prst="rect">
            <a:avLst/>
          </a:prstGeom>
          <a:solidFill>
            <a:schemeClr val="bg1"/>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8" name="矩形 17"/>
          <p:cNvSpPr/>
          <p:nvPr/>
        </p:nvSpPr>
        <p:spPr>
          <a:xfrm>
            <a:off x="6976131" y="3534742"/>
            <a:ext cx="880369"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c</a:t>
            </a:r>
            <a:r>
              <a:rPr lang="en-US" altLang="zh-CN" b="1" baseline="-25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g(n)</a:t>
            </a:r>
            <a:endParaRPr lang="zh-CN" altLang="en-US" dirty="0"/>
          </a:p>
        </p:txBody>
      </p:sp>
      <p:sp>
        <p:nvSpPr>
          <p:cNvPr id="14" name="矩形 13"/>
          <p:cNvSpPr/>
          <p:nvPr/>
        </p:nvSpPr>
        <p:spPr>
          <a:xfrm>
            <a:off x="6994706" y="4197382"/>
            <a:ext cx="564663" cy="369332"/>
          </a:xfrm>
          <a:prstGeom prst="rect">
            <a:avLst/>
          </a:prstGeom>
        </p:spPr>
        <p:txBody>
          <a:bodyPr wrap="square">
            <a:spAutoFit/>
          </a:bodyPr>
          <a:lstStyle/>
          <a:p>
            <a:pPr algn="ctr"/>
            <a:r>
              <a:rPr lang="en-US" altLang="zh-CN" b="1" dirty="0">
                <a:latin typeface="微软雅黑" panose="020B0503020204020204" pitchFamily="34" charset="-122"/>
                <a:ea typeface="微软雅黑" panose="020B0503020204020204" pitchFamily="34" charset="-122"/>
              </a:rPr>
              <a:t>f(n)</a:t>
            </a:r>
            <a:endParaRPr lang="zh-CN" altLang="en-US" dirty="0"/>
          </a:p>
        </p:txBody>
      </p:sp>
      <p:sp>
        <p:nvSpPr>
          <p:cNvPr id="13" name="矩形 12"/>
          <p:cNvSpPr/>
          <p:nvPr/>
        </p:nvSpPr>
        <p:spPr>
          <a:xfrm>
            <a:off x="6976131" y="4700816"/>
            <a:ext cx="880369"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c</a:t>
            </a:r>
            <a:r>
              <a:rPr lang="en-US" altLang="zh-CN" b="1" baseline="-25000" dirty="0">
                <a:latin typeface="微软雅黑" panose="020B0503020204020204" pitchFamily="34" charset="-122"/>
                <a:ea typeface="微软雅黑" panose="020B0503020204020204" pitchFamily="34" charset="-122"/>
              </a:rPr>
              <a:t>1</a:t>
            </a:r>
            <a:r>
              <a:rPr lang="en-US" altLang="zh-CN" b="1" dirty="0">
                <a:latin typeface="微软雅黑" panose="020B0503020204020204" pitchFamily="34" charset="-122"/>
                <a:ea typeface="微软雅黑" panose="020B0503020204020204" pitchFamily="34" charset="-122"/>
              </a:rPr>
              <a:t>g(n)</a:t>
            </a:r>
            <a:endParaRPr lang="zh-CN" altLang="en-US" dirty="0"/>
          </a:p>
        </p:txBody>
      </p:sp>
    </p:spTree>
    <p:extLst>
      <p:ext uri="{BB962C8B-B14F-4D97-AF65-F5344CB8AC3E}">
        <p14:creationId xmlns:p14="http://schemas.microsoft.com/office/powerpoint/2010/main" val="1203239881"/>
      </p:ext>
    </p:extLst>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渐进复杂度标记</a:t>
            </a:r>
          </a:p>
        </p:txBody>
      </p:sp>
      <mc:AlternateContent xmlns:mc="http://schemas.openxmlformats.org/markup-compatibility/2006" xmlns:a14="http://schemas.microsoft.com/office/drawing/2010/main">
        <mc:Choice Requires="a14">
          <p:sp>
            <p:nvSpPr>
              <p:cNvPr id="3" name="文本框 2"/>
              <p:cNvSpPr txBox="1"/>
              <p:nvPr/>
            </p:nvSpPr>
            <p:spPr>
              <a:xfrm>
                <a:off x="395536" y="1196752"/>
                <a:ext cx="8352927" cy="1708160"/>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近似标记</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T(n)=</a:t>
                </a:r>
                <a14:m>
                  <m:oMath xmlns:m="http://schemas.openxmlformats.org/officeDocument/2006/math">
                    <m:r>
                      <m:rPr>
                        <m:sty m:val="p"/>
                      </m:rPr>
                      <a:rPr lang="en-US" altLang="zh-CN" sz="2200" b="1" i="1" dirty="0">
                        <a:latin typeface="Cambria Math" panose="02040503050406030204" pitchFamily="18" charset="0"/>
                        <a:ea typeface="微软雅黑" panose="020B0503020204020204" pitchFamily="34" charset="-122"/>
                        <a:cs typeface="Times New Roman" panose="02020603050405020304" pitchFamily="18" charset="0"/>
                      </a:rPr>
                      <m:t>O</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   </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14:m>
                  <m:oMath xmlns:m="http://schemas.openxmlformats.org/officeDocument/2006/math">
                    <m:r>
                      <a:rPr lang="en-US" altLang="zh-CN" sz="22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200" b="1"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a:t>
                </a:r>
              </a:p>
              <a:p>
                <a:pPr marL="800100" lvl="1" indent="-342900">
                  <a:spcAft>
                    <a:spcPts val="600"/>
                  </a:spcAft>
                  <a:buClr>
                    <a:srgbClr val="C00000"/>
                  </a:buClr>
                  <a:buFont typeface="Wingdings" panose="05000000000000000000" pitchFamily="2" charset="2"/>
                  <a:buChar char="ü"/>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T(n)=</a:t>
                </a:r>
                <a14:m>
                  <m:oMath xmlns:m="http://schemas.openxmlformats.org/officeDocument/2006/math">
                    <m:r>
                      <a:rPr lang="zh-CN" altLang="en-US" sz="2000" b="1">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   </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14:m>
                  <m:oMath xmlns:m="http://schemas.openxmlformats.org/officeDocument/2006/math">
                    <m:r>
                      <a:rPr lang="en-US" altLang="zh-CN" sz="22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200" b="1"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a:t>
                </a:r>
              </a:p>
              <a:p>
                <a:pPr marL="800100" lvl="1" indent="-342900">
                  <a:spcAft>
                    <a:spcPts val="600"/>
                  </a:spcAft>
                  <a:buClr>
                    <a:srgbClr val="C00000"/>
                  </a:buClr>
                  <a:buFont typeface="Wingdings" panose="05000000000000000000" pitchFamily="2" charset="2"/>
                  <a:buChar char="ü"/>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zh-CN" altLang="en-US" sz="2000" b="1"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   </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14:m>
                  <m:oMath xmlns:m="http://schemas.openxmlformats.org/officeDocument/2006/math">
                    <m:r>
                      <a:rPr lang="en-US" altLang="zh-CN" sz="22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96752"/>
                <a:ext cx="8352927" cy="1708160"/>
              </a:xfrm>
              <a:prstGeom prst="rect">
                <a:avLst/>
              </a:prstGeom>
              <a:blipFill>
                <a:blip r:embed="rId3"/>
                <a:stretch>
                  <a:fillRect l="-1022" t="-2847" b="-6406"/>
                </a:stretch>
              </a:blipFill>
            </p:spPr>
            <p:txBody>
              <a:bodyPr/>
              <a:lstStyle/>
              <a:p>
                <a:r>
                  <a:rPr lang="zh-CN" altLang="en-US">
                    <a:noFill/>
                  </a:rPr>
                  <a:t> </a:t>
                </a:r>
              </a:p>
            </p:txBody>
          </p:sp>
        </mc:Fallback>
      </mc:AlternateContent>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608" y="3101539"/>
            <a:ext cx="7002598" cy="2952328"/>
          </a:xfrm>
          <a:prstGeom prst="rect">
            <a:avLst/>
          </a:prstGeom>
        </p:spPr>
      </p:pic>
      <p:sp>
        <p:nvSpPr>
          <p:cNvPr id="6" name="文本框 5"/>
          <p:cNvSpPr txBox="1"/>
          <p:nvPr/>
        </p:nvSpPr>
        <p:spPr>
          <a:xfrm>
            <a:off x="5531300" y="1772816"/>
            <a:ext cx="3240360" cy="461665"/>
          </a:xfrm>
          <a:prstGeom prst="rect">
            <a:avLst/>
          </a:prstGeom>
          <a:noFill/>
        </p:spPr>
        <p:txBody>
          <a:bodyPr wrap="square" rtlCol="0">
            <a:spAutoFit/>
          </a:bodyPr>
          <a:lstStyle/>
          <a:p>
            <a:pPr>
              <a:spcAft>
                <a:spcPts val="600"/>
              </a:spcAft>
              <a:buClr>
                <a:srgbClr val="C00000"/>
              </a:buClr>
            </a:pP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 (n)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算法的运行时间</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39660945"/>
      </p:ext>
    </p:extLst>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运行时间的比较</a:t>
            </a:r>
          </a:p>
        </p:txBody>
      </p:sp>
      <p:graphicFrame>
        <p:nvGraphicFramePr>
          <p:cNvPr id="2" name="表格 1"/>
          <p:cNvGraphicFramePr>
            <a:graphicFrameLocks noGrp="1"/>
          </p:cNvGraphicFramePr>
          <p:nvPr>
            <p:extLst>
              <p:ext uri="{D42A27DB-BD31-4B8C-83A1-F6EECF244321}">
                <p14:modId xmlns:p14="http://schemas.microsoft.com/office/powerpoint/2010/main" val="117754659"/>
              </p:ext>
            </p:extLst>
          </p:nvPr>
        </p:nvGraphicFramePr>
        <p:xfrm>
          <a:off x="1524000" y="1397000"/>
          <a:ext cx="5928320" cy="3472158"/>
        </p:xfrm>
        <a:graphic>
          <a:graphicData uri="http://schemas.openxmlformats.org/drawingml/2006/table">
            <a:tbl>
              <a:tblPr firstRow="1" bandRow="1">
                <a:tableStyleId>{5FD0F851-EC5A-4D38-B0AD-8093EC10F338}</a:tableStyleId>
              </a:tblPr>
              <a:tblGrid>
                <a:gridCol w="1490823">
                  <a:extLst>
                    <a:ext uri="{9D8B030D-6E8A-4147-A177-3AD203B41FA5}">
                      <a16:colId xmlns:a16="http://schemas.microsoft.com/office/drawing/2014/main" val="2079145323"/>
                    </a:ext>
                  </a:extLst>
                </a:gridCol>
                <a:gridCol w="1490823">
                  <a:extLst>
                    <a:ext uri="{9D8B030D-6E8A-4147-A177-3AD203B41FA5}">
                      <a16:colId xmlns:a16="http://schemas.microsoft.com/office/drawing/2014/main" val="1511710612"/>
                    </a:ext>
                  </a:extLst>
                </a:gridCol>
                <a:gridCol w="1490823">
                  <a:extLst>
                    <a:ext uri="{9D8B030D-6E8A-4147-A177-3AD203B41FA5}">
                      <a16:colId xmlns:a16="http://schemas.microsoft.com/office/drawing/2014/main" val="223209364"/>
                    </a:ext>
                  </a:extLst>
                </a:gridCol>
                <a:gridCol w="1455851">
                  <a:extLst>
                    <a:ext uri="{9D8B030D-6E8A-4147-A177-3AD203B41FA5}">
                      <a16:colId xmlns:a16="http://schemas.microsoft.com/office/drawing/2014/main" val="3051188671"/>
                    </a:ext>
                  </a:extLst>
                </a:gridCol>
              </a:tblGrid>
              <a:tr h="494062">
                <a:tc rowSpan="2">
                  <a:txBody>
                    <a:bodyPr/>
                    <a:lstStyle/>
                    <a:p>
                      <a:pPr algn="ctr"/>
                      <a:r>
                        <a:rPr lang="zh-CN" altLang="en-US" sz="1800" b="1" kern="1200" dirty="0">
                          <a:solidFill>
                            <a:schemeClr val="tx1"/>
                          </a:solidFill>
                          <a:latin typeface="微软雅黑" panose="020B0503020204020204" pitchFamily="34" charset="-122"/>
                          <a:ea typeface="微软雅黑" panose="020B0503020204020204" pitchFamily="34" charset="-122"/>
                          <a:cs typeface="+mn-cs"/>
                        </a:rPr>
                        <a:t>运行时间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CN" altLang="en-US" b="1" dirty="0">
                          <a:latin typeface="微软雅黑" panose="020B0503020204020204" pitchFamily="34" charset="-122"/>
                          <a:ea typeface="微软雅黑" panose="020B0503020204020204" pitchFamily="34" charset="-122"/>
                        </a:rPr>
                        <a:t>求解的最大问题规模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6091981"/>
                  </a:ext>
                </a:extLst>
              </a:tr>
              <a:tr h="494062">
                <a:tc vMerge="1">
                  <a:txBody>
                    <a:bodyPr/>
                    <a:lstStyle/>
                    <a:p>
                      <a:endParaRPr lang="zh-CN" altLang="en-US"/>
                    </a:p>
                  </a:txBody>
                  <a:tcPr/>
                </a:tc>
                <a:tc>
                  <a:txBody>
                    <a:bodyPr/>
                    <a:lstStyle/>
                    <a:p>
                      <a:pPr marL="0" algn="ctr" defTabSz="914400" rtl="0" eaLnBrk="1" latinLnBrk="0" hangingPunct="1"/>
                      <a:r>
                        <a:rPr lang="en-US" altLang="zh-CN" sz="1800" b="1" kern="1200" dirty="0">
                          <a:solidFill>
                            <a:schemeClr val="tx1"/>
                          </a:solidFill>
                          <a:latin typeface="微软雅黑" panose="020B0503020204020204" pitchFamily="34" charset="-122"/>
                          <a:ea typeface="微软雅黑" panose="020B0503020204020204" pitchFamily="34" charset="-122"/>
                          <a:cs typeface="+mn-cs"/>
                        </a:rPr>
                        <a:t>1</a:t>
                      </a:r>
                      <a:r>
                        <a:rPr lang="zh-CN" altLang="en-US" sz="1800" b="1" kern="1200" dirty="0">
                          <a:solidFill>
                            <a:schemeClr val="tx1"/>
                          </a:solidFill>
                          <a:latin typeface="微软雅黑" panose="020B0503020204020204" pitchFamily="34" charset="-122"/>
                          <a:ea typeface="微软雅黑" panose="020B0503020204020204" pitchFamily="34" charset="-122"/>
                          <a:cs typeface="+mn-cs"/>
                        </a:rPr>
                        <a:t>秒钟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分钟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小时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0529955"/>
                  </a:ext>
                </a:extLst>
              </a:tr>
              <a:tr h="500924">
                <a:tc>
                  <a:txBody>
                    <a:bodyPr/>
                    <a:lstStyle/>
                    <a:p>
                      <a:pPr algn="ctr"/>
                      <a:r>
                        <a:rPr lang="en-US" altLang="zh-CN" b="1" dirty="0">
                          <a:latin typeface="微软雅黑" panose="020B0503020204020204" pitchFamily="34" charset="-122"/>
                          <a:ea typeface="微软雅黑" panose="020B0503020204020204" pitchFamily="34" charset="-122"/>
                        </a:rPr>
                        <a:t>400n</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2500</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150000</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9000000</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6258116"/>
                  </a:ext>
                </a:extLst>
              </a:tr>
              <a:tr h="500924">
                <a:tc>
                  <a:txBody>
                    <a:bodyPr/>
                    <a:lstStyle/>
                    <a:p>
                      <a:pPr algn="ctr"/>
                      <a:r>
                        <a:rPr lang="en-US" altLang="zh-CN" b="1" dirty="0">
                          <a:latin typeface="微软雅黑" panose="020B0503020204020204" pitchFamily="34" charset="-122"/>
                          <a:ea typeface="微软雅黑" panose="020B0503020204020204" pitchFamily="34" charset="-122"/>
                        </a:rPr>
                        <a:t>20nlogn</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4096</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166666</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7826087</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8495"/>
                  </a:ext>
                </a:extLst>
              </a:tr>
              <a:tr h="494062">
                <a:tc>
                  <a:txBody>
                    <a:bodyPr/>
                    <a:lstStyle/>
                    <a:p>
                      <a:pPr algn="ctr"/>
                      <a:r>
                        <a:rPr lang="en-US" altLang="zh-CN" b="1" dirty="0">
                          <a:latin typeface="微软雅黑" panose="020B0503020204020204" pitchFamily="34" charset="-122"/>
                          <a:ea typeface="微软雅黑" panose="020B0503020204020204" pitchFamily="34" charset="-122"/>
                        </a:rPr>
                        <a:t>2n</a:t>
                      </a:r>
                      <a:r>
                        <a:rPr lang="en-US" altLang="zh-CN" b="1" baseline="30000" dirty="0">
                          <a:latin typeface="微软雅黑" panose="020B0503020204020204" pitchFamily="34" charset="-122"/>
                          <a:ea typeface="微软雅黑" panose="020B0503020204020204" pitchFamily="34" charset="-122"/>
                        </a:rPr>
                        <a:t>2</a:t>
                      </a:r>
                      <a:endParaRPr lang="zh-CN" altLang="en-US" b="1" baseline="30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707</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5477</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42426</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796211"/>
                  </a:ext>
                </a:extLst>
              </a:tr>
              <a:tr h="494062">
                <a:tc>
                  <a:txBody>
                    <a:bodyPr/>
                    <a:lstStyle/>
                    <a:p>
                      <a:pPr algn="ctr"/>
                      <a:r>
                        <a:rPr lang="en-US" altLang="zh-CN" b="1" dirty="0">
                          <a:latin typeface="微软雅黑" panose="020B0503020204020204" pitchFamily="34" charset="-122"/>
                          <a:ea typeface="微软雅黑" panose="020B0503020204020204" pitchFamily="34" charset="-122"/>
                        </a:rPr>
                        <a:t>n</a:t>
                      </a:r>
                      <a:r>
                        <a:rPr lang="en-US" altLang="zh-CN" b="1" baseline="30000" dirty="0">
                          <a:latin typeface="微软雅黑" panose="020B0503020204020204" pitchFamily="34" charset="-122"/>
                          <a:ea typeface="微软雅黑" panose="020B0503020204020204" pitchFamily="34" charset="-122"/>
                        </a:rPr>
                        <a:t>4</a:t>
                      </a:r>
                      <a:endParaRPr lang="zh-CN" altLang="en-US" b="1" baseline="30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31</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88</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a:latin typeface="微软雅黑" panose="020B0503020204020204" pitchFamily="34" charset="-122"/>
                          <a:ea typeface="微软雅黑" panose="020B0503020204020204" pitchFamily="34" charset="-122"/>
                        </a:rPr>
                        <a:t>244</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0008837"/>
                  </a:ext>
                </a:extLst>
              </a:tr>
              <a:tr h="494062">
                <a:tc>
                  <a:txBody>
                    <a:bodyPr/>
                    <a:lstStyle/>
                    <a:p>
                      <a:pPr algn="ctr"/>
                      <a:r>
                        <a:rPr lang="en-US" altLang="zh-CN" b="1" dirty="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n</a:t>
                      </a:r>
                      <a:endParaRPr lang="zh-CN" altLang="en-US" b="1" baseline="30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19</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25</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a:latin typeface="微软雅黑" panose="020B0503020204020204" pitchFamily="34" charset="-122"/>
                          <a:ea typeface="微软雅黑" panose="020B0503020204020204" pitchFamily="34" charset="-122"/>
                        </a:rPr>
                        <a:t>31</a:t>
                      </a:r>
                      <a:endParaRPr lang="zh-CN" altLang="en-US"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506474"/>
                  </a:ext>
                </a:extLst>
              </a:tr>
            </a:tbl>
          </a:graphicData>
        </a:graphic>
      </p:graphicFrame>
    </p:spTree>
    <p:extLst>
      <p:ext uri="{BB962C8B-B14F-4D97-AF65-F5344CB8AC3E}">
        <p14:creationId xmlns:p14="http://schemas.microsoft.com/office/powerpoint/2010/main" val="3388142656"/>
      </p:ext>
    </p:extLst>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数据结构课程内容体系</a:t>
            </a:r>
            <a:endParaRPr lang="zh-CN" altLang="en-US" sz="3600" dirty="0">
              <a:solidFill>
                <a:srgbClr val="003366"/>
              </a:solidFill>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677197585"/>
              </p:ext>
            </p:extLst>
          </p:nvPr>
        </p:nvGraphicFramePr>
        <p:xfrm>
          <a:off x="539552" y="1340769"/>
          <a:ext cx="8208912" cy="1989777"/>
        </p:xfrm>
        <a:graphic>
          <a:graphicData uri="http://schemas.openxmlformats.org/drawingml/2006/table">
            <a:tbl>
              <a:tblPr firstRow="1" bandRow="1">
                <a:tableStyleId>{5C22544A-7EE6-4342-B048-85BDC9FD1C3A}</a:tableStyleId>
              </a:tblPr>
              <a:tblGrid>
                <a:gridCol w="2736304">
                  <a:extLst>
                    <a:ext uri="{9D8B030D-6E8A-4147-A177-3AD203B41FA5}">
                      <a16:colId xmlns:a16="http://schemas.microsoft.com/office/drawing/2014/main" val="581938843"/>
                    </a:ext>
                  </a:extLst>
                </a:gridCol>
                <a:gridCol w="2736304">
                  <a:extLst>
                    <a:ext uri="{9D8B030D-6E8A-4147-A177-3AD203B41FA5}">
                      <a16:colId xmlns:a16="http://schemas.microsoft.com/office/drawing/2014/main" val="1349501579"/>
                    </a:ext>
                  </a:extLst>
                </a:gridCol>
                <a:gridCol w="2736304">
                  <a:extLst>
                    <a:ext uri="{9D8B030D-6E8A-4147-A177-3AD203B41FA5}">
                      <a16:colId xmlns:a16="http://schemas.microsoft.com/office/drawing/2014/main" val="2038715165"/>
                    </a:ext>
                  </a:extLst>
                </a:gridCol>
              </a:tblGrid>
              <a:tr h="72007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                         </a:t>
                      </a:r>
                      <a:r>
                        <a:rPr lang="zh-CN" altLang="en-US" sz="2000" b="1" kern="1200" dirty="0" smtClean="0">
                          <a:ln>
                            <a:noFill/>
                          </a:ln>
                          <a:solidFill>
                            <a:srgbClr val="0000CC"/>
                          </a:solidFill>
                          <a:latin typeface="微软雅黑" panose="020B0503020204020204" pitchFamily="34" charset="-122"/>
                          <a:ea typeface="微软雅黑" panose="020B0503020204020204" pitchFamily="34" charset="-122"/>
                          <a:cs typeface="+mn-cs"/>
                        </a:rPr>
                        <a:t>方面</a:t>
                      </a:r>
                      <a:endParaRPr lang="en-US" altLang="zh-CN" sz="2000" b="1" kern="1200" dirty="0" smtClean="0">
                        <a:ln>
                          <a:noFill/>
                        </a:ln>
                        <a:solidFill>
                          <a:srgbClr val="0000CC"/>
                        </a:solidFill>
                        <a:latin typeface="微软雅黑" panose="020B0503020204020204" pitchFamily="34" charset="-122"/>
                        <a:ea typeface="微软雅黑" panose="020B0503020204020204" pitchFamily="34" charset="-122"/>
                        <a:cs typeface="+mn-cs"/>
                      </a:endParaRPr>
                    </a:p>
                    <a:p>
                      <a:pPr algn="l"/>
                      <a:r>
                        <a:rPr lang="zh-CN" altLang="en-US" sz="2000" b="1" kern="1200" dirty="0" smtClean="0">
                          <a:ln>
                            <a:noFill/>
                          </a:ln>
                          <a:solidFill>
                            <a:srgbClr val="0000CC"/>
                          </a:solidFill>
                          <a:latin typeface="微软雅黑" panose="020B0503020204020204" pitchFamily="34" charset="-122"/>
                          <a:ea typeface="微软雅黑" panose="020B0503020204020204" pitchFamily="34" charset="-122"/>
                          <a:cs typeface="+mn-cs"/>
                        </a:rPr>
                        <a:t>层次</a:t>
                      </a:r>
                      <a:endParaRPr lang="zh-CN" altLang="en-US" sz="2000" b="1" kern="1200" dirty="0">
                        <a:ln>
                          <a:noFill/>
                        </a:ln>
                        <a:solidFill>
                          <a:srgbClr val="0000CC"/>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rgbClr val="C00000"/>
                          </a:solidFill>
                          <a:latin typeface="微软雅黑" panose="020B0503020204020204" pitchFamily="34" charset="-122"/>
                          <a:ea typeface="微软雅黑" panose="020B0503020204020204" pitchFamily="34" charset="-122"/>
                          <a:cs typeface="+mn-cs"/>
                        </a:rPr>
                        <a:t>数据表示</a:t>
                      </a:r>
                      <a:endParaRPr lang="zh-CN" altLang="en-US" sz="2000" b="1" kern="1200" dirty="0">
                        <a:ln>
                          <a:noFill/>
                        </a:ln>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rgbClr val="C00000"/>
                          </a:solidFill>
                          <a:latin typeface="微软雅黑" panose="020B0503020204020204" pitchFamily="34" charset="-122"/>
                          <a:ea typeface="微软雅黑" panose="020B0503020204020204" pitchFamily="34" charset="-122"/>
                          <a:cs typeface="+mn-cs"/>
                        </a:rPr>
                        <a:t> 数据处理</a:t>
                      </a:r>
                      <a:endParaRPr lang="zh-CN" altLang="en-US" sz="2000" b="1" kern="1200" dirty="0">
                        <a:ln>
                          <a:noFill/>
                        </a:ln>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2877127"/>
                  </a:ext>
                </a:extLst>
              </a:tr>
              <a:tr h="350995">
                <a:tc>
                  <a:txBody>
                    <a:bodyPr/>
                    <a:lstStyle/>
                    <a:p>
                      <a:pPr algn="ctr"/>
                      <a:r>
                        <a:rPr lang="zh-CN" altLang="en-US" sz="2000" b="1" kern="1200" dirty="0" smtClean="0">
                          <a:ln>
                            <a:noFill/>
                          </a:ln>
                          <a:solidFill>
                            <a:srgbClr val="C00000"/>
                          </a:solidFill>
                          <a:latin typeface="微软雅黑" panose="020B0503020204020204" pitchFamily="34" charset="-122"/>
                          <a:ea typeface="微软雅黑" panose="020B0503020204020204" pitchFamily="34" charset="-122"/>
                          <a:cs typeface="+mn-cs"/>
                        </a:rPr>
                        <a:t>抽象</a:t>
                      </a:r>
                      <a:endParaRPr lang="zh-CN" altLang="en-US" sz="2000" b="1" kern="1200" dirty="0">
                        <a:ln>
                          <a:noFill/>
                        </a:ln>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逻辑结构</a:t>
                      </a:r>
                      <a:endParaRPr lang="zh-CN" altLang="en-US" sz="20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基本运算</a:t>
                      </a:r>
                      <a:endParaRPr lang="zh-CN" altLang="en-US" sz="20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2801414"/>
                  </a:ext>
                </a:extLst>
              </a:tr>
              <a:tr h="350995">
                <a:tc>
                  <a:txBody>
                    <a:bodyPr/>
                    <a:lstStyle/>
                    <a:p>
                      <a:pPr algn="ctr"/>
                      <a:r>
                        <a:rPr lang="zh-CN" altLang="en-US" sz="2000" b="1" kern="1200" dirty="0" smtClean="0">
                          <a:ln>
                            <a:noFill/>
                          </a:ln>
                          <a:solidFill>
                            <a:srgbClr val="C00000"/>
                          </a:solidFill>
                          <a:latin typeface="微软雅黑" panose="020B0503020204020204" pitchFamily="34" charset="-122"/>
                          <a:ea typeface="微软雅黑" panose="020B0503020204020204" pitchFamily="34" charset="-122"/>
                          <a:cs typeface="+mn-cs"/>
                        </a:rPr>
                        <a:t>实现</a:t>
                      </a:r>
                      <a:endParaRPr lang="zh-CN" altLang="en-US" sz="2000" b="1" kern="1200" dirty="0">
                        <a:ln>
                          <a:noFill/>
                        </a:ln>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存储结构</a:t>
                      </a:r>
                      <a:endParaRPr lang="zh-CN" altLang="en-US" sz="20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算法</a:t>
                      </a:r>
                      <a:endParaRPr lang="zh-CN" altLang="en-US" sz="20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4119475"/>
                  </a:ext>
                </a:extLst>
              </a:tr>
              <a:tr h="477218">
                <a:tc>
                  <a:txBody>
                    <a:bodyPr/>
                    <a:lstStyle/>
                    <a:p>
                      <a:pPr algn="ctr"/>
                      <a:r>
                        <a:rPr lang="zh-CN" altLang="en-US" sz="2000" b="1" kern="1200" dirty="0" smtClean="0">
                          <a:ln>
                            <a:noFill/>
                          </a:ln>
                          <a:solidFill>
                            <a:srgbClr val="C00000"/>
                          </a:solidFill>
                          <a:latin typeface="微软雅黑" panose="020B0503020204020204" pitchFamily="34" charset="-122"/>
                          <a:ea typeface="微软雅黑" panose="020B0503020204020204" pitchFamily="34" charset="-122"/>
                          <a:cs typeface="+mn-cs"/>
                        </a:rPr>
                        <a:t>评价</a:t>
                      </a:r>
                      <a:endParaRPr lang="zh-CN" altLang="en-US" sz="2000" b="1" kern="1200" dirty="0">
                        <a:ln>
                          <a:noFill/>
                        </a:ln>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不同数据结构的比较和算法分析</a:t>
                      </a:r>
                      <a:endParaRPr lang="zh-CN" altLang="en-US" sz="20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sz="18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9200846"/>
                  </a:ext>
                </a:extLst>
              </a:tr>
            </a:tbl>
          </a:graphicData>
        </a:graphic>
      </p:graphicFrame>
      <p:cxnSp>
        <p:nvCxnSpPr>
          <p:cNvPr id="7" name="直接连接符 6"/>
          <p:cNvCxnSpPr/>
          <p:nvPr/>
        </p:nvCxnSpPr>
        <p:spPr bwMode="auto">
          <a:xfrm>
            <a:off x="539552" y="1340768"/>
            <a:ext cx="2736304" cy="72008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 name="矩形 8"/>
          <p:cNvSpPr/>
          <p:nvPr/>
        </p:nvSpPr>
        <p:spPr>
          <a:xfrm>
            <a:off x="362571" y="3717032"/>
            <a:ext cx="8529909" cy="2554545"/>
          </a:xfrm>
          <a:prstGeom prst="rect">
            <a:avLst/>
          </a:prstGeom>
          <a:solidFill>
            <a:schemeClr val="bg1"/>
          </a:solidFill>
          <a:ln w="19050">
            <a:solidFill>
              <a:srgbClr val="C00000"/>
            </a:solidFill>
          </a:ln>
        </p:spPr>
        <p:txBody>
          <a:bodyPr wrap="square">
            <a:spAutoFit/>
          </a:bodyPr>
          <a:lstStyle/>
          <a:p>
            <a:r>
              <a:rPr lang="zh-CN" altLang="en-US" sz="2000" b="1" dirty="0">
                <a:latin typeface="微软雅黑" panose="020B0503020204020204" pitchFamily="34" charset="-122"/>
                <a:ea typeface="微软雅黑" panose="020B0503020204020204" pitchFamily="34" charset="-122"/>
              </a:rPr>
              <a:t>数据结构的核心技术是分解与抽象。通过分解可以划分出数据的三个层次；再通过抽象，舍弃数据元素的具体内容，就得到逻辑结构。类似地，通过分解将处理要求划分成各种功能，再通过抽象舍弃实现细节，就得到运算的定义。上述两个方面的结合使我们将问题变换为数据结构。这是一个从具体（即具体问题）到抽象（即数据结构）的过程。然后，通过增加对实现细节的考虑进一步得到存储结构和实现运算，从而完成设计任务。这是一个从抽象（即数据结构）到具体（即具体实现）的过程。熟练地掌握这两个过程是数据结构课程在专业技能培养方面的基本目标。</a:t>
            </a:r>
          </a:p>
        </p:txBody>
      </p:sp>
    </p:spTree>
    <p:extLst>
      <p:ext uri="{BB962C8B-B14F-4D97-AF65-F5344CB8AC3E}">
        <p14:creationId xmlns:p14="http://schemas.microsoft.com/office/powerpoint/2010/main" val="209732388"/>
      </p:ext>
    </p:extLst>
  </p:cSld>
  <p:clrMapOvr>
    <a:masterClrMapping/>
  </p:clrMapOvr>
  <p:transition advTm="157">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23900" y="194181"/>
            <a:ext cx="8668580" cy="642531"/>
          </a:xfrm>
        </p:spPr>
        <p:txBody>
          <a:bodyPr/>
          <a:lstStyle/>
          <a:p>
            <a:pPr>
              <a:defRPr/>
            </a:pPr>
            <a:r>
              <a:rPr lang="zh-CN" altLang="en-US" dirty="0">
                <a:solidFill>
                  <a:srgbClr val="003366"/>
                </a:solidFill>
                <a:latin typeface="微软雅黑" pitchFamily="34" charset="-122"/>
                <a:ea typeface="微软雅黑" pitchFamily="34" charset="-122"/>
              </a:rPr>
              <a:t>递归的算法设计与复杂度分析</a:t>
            </a:r>
            <a:endParaRPr lang="zh-CN" altLang="en-US" dirty="0">
              <a:latin typeface="微软雅黑" pitchFamily="34" charset="-122"/>
              <a:ea typeface="微软雅黑" pitchFamily="34" charset="-122"/>
            </a:endParaRPr>
          </a:p>
        </p:txBody>
      </p:sp>
      <p:sp>
        <p:nvSpPr>
          <p:cNvPr id="13" name="文本框 12"/>
          <p:cNvSpPr txBox="1"/>
          <p:nvPr/>
        </p:nvSpPr>
        <p:spPr>
          <a:xfrm>
            <a:off x="323528" y="1268760"/>
            <a:ext cx="8568952" cy="2062103"/>
          </a:xfrm>
          <a:prstGeom prst="rect">
            <a:avLst/>
          </a:prstGeom>
          <a:noFill/>
        </p:spPr>
        <p:txBody>
          <a:bodyPr wrap="square" rtlCol="0">
            <a:spAutoFit/>
          </a:bodyPr>
          <a:lstStyle/>
          <a:p>
            <a:pPr marL="285750" indent="-285750">
              <a:spcAft>
                <a:spcPts val="1200"/>
              </a:spcAft>
              <a:buClr>
                <a:srgbClr val="C00000"/>
              </a:buClr>
              <a:buFont typeface="Wingdings" panose="05000000000000000000" pitchFamily="2" charset="2"/>
              <a:buChar char="n"/>
            </a:pPr>
            <a:r>
              <a:rPr lang="zh-CN" altLang="en-US" sz="3600" b="1" dirty="0">
                <a:solidFill>
                  <a:schemeClr val="tx1"/>
                </a:solidFill>
                <a:latin typeface="微软雅黑" panose="020B0503020204020204" pitchFamily="34" charset="-122"/>
                <a:ea typeface="微软雅黑" panose="020B0503020204020204" pitchFamily="34" charset="-122"/>
              </a:rPr>
              <a:t> 迭代与递归</a:t>
            </a:r>
            <a:endParaRPr lang="en-US" altLang="zh-CN" sz="3600" b="1" dirty="0">
              <a:solidFill>
                <a:schemeClr val="tx1"/>
              </a:solidFill>
              <a:latin typeface="微软雅黑" panose="020B0503020204020204" pitchFamily="34" charset="-122"/>
              <a:ea typeface="微软雅黑" panose="020B0503020204020204" pitchFamily="34" charset="-122"/>
            </a:endParaRPr>
          </a:p>
          <a:p>
            <a:pPr marL="285750" indent="-285750">
              <a:spcAft>
                <a:spcPts val="1200"/>
              </a:spcAft>
              <a:buClr>
                <a:srgbClr val="C00000"/>
              </a:buClr>
              <a:buFont typeface="Wingdings" panose="05000000000000000000" pitchFamily="2" charset="2"/>
              <a:buChar char="n"/>
            </a:pPr>
            <a:r>
              <a:rPr lang="zh-CN" altLang="en-US" sz="3600" b="1" dirty="0">
                <a:latin typeface="微软雅黑" panose="020B0503020204020204" pitchFamily="34" charset="-122"/>
                <a:ea typeface="微软雅黑" panose="020B0503020204020204" pitchFamily="34" charset="-122"/>
              </a:rPr>
              <a:t> 递归的设计思路：分治 与 减治</a:t>
            </a:r>
            <a:endParaRPr lang="en-US" altLang="zh-CN" sz="3600" b="1" dirty="0">
              <a:latin typeface="微软雅黑" panose="020B0503020204020204" pitchFamily="34" charset="-122"/>
              <a:ea typeface="微软雅黑" panose="020B0503020204020204" pitchFamily="34" charset="-122"/>
            </a:endParaRPr>
          </a:p>
          <a:p>
            <a:pPr marL="285750" indent="-285750">
              <a:spcAft>
                <a:spcPts val="1200"/>
              </a:spcAft>
              <a:buClr>
                <a:srgbClr val="C00000"/>
              </a:buClr>
              <a:buFont typeface="Wingdings" panose="05000000000000000000" pitchFamily="2" charset="2"/>
              <a:buChar char="n"/>
            </a:pPr>
            <a:r>
              <a:rPr lang="zh-CN" altLang="en-US" sz="3600" b="1" dirty="0">
                <a:latin typeface="微软雅黑" panose="020B0503020204020204" pitchFamily="34" charset="-122"/>
                <a:ea typeface="微软雅黑" panose="020B0503020204020204" pitchFamily="34" charset="-122"/>
              </a:rPr>
              <a:t> 递归的复杂度分析</a:t>
            </a:r>
            <a:endParaRPr lang="en-US" altLang="zh-CN"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9828497"/>
      </p:ext>
    </p:extLst>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课程信息</a:t>
            </a:r>
          </a:p>
        </p:txBody>
      </p:sp>
      <p:sp>
        <p:nvSpPr>
          <p:cNvPr id="11" name="TextBox 20"/>
          <p:cNvSpPr txBox="1">
            <a:spLocks noChangeArrowheads="1"/>
          </p:cNvSpPr>
          <p:nvPr/>
        </p:nvSpPr>
        <p:spPr bwMode="auto">
          <a:xfrm>
            <a:off x="35496" y="1229558"/>
            <a:ext cx="8164122" cy="2046714"/>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教材</a:t>
            </a:r>
            <a:endParaRPr lang="en-US" altLang="zh-CN" sz="2800" b="1" dirty="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电子教案</a:t>
            </a:r>
            <a:endParaRPr lang="en-US" altLang="zh-CN" sz="2800" b="1" dirty="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数据结构（</a:t>
            </a:r>
            <a:r>
              <a:rPr lang="en-US" altLang="zh-CN" sz="2800" b="1" dirty="0">
                <a:latin typeface="微软雅黑" panose="020B0503020204020204" pitchFamily="34" charset="-122"/>
                <a:ea typeface="微软雅黑" panose="020B0503020204020204" pitchFamily="34" charset="-122"/>
              </a:rPr>
              <a:t>C++</a:t>
            </a:r>
            <a:r>
              <a:rPr lang="zh-CN" altLang="en-US" sz="2800" b="1" dirty="0">
                <a:latin typeface="微软雅黑" panose="020B0503020204020204" pitchFamily="34" charset="-122"/>
                <a:ea typeface="微软雅黑" panose="020B0503020204020204" pitchFamily="34" charset="-122"/>
              </a:rPr>
              <a:t>语言版），第</a:t>
            </a:r>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版，邓俊辉编著</a:t>
            </a:r>
            <a:r>
              <a:rPr lang="zh-CN" altLang="zh-CN" sz="2800" b="1" dirty="0">
                <a:latin typeface="微软雅黑" panose="020B0503020204020204" pitchFamily="34" charset="-122"/>
                <a:ea typeface="微软雅黑" panose="020B0503020204020204" pitchFamily="34" charset="-122"/>
              </a:rPr>
              <a:t>，清华大学出版社</a:t>
            </a:r>
            <a:endParaRPr lang="en-US" altLang="zh-CN" sz="28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35496" y="3394735"/>
            <a:ext cx="9001000" cy="3308598"/>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参考教材</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600" b="1" dirty="0" smtClean="0">
                <a:latin typeface="微软雅黑" panose="020B0503020204020204" pitchFamily="34" charset="-122"/>
                <a:ea typeface="微软雅黑" panose="020B0503020204020204" pitchFamily="34" charset="-122"/>
              </a:rPr>
              <a:t>数据结构（</a:t>
            </a:r>
            <a:r>
              <a:rPr lang="en-US" altLang="zh-CN" sz="2600" b="1" dirty="0" smtClean="0">
                <a:latin typeface="微软雅黑" panose="020B0503020204020204" pitchFamily="34" charset="-122"/>
                <a:ea typeface="微软雅黑" panose="020B0503020204020204" pitchFamily="34" charset="-122"/>
              </a:rPr>
              <a:t>C++</a:t>
            </a:r>
            <a:r>
              <a:rPr lang="zh-CN" altLang="en-US" sz="2600" b="1" dirty="0" smtClean="0">
                <a:latin typeface="微软雅黑" panose="020B0503020204020204" pitchFamily="34" charset="-122"/>
                <a:ea typeface="微软雅黑" panose="020B0503020204020204" pitchFamily="34" charset="-122"/>
              </a:rPr>
              <a:t>，第</a:t>
            </a:r>
            <a:r>
              <a:rPr lang="en-US" altLang="zh-CN" sz="2600" b="1" dirty="0" smtClean="0">
                <a:latin typeface="微软雅黑" panose="020B0503020204020204" pitchFamily="34" charset="-122"/>
                <a:ea typeface="微软雅黑" panose="020B0503020204020204" pitchFamily="34" charset="-122"/>
              </a:rPr>
              <a:t>2</a:t>
            </a:r>
            <a:r>
              <a:rPr lang="zh-CN" altLang="en-US" sz="2600" b="1" dirty="0" smtClean="0">
                <a:latin typeface="微软雅黑" panose="020B0503020204020204" pitchFamily="34" charset="-122"/>
                <a:ea typeface="微软雅黑" panose="020B0503020204020204" pitchFamily="34" charset="-122"/>
              </a:rPr>
              <a:t>版），</a:t>
            </a:r>
            <a:r>
              <a:rPr lang="zh-CN" altLang="en-US" sz="2600" b="1" dirty="0">
                <a:latin typeface="微软雅黑" panose="020B0503020204020204" pitchFamily="34" charset="-122"/>
                <a:ea typeface="微软雅黑" panose="020B0503020204020204" pitchFamily="34" charset="-122"/>
              </a:rPr>
              <a:t>殷人昆著</a:t>
            </a:r>
            <a:r>
              <a:rPr lang="zh-CN" altLang="zh-CN" sz="2600" b="1" dirty="0">
                <a:latin typeface="微软雅黑" panose="020B0503020204020204" pitchFamily="34" charset="-122"/>
                <a:ea typeface="微软雅黑" panose="020B0503020204020204" pitchFamily="34" charset="-122"/>
              </a:rPr>
              <a:t>，清华大学出版社</a:t>
            </a:r>
            <a:endParaRPr lang="en-US" altLang="zh-CN" sz="26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600" b="1" dirty="0">
                <a:latin typeface="微软雅黑" panose="020B0503020204020204" pitchFamily="34" charset="-122"/>
                <a:ea typeface="微软雅黑" panose="020B0503020204020204" pitchFamily="34" charset="-122"/>
              </a:rPr>
              <a:t>算法导论，</a:t>
            </a:r>
            <a:r>
              <a:rPr lang="en-US" altLang="zh-CN" sz="2600" b="1" dirty="0">
                <a:latin typeface="微软雅黑" panose="020B0503020204020204" pitchFamily="34" charset="-122"/>
                <a:ea typeface="微软雅黑" panose="020B0503020204020204" pitchFamily="34" charset="-122"/>
              </a:rPr>
              <a:t>Thomas </a:t>
            </a:r>
            <a:r>
              <a:rPr lang="en-US" altLang="zh-CN" sz="2600" b="1" dirty="0" err="1">
                <a:latin typeface="微软雅黑" panose="020B0503020204020204" pitchFamily="34" charset="-122"/>
                <a:ea typeface="微软雅黑" panose="020B0503020204020204" pitchFamily="34" charset="-122"/>
              </a:rPr>
              <a:t>H.Cormen</a:t>
            </a:r>
            <a:r>
              <a:rPr lang="en-US" altLang="zh-CN" sz="2600" b="1" dirty="0">
                <a:latin typeface="微软雅黑" panose="020B0503020204020204" pitchFamily="34" charset="-122"/>
                <a:ea typeface="微软雅黑" panose="020B0503020204020204" pitchFamily="34" charset="-122"/>
              </a:rPr>
              <a:t>, Charles </a:t>
            </a:r>
            <a:r>
              <a:rPr lang="en-US" altLang="zh-CN" sz="2600" b="1" dirty="0" err="1">
                <a:latin typeface="微软雅黑" panose="020B0503020204020204" pitchFamily="34" charset="-122"/>
                <a:ea typeface="微软雅黑" panose="020B0503020204020204" pitchFamily="34" charset="-122"/>
              </a:rPr>
              <a:t>E.Leiserson</a:t>
            </a:r>
            <a:r>
              <a:rPr lang="zh-CN" altLang="en-US" sz="2600" b="1" dirty="0">
                <a:latin typeface="微软雅黑" panose="020B0503020204020204" pitchFamily="34" charset="-122"/>
                <a:ea typeface="微软雅黑" panose="020B0503020204020204" pitchFamily="34" charset="-122"/>
              </a:rPr>
              <a:t>等著</a:t>
            </a:r>
            <a:r>
              <a:rPr lang="zh-CN"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机械工业出版社</a:t>
            </a:r>
            <a:endParaRPr lang="en-US" altLang="zh-CN" sz="26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600" b="1" dirty="0">
                <a:latin typeface="微软雅黑" panose="020B0503020204020204" pitchFamily="34" charset="-122"/>
                <a:ea typeface="微软雅黑" panose="020B0503020204020204" pitchFamily="34" charset="-122"/>
              </a:rPr>
              <a:t>大话数据结构，程杰著，清华大学出版社</a:t>
            </a:r>
            <a:endParaRPr lang="en-US" altLang="zh-CN" sz="26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600" b="1" dirty="0">
                <a:latin typeface="微软雅黑" panose="020B0503020204020204" pitchFamily="34" charset="-122"/>
                <a:ea typeface="微软雅黑" panose="020B0503020204020204" pitchFamily="34" charset="-122"/>
              </a:rPr>
              <a:t>啊哈！算法，啊哈磊著，人民邮电出版社</a:t>
            </a:r>
            <a:endParaRPr lang="en-US" altLang="zh-CN" sz="2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90465"/>
      </p:ext>
    </p:extLst>
  </p:cSld>
  <p:clrMapOvr>
    <a:masterClrMapping/>
  </p:clrMapOvr>
  <p:transition advTm="157">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66"/>
          <p:cNvSpPr>
            <a:spLocks noChangeArrowheads="1"/>
          </p:cNvSpPr>
          <p:nvPr/>
        </p:nvSpPr>
        <p:spPr bwMode="auto">
          <a:xfrm>
            <a:off x="629082" y="1376015"/>
            <a:ext cx="4429000" cy="470257"/>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问题：计算数组</a:t>
            </a:r>
            <a:r>
              <a:rPr lang="en-US" altLang="zh-CN" sz="2400" b="1" dirty="0">
                <a:latin typeface="微软雅黑" pitchFamily="34" charset="-122"/>
                <a:ea typeface="微软雅黑" pitchFamily="34" charset="-122"/>
                <a:cs typeface="Arial Unicode MS" pitchFamily="34" charset="-122"/>
              </a:rPr>
              <a:t>A[]</a:t>
            </a:r>
            <a:r>
              <a:rPr lang="zh-CN" altLang="en-US" sz="2400" b="1" dirty="0">
                <a:latin typeface="微软雅黑" pitchFamily="34" charset="-122"/>
                <a:ea typeface="微软雅黑" pitchFamily="34" charset="-122"/>
                <a:cs typeface="Arial Unicode MS" pitchFamily="34" charset="-122"/>
              </a:rPr>
              <a:t>元素之和</a:t>
            </a:r>
          </a:p>
        </p:txBody>
      </p:sp>
      <p:sp>
        <p:nvSpPr>
          <p:cNvPr id="23" name="Rectangle 166"/>
          <p:cNvSpPr>
            <a:spLocks noChangeArrowheads="1"/>
          </p:cNvSpPr>
          <p:nvPr/>
        </p:nvSpPr>
        <p:spPr bwMode="auto">
          <a:xfrm>
            <a:off x="827584" y="2779736"/>
            <a:ext cx="4608512" cy="193899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spcBef>
                <a:spcPts val="0"/>
              </a:spcBef>
              <a:buClr>
                <a:srgbClr val="CC3300"/>
              </a:buClr>
              <a:buSzPct val="90000"/>
            </a:pPr>
            <a:r>
              <a:rPr lang="en-US" altLang="zh-CN" sz="2000" dirty="0">
                <a:latin typeface="Consolas" charset="0"/>
                <a:ea typeface="Consolas" charset="0"/>
                <a:cs typeface="Consolas" charset="0"/>
              </a:rPr>
              <a:t> int</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SumI (int A[], int n){</a:t>
            </a:r>
          </a:p>
          <a:p>
            <a:pPr>
              <a:spcBef>
                <a:spcPts val="0"/>
              </a:spcBef>
              <a:buClr>
                <a:srgbClr val="CC3300"/>
              </a:buClr>
              <a:buSzPct val="90000"/>
            </a:pPr>
            <a:r>
              <a:rPr lang="en-US" altLang="zh-CN" sz="2000" dirty="0">
                <a:latin typeface="Consolas" charset="0"/>
                <a:ea typeface="Consolas" charset="0"/>
                <a:cs typeface="Consolas" charset="0"/>
              </a:rPr>
              <a:t>    int sum = 0;</a:t>
            </a:r>
            <a:r>
              <a:rPr lang="zh-CN" altLang="en-US" sz="2000" dirty="0">
                <a:latin typeface="Consolas" charset="0"/>
                <a:ea typeface="Consolas" charset="0"/>
                <a:cs typeface="Consolas" charset="0"/>
              </a:rPr>
              <a:t> </a:t>
            </a:r>
          </a:p>
          <a:p>
            <a:pPr>
              <a:spcBef>
                <a:spcPts val="0"/>
              </a:spcBef>
              <a:buClr>
                <a:srgbClr val="CC3300"/>
              </a:buClr>
              <a:buSzPct val="90000"/>
            </a:pP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for (int i = 0; i &lt; n;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a:t>
            </a:r>
            <a:r>
              <a:rPr lang="zh-CN" altLang="en-US" sz="2000" dirty="0">
                <a:latin typeface="Consolas" charset="0"/>
                <a:ea typeface="Consolas" charset="0"/>
                <a:cs typeface="Consolas" charset="0"/>
              </a:rPr>
              <a:t>  </a:t>
            </a:r>
            <a:endParaRPr lang="en-US" altLang="zh-CN" sz="2000" dirty="0">
              <a:latin typeface="Consolas" charset="0"/>
              <a:ea typeface="Consolas" charset="0"/>
              <a:cs typeface="Consolas" charset="0"/>
            </a:endParaRPr>
          </a:p>
          <a:p>
            <a:pPr>
              <a:spcBef>
                <a:spcPts val="0"/>
              </a:spcBef>
              <a:buClr>
                <a:srgbClr val="CC3300"/>
              </a:buClr>
              <a:buSzPct val="90000"/>
            </a:pPr>
            <a:r>
              <a:rPr lang="en-US" altLang="zh-CN" sz="2000" dirty="0">
                <a:latin typeface="Consolas" charset="0"/>
                <a:ea typeface="Consolas" charset="0"/>
                <a:cs typeface="Consolas" charset="0"/>
              </a:rPr>
              <a:t>       sum += A[</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a:t>
            </a:r>
            <a:r>
              <a:rPr lang="zh-CN" altLang="en-US" sz="2000" dirty="0">
                <a:latin typeface="Consolas" charset="0"/>
                <a:ea typeface="Consolas" charset="0"/>
                <a:cs typeface="Consolas" charset="0"/>
              </a:rPr>
              <a:t>  </a:t>
            </a:r>
            <a:endParaRPr lang="en-US" altLang="zh-CN" sz="2000" dirty="0">
              <a:latin typeface="Consolas" charset="0"/>
              <a:ea typeface="Consolas" charset="0"/>
              <a:cs typeface="Consolas" charset="0"/>
            </a:endParaRPr>
          </a:p>
          <a:p>
            <a:pPr>
              <a:spcBef>
                <a:spcPts val="0"/>
              </a:spcBef>
              <a:buClr>
                <a:srgbClr val="CC3300"/>
              </a:buClr>
              <a:buSzPct val="90000"/>
            </a:pPr>
            <a:r>
              <a:rPr lang="en-US" altLang="zh-CN" sz="2000" dirty="0">
                <a:latin typeface="Consolas" charset="0"/>
                <a:ea typeface="Consolas" charset="0"/>
                <a:cs typeface="Consolas" charset="0"/>
              </a:rPr>
              <a:t>    return sum;</a:t>
            </a:r>
            <a:r>
              <a:rPr lang="zh-CN" altLang="en-US" sz="2000" dirty="0">
                <a:latin typeface="Consolas" charset="0"/>
                <a:ea typeface="Consolas" charset="0"/>
                <a:cs typeface="Consolas" charset="0"/>
              </a:rPr>
              <a:t> </a:t>
            </a:r>
            <a:endParaRPr lang="en-US" altLang="zh-CN" sz="2000" dirty="0">
              <a:latin typeface="Consolas" charset="0"/>
              <a:ea typeface="Consolas" charset="0"/>
              <a:cs typeface="Consolas" charset="0"/>
            </a:endParaRPr>
          </a:p>
          <a:p>
            <a:pPr>
              <a:spcBef>
                <a:spcPts val="0"/>
              </a:spcBef>
              <a:buClr>
                <a:srgbClr val="CC3300"/>
              </a:buClr>
              <a:buSzPct val="90000"/>
            </a:pPr>
            <a:r>
              <a:rPr lang="en-US" altLang="zh-CN" sz="2000" dirty="0">
                <a:latin typeface="Consolas" charset="0"/>
                <a:ea typeface="Consolas" charset="0"/>
                <a:cs typeface="Consolas" charset="0"/>
              </a:rPr>
              <a:t> }</a:t>
            </a:r>
            <a:endParaRPr lang="zh-CN" altLang="en-US" sz="2000" dirty="0">
              <a:latin typeface="Consolas" charset="0"/>
              <a:ea typeface="Consolas" charset="0"/>
              <a:cs typeface="Consolas" charset="0"/>
            </a:endParaRPr>
          </a:p>
        </p:txBody>
      </p:sp>
      <p:sp>
        <p:nvSpPr>
          <p:cNvPr id="24" name="Rectangle 166"/>
          <p:cNvSpPr>
            <a:spLocks noChangeArrowheads="1"/>
          </p:cNvSpPr>
          <p:nvPr/>
        </p:nvSpPr>
        <p:spPr bwMode="auto">
          <a:xfrm>
            <a:off x="1187624" y="1940622"/>
            <a:ext cx="7848872" cy="438774"/>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ts val="2040"/>
              </a:spcBef>
              <a:spcAft>
                <a:spcPts val="600"/>
              </a:spcAft>
              <a:buClr>
                <a:srgbClr val="CC3300"/>
              </a:buClr>
              <a:buSzPct val="90000"/>
              <a:buFont typeface="Wingdings" panose="05000000000000000000" pitchFamily="2" charset="2"/>
              <a:buChar char="ü"/>
            </a:pPr>
            <a:r>
              <a:rPr lang="zh-CN" altLang="en-US" sz="2200" b="1" dirty="0">
                <a:solidFill>
                  <a:srgbClr val="FF0000"/>
                </a:solidFill>
                <a:latin typeface="微软雅黑" pitchFamily="34" charset="-122"/>
                <a:ea typeface="微软雅黑" pitchFamily="34" charset="-122"/>
                <a:cs typeface="Arial Unicode MS" pitchFamily="34" charset="-122"/>
              </a:rPr>
              <a:t>迭代（利用循环实现重复调用）</a:t>
            </a:r>
            <a:r>
              <a:rPr lang="zh-CN" altLang="en-US" sz="2200" b="1" dirty="0">
                <a:latin typeface="微软雅黑" pitchFamily="34" charset="-122"/>
                <a:ea typeface="微软雅黑" pitchFamily="34" charset="-122"/>
                <a:cs typeface="Arial Unicode MS" pitchFamily="34" charset="-122"/>
              </a:rPr>
              <a:t>实现：逐一取元素累加</a:t>
            </a:r>
          </a:p>
        </p:txBody>
      </p:sp>
      <mc:AlternateContent xmlns:mc="http://schemas.openxmlformats.org/markup-compatibility/2006" xmlns:a14="http://schemas.microsoft.com/office/drawing/2010/main">
        <mc:Choice Requires="a14">
          <p:sp>
            <p:nvSpPr>
              <p:cNvPr id="25" name="Rectangle 166"/>
              <p:cNvSpPr>
                <a:spLocks noChangeArrowheads="1"/>
              </p:cNvSpPr>
              <p:nvPr/>
            </p:nvSpPr>
            <p:spPr bwMode="auto">
              <a:xfrm>
                <a:off x="790144" y="5018809"/>
                <a:ext cx="4321916"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en-US" altLang="zh-CN" sz="2000" dirty="0">
                    <a:solidFill>
                      <a:srgbClr val="0000FF"/>
                    </a:solidFill>
                    <a:latin typeface="Consolas" charset="0"/>
                    <a:ea typeface="Consolas" charset="0"/>
                    <a:cs typeface="Consolas" charset="0"/>
                  </a:rPr>
                  <a:t>T(n) = 1+nx1+1 = n+2 = </a:t>
                </a:r>
                <a14:m>
                  <m:oMath xmlns:m="http://schemas.openxmlformats.org/officeDocument/2006/math">
                    <m:r>
                      <a:rPr lang="el-GR" altLang="zh-CN" sz="2000" b="1" i="1" smtClean="0">
                        <a:solidFill>
                          <a:srgbClr val="0000FF"/>
                        </a:solidFill>
                        <a:latin typeface="Cambria Math" charset="0"/>
                        <a:ea typeface="Consolas" charset="0"/>
                        <a:cs typeface="Consolas" charset="0"/>
                      </a:rPr>
                      <m:t>𝜪</m:t>
                    </m:r>
                  </m:oMath>
                </a14:m>
                <a:r>
                  <a:rPr lang="en-US" altLang="zh-CN" sz="2000" dirty="0">
                    <a:solidFill>
                      <a:srgbClr val="0000FF"/>
                    </a:solidFill>
                    <a:latin typeface="Consolas" charset="0"/>
                    <a:ea typeface="Consolas" charset="0"/>
                    <a:cs typeface="Consolas" charset="0"/>
                  </a:rPr>
                  <a:t>(n)</a:t>
                </a:r>
              </a:p>
            </p:txBody>
          </p:sp>
        </mc:Choice>
        <mc:Fallback xmlns="">
          <p:sp>
            <p:nvSpPr>
              <p:cNvPr id="25" name="Rectangle 166"/>
              <p:cNvSpPr>
                <a:spLocks noRot="1" noChangeAspect="1" noMove="1" noResize="1" noEditPoints="1" noAdjustHandles="1" noChangeArrowheads="1" noChangeShapeType="1" noTextEdit="1"/>
              </p:cNvSpPr>
              <p:nvPr/>
            </p:nvSpPr>
            <p:spPr bwMode="auto">
              <a:xfrm>
                <a:off x="790144" y="5018809"/>
                <a:ext cx="4321916" cy="369332"/>
              </a:xfrm>
              <a:prstGeom prst="rect">
                <a:avLst/>
              </a:prstGeom>
              <a:blipFill>
                <a:blip r:embed="rId3"/>
                <a:stretch>
                  <a:fillRect t="-16393" b="-27869"/>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cxnSp>
        <p:nvCxnSpPr>
          <p:cNvPr id="26" name="直线连接符 25"/>
          <p:cNvCxnSpPr/>
          <p:nvPr/>
        </p:nvCxnSpPr>
        <p:spPr bwMode="auto">
          <a:xfrm flipV="1">
            <a:off x="1547664" y="3749231"/>
            <a:ext cx="3692844" cy="1"/>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简单的迭代：数组求和</a:t>
            </a:r>
          </a:p>
        </p:txBody>
      </p:sp>
    </p:spTree>
    <p:extLst>
      <p:ext uri="{BB962C8B-B14F-4D97-AF65-F5344CB8AC3E}">
        <p14:creationId xmlns:p14="http://schemas.microsoft.com/office/powerpoint/2010/main" val="3890654387"/>
      </p:ext>
    </p:extLst>
  </p:cSld>
  <p:clrMapOvr>
    <a:masterClrMapping/>
  </p:clrMapOvr>
  <p:transition advTm="157">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递归实现：减治</a:t>
            </a:r>
          </a:p>
        </p:txBody>
      </p:sp>
      <p:grpSp>
        <p:nvGrpSpPr>
          <p:cNvPr id="6" name="组合 5"/>
          <p:cNvGrpSpPr/>
          <p:nvPr/>
        </p:nvGrpSpPr>
        <p:grpSpPr>
          <a:xfrm>
            <a:off x="524873" y="4490462"/>
            <a:ext cx="5075189" cy="1323439"/>
            <a:chOff x="467930" y="4519159"/>
            <a:chExt cx="5075189" cy="1323439"/>
          </a:xfrm>
        </p:grpSpPr>
        <p:sp>
          <p:nvSpPr>
            <p:cNvPr id="8" name="Rectangle 166"/>
            <p:cNvSpPr>
              <a:spLocks noChangeArrowheads="1"/>
            </p:cNvSpPr>
            <p:nvPr/>
          </p:nvSpPr>
          <p:spPr bwMode="auto">
            <a:xfrm>
              <a:off x="467930" y="4519159"/>
              <a:ext cx="5075189" cy="1323439"/>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spcBef>
                  <a:spcPts val="0"/>
                </a:spcBef>
                <a:buClr>
                  <a:srgbClr val="CC3300"/>
                </a:buClr>
                <a:buSzPct val="90000"/>
              </a:pPr>
              <a:r>
                <a:rPr lang="en-US" altLang="zh-CN" sz="2000" dirty="0">
                  <a:latin typeface="Consolas" charset="0"/>
                  <a:ea typeface="Consolas" charset="0"/>
                  <a:cs typeface="Consolas" charset="0"/>
                </a:rPr>
                <a:t> int</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SumI (int A[], int n){</a:t>
              </a:r>
            </a:p>
            <a:p>
              <a:pPr>
                <a:spcBef>
                  <a:spcPts val="0"/>
                </a:spcBef>
                <a:buClr>
                  <a:srgbClr val="CC3300"/>
                </a:buClr>
                <a:buSzPct val="90000"/>
              </a:pPr>
              <a:r>
                <a:rPr lang="en-US" altLang="zh-CN" sz="2000" dirty="0">
                  <a:latin typeface="Consolas" charset="0"/>
                  <a:ea typeface="Consolas" charset="0"/>
                  <a:cs typeface="Consolas" charset="0"/>
                </a:rPr>
                <a:t>    return n &lt; 1 ?</a:t>
              </a:r>
              <a:endParaRPr lang="zh-CN" altLang="en-US" sz="2000" dirty="0">
                <a:latin typeface="Consolas" charset="0"/>
                <a:ea typeface="Consolas" charset="0"/>
                <a:cs typeface="Consolas" charset="0"/>
              </a:endParaRPr>
            </a:p>
            <a:p>
              <a:pPr>
                <a:spcBef>
                  <a:spcPts val="0"/>
                </a:spcBef>
                <a:buClr>
                  <a:srgbClr val="CC3300"/>
                </a:buClr>
                <a:buSzPct val="90000"/>
              </a:pP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       0 : sumI(A, n-1)+A[n-1];</a:t>
              </a:r>
            </a:p>
            <a:p>
              <a:pPr>
                <a:spcBef>
                  <a:spcPts val="0"/>
                </a:spcBef>
                <a:buClr>
                  <a:srgbClr val="CC3300"/>
                </a:buClr>
                <a:buSzPct val="90000"/>
              </a:pPr>
              <a:r>
                <a:rPr lang="en-US" altLang="zh-CN" sz="2000" dirty="0">
                  <a:latin typeface="Consolas" charset="0"/>
                  <a:ea typeface="Consolas" charset="0"/>
                  <a:cs typeface="Consolas" charset="0"/>
                </a:rPr>
                <a:t> } </a:t>
              </a:r>
            </a:p>
          </p:txBody>
        </p:sp>
        <p:cxnSp>
          <p:nvCxnSpPr>
            <p:cNvPr id="9" name="直线连接符 59"/>
            <p:cNvCxnSpPr/>
            <p:nvPr/>
          </p:nvCxnSpPr>
          <p:spPr bwMode="auto">
            <a:xfrm>
              <a:off x="2638087" y="5534068"/>
              <a:ext cx="1656184" cy="0"/>
            </a:xfrm>
            <a:prstGeom prst="line">
              <a:avLst/>
            </a:prstGeom>
            <a:solidFill>
              <a:schemeClr val="accent1"/>
            </a:solidFill>
            <a:ln w="22225" cap="flat" cmpd="sng" algn="ctr">
              <a:solidFill>
                <a:srgbClr val="FF0000"/>
              </a:solidFill>
              <a:prstDash val="solid"/>
              <a:round/>
              <a:headEnd type="none" w="med" len="med"/>
              <a:tailEnd type="none" w="med" len="med"/>
            </a:ln>
            <a:effectLst/>
          </p:spPr>
        </p:cxnSp>
      </p:grpSp>
      <p:grpSp>
        <p:nvGrpSpPr>
          <p:cNvPr id="15" name="组 19"/>
          <p:cNvGrpSpPr/>
          <p:nvPr/>
        </p:nvGrpSpPr>
        <p:grpSpPr>
          <a:xfrm>
            <a:off x="6153231" y="1124744"/>
            <a:ext cx="2952328" cy="4752528"/>
            <a:chOff x="6300192" y="1196752"/>
            <a:chExt cx="2952328" cy="5391350"/>
          </a:xfrm>
        </p:grpSpPr>
        <p:sp>
          <p:nvSpPr>
            <p:cNvPr id="16" name="圆角矩形 15"/>
            <p:cNvSpPr/>
            <p:nvPr/>
          </p:nvSpPr>
          <p:spPr bwMode="auto">
            <a:xfrm>
              <a:off x="6873245" y="1409584"/>
              <a:ext cx="1849890" cy="428669"/>
            </a:xfrm>
            <a:prstGeom prst="roundRect">
              <a:avLst/>
            </a:prstGeom>
            <a:solidFill>
              <a:srgbClr val="F2DCDB">
                <a:alpha val="58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SumI(n)</a:t>
              </a:r>
              <a:endParaRPr lang="zh-CN" altLang="en-US" sz="1800" dirty="0">
                <a:latin typeface="Consolas" charset="0"/>
                <a:ea typeface="Consolas" charset="0"/>
                <a:cs typeface="Consolas" charset="0"/>
              </a:endParaRPr>
            </a:p>
          </p:txBody>
        </p:sp>
        <p:cxnSp>
          <p:nvCxnSpPr>
            <p:cNvPr id="17" name="直线箭头连接符 21"/>
            <p:cNvCxnSpPr>
              <a:endCxn id="16" idx="0"/>
            </p:cNvCxnSpPr>
            <p:nvPr/>
          </p:nvCxnSpPr>
          <p:spPr bwMode="auto">
            <a:xfrm>
              <a:off x="7796132" y="1196752"/>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圆角矩形 17"/>
            <p:cNvSpPr/>
            <p:nvPr/>
          </p:nvSpPr>
          <p:spPr bwMode="auto">
            <a:xfrm>
              <a:off x="6872651" y="2055235"/>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SumI(n-1)</a:t>
              </a:r>
              <a:endParaRPr lang="zh-CN" altLang="en-US" sz="1800" dirty="0">
                <a:latin typeface="Consolas" charset="0"/>
                <a:ea typeface="Consolas" charset="0"/>
                <a:cs typeface="Consolas" charset="0"/>
              </a:endParaRPr>
            </a:p>
          </p:txBody>
        </p:sp>
        <p:sp>
          <p:nvSpPr>
            <p:cNvPr id="19" name="圆角矩形 18"/>
            <p:cNvSpPr/>
            <p:nvPr/>
          </p:nvSpPr>
          <p:spPr bwMode="auto">
            <a:xfrm>
              <a:off x="6872651" y="2693519"/>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SumI(n-2)</a:t>
              </a:r>
              <a:endParaRPr lang="zh-CN" altLang="en-US" sz="1800" dirty="0">
                <a:latin typeface="Consolas" charset="0"/>
                <a:ea typeface="Consolas" charset="0"/>
                <a:cs typeface="Consolas" charset="0"/>
              </a:endParaRPr>
            </a:p>
          </p:txBody>
        </p:sp>
        <p:sp>
          <p:nvSpPr>
            <p:cNvPr id="20" name="圆角矩形 19"/>
            <p:cNvSpPr/>
            <p:nvPr/>
          </p:nvSpPr>
          <p:spPr bwMode="auto">
            <a:xfrm>
              <a:off x="6872163" y="3355077"/>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SumI(n-3)</a:t>
              </a:r>
              <a:endParaRPr lang="zh-CN" altLang="en-US" sz="1800" dirty="0">
                <a:latin typeface="Consolas" charset="0"/>
                <a:ea typeface="Consolas" charset="0"/>
                <a:cs typeface="Consolas" charset="0"/>
              </a:endParaRPr>
            </a:p>
          </p:txBody>
        </p:sp>
        <p:sp>
          <p:nvSpPr>
            <p:cNvPr id="22" name="圆角矩形 21"/>
            <p:cNvSpPr/>
            <p:nvPr/>
          </p:nvSpPr>
          <p:spPr bwMode="auto">
            <a:xfrm>
              <a:off x="6871187" y="4857439"/>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SumI(2)</a:t>
              </a:r>
              <a:endParaRPr lang="zh-CN" altLang="en-US" sz="1800" dirty="0">
                <a:latin typeface="Consolas" charset="0"/>
                <a:ea typeface="Consolas" charset="0"/>
                <a:cs typeface="Consolas" charset="0"/>
              </a:endParaRPr>
            </a:p>
          </p:txBody>
        </p:sp>
        <p:sp>
          <p:nvSpPr>
            <p:cNvPr id="23" name="圆角矩形 22"/>
            <p:cNvSpPr/>
            <p:nvPr/>
          </p:nvSpPr>
          <p:spPr bwMode="auto">
            <a:xfrm>
              <a:off x="6871187" y="5512980"/>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SumI(1)</a:t>
              </a:r>
              <a:endParaRPr lang="zh-CN" altLang="en-US" sz="1800" dirty="0">
                <a:latin typeface="Consolas" charset="0"/>
                <a:ea typeface="Consolas" charset="0"/>
                <a:cs typeface="Consolas" charset="0"/>
              </a:endParaRPr>
            </a:p>
          </p:txBody>
        </p:sp>
        <p:sp>
          <p:nvSpPr>
            <p:cNvPr id="25" name="圆角矩形 24"/>
            <p:cNvSpPr/>
            <p:nvPr/>
          </p:nvSpPr>
          <p:spPr bwMode="auto">
            <a:xfrm>
              <a:off x="6871187" y="6159433"/>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SumI(0)</a:t>
              </a:r>
              <a:endParaRPr lang="zh-CN" altLang="en-US" sz="1800" dirty="0">
                <a:latin typeface="Consolas" charset="0"/>
                <a:ea typeface="Consolas" charset="0"/>
                <a:cs typeface="Consolas" charset="0"/>
              </a:endParaRPr>
            </a:p>
          </p:txBody>
        </p:sp>
        <p:cxnSp>
          <p:nvCxnSpPr>
            <p:cNvPr id="26" name="直线箭头连接符 28"/>
            <p:cNvCxnSpPr/>
            <p:nvPr/>
          </p:nvCxnSpPr>
          <p:spPr bwMode="auto">
            <a:xfrm>
              <a:off x="7807291" y="1848016"/>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7" name="直线箭头连接符 29"/>
            <p:cNvCxnSpPr/>
            <p:nvPr/>
          </p:nvCxnSpPr>
          <p:spPr bwMode="auto">
            <a:xfrm>
              <a:off x="7809349" y="2496088"/>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8" name="直线箭头连接符 30"/>
            <p:cNvCxnSpPr/>
            <p:nvPr/>
          </p:nvCxnSpPr>
          <p:spPr bwMode="auto">
            <a:xfrm>
              <a:off x="7809349" y="3144160"/>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9" name="直线箭头连接符 31"/>
            <p:cNvCxnSpPr>
              <a:stCxn id="43" idx="2"/>
            </p:cNvCxnSpPr>
            <p:nvPr/>
          </p:nvCxnSpPr>
          <p:spPr bwMode="auto">
            <a:xfrm flipH="1">
              <a:off x="7796132" y="3763700"/>
              <a:ext cx="976" cy="1105460"/>
            </a:xfrm>
            <a:prstGeom prst="straightConnector1">
              <a:avLst/>
            </a:prstGeom>
            <a:solidFill>
              <a:schemeClr val="accent1"/>
            </a:solidFill>
            <a:ln w="25400" cap="flat" cmpd="sng" algn="ctr">
              <a:solidFill>
                <a:schemeClr val="tx1"/>
              </a:solidFill>
              <a:prstDash val="sysDash"/>
              <a:round/>
              <a:headEnd type="none" w="med" len="med"/>
              <a:tailEnd type="stealth" w="lg" len="lg"/>
            </a:ln>
            <a:effectLst/>
          </p:spPr>
        </p:cxnSp>
        <p:cxnSp>
          <p:nvCxnSpPr>
            <p:cNvPr id="30" name="直线箭头连接符 32"/>
            <p:cNvCxnSpPr/>
            <p:nvPr/>
          </p:nvCxnSpPr>
          <p:spPr bwMode="auto">
            <a:xfrm>
              <a:off x="7809349" y="5301208"/>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31" name="直线箭头连接符 33"/>
            <p:cNvCxnSpPr/>
            <p:nvPr/>
          </p:nvCxnSpPr>
          <p:spPr bwMode="auto">
            <a:xfrm>
              <a:off x="7807291" y="5952472"/>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32" name="弧 34"/>
            <p:cNvSpPr/>
            <p:nvPr/>
          </p:nvSpPr>
          <p:spPr bwMode="auto">
            <a:xfrm>
              <a:off x="8477131" y="1567601"/>
              <a:ext cx="504121" cy="716151"/>
            </a:xfrm>
            <a:prstGeom prst="arc">
              <a:avLst>
                <a:gd name="adj1" fmla="val 16200000"/>
                <a:gd name="adj2" fmla="val 539607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3" name="弧 35"/>
            <p:cNvSpPr/>
            <p:nvPr/>
          </p:nvSpPr>
          <p:spPr bwMode="auto">
            <a:xfrm>
              <a:off x="8460902" y="2862312"/>
              <a:ext cx="520350" cy="705375"/>
            </a:xfrm>
            <a:prstGeom prst="arc">
              <a:avLst>
                <a:gd name="adj1" fmla="val 16200000"/>
                <a:gd name="adj2" fmla="val 539607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4" name="弧 36"/>
            <p:cNvSpPr/>
            <p:nvPr/>
          </p:nvSpPr>
          <p:spPr bwMode="auto">
            <a:xfrm>
              <a:off x="8460902" y="5047435"/>
              <a:ext cx="520350" cy="684172"/>
            </a:xfrm>
            <a:prstGeom prst="arc">
              <a:avLst>
                <a:gd name="adj1" fmla="val 16200000"/>
                <a:gd name="adj2" fmla="val 539607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5" name="弧 37"/>
            <p:cNvSpPr/>
            <p:nvPr/>
          </p:nvSpPr>
          <p:spPr bwMode="auto">
            <a:xfrm flipH="1">
              <a:off x="6589288" y="2283752"/>
              <a:ext cx="536106" cy="602972"/>
            </a:xfrm>
            <a:prstGeom prst="arc">
              <a:avLst>
                <a:gd name="adj1" fmla="val 16200000"/>
                <a:gd name="adj2" fmla="val 539607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6" name="弧 38"/>
            <p:cNvSpPr/>
            <p:nvPr/>
          </p:nvSpPr>
          <p:spPr bwMode="auto">
            <a:xfrm flipH="1">
              <a:off x="6601808" y="5751511"/>
              <a:ext cx="536106" cy="602972"/>
            </a:xfrm>
            <a:prstGeom prst="arc">
              <a:avLst>
                <a:gd name="adj1" fmla="val 16200000"/>
                <a:gd name="adj2" fmla="val 539607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7" name="弧 39"/>
            <p:cNvSpPr/>
            <p:nvPr/>
          </p:nvSpPr>
          <p:spPr bwMode="auto">
            <a:xfrm flipH="1">
              <a:off x="6331983" y="3573016"/>
              <a:ext cx="973310" cy="1474420"/>
            </a:xfrm>
            <a:prstGeom prst="arc">
              <a:avLst>
                <a:gd name="adj1" fmla="val 16200000"/>
                <a:gd name="adj2" fmla="val 5396073"/>
              </a:avLst>
            </a:prstGeom>
            <a:noFill/>
            <a:ln w="25400" cap="flat" cmpd="sng" algn="ctr">
              <a:solidFill>
                <a:schemeClr val="tx1"/>
              </a:solidFill>
              <a:prstDash val="sysDash"/>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8" name="圆角矩形 37"/>
            <p:cNvSpPr/>
            <p:nvPr/>
          </p:nvSpPr>
          <p:spPr bwMode="auto">
            <a:xfrm>
              <a:off x="7402630" y="4093143"/>
              <a:ext cx="1849890" cy="408623"/>
            </a:xfrm>
            <a:prstGeom prst="roundRect">
              <a:avLst/>
            </a:prstGeom>
            <a:noFill/>
            <a:ln w="25400">
              <a:noFill/>
            </a:ln>
          </p:spPr>
          <p:txBody>
            <a:bodyPr wrap="square" rtlCol="0">
              <a:spAutoFit/>
            </a:bodyPr>
            <a:lstStyle/>
            <a:p>
              <a:pPr algn="ctr"/>
              <a:r>
                <a:rPr lang="zh-CN" altLang="en-US" sz="1800" b="1" dirty="0">
                  <a:latin typeface="Microsoft YaHei" charset="0"/>
                  <a:ea typeface="Microsoft YaHei" charset="0"/>
                  <a:cs typeface="Microsoft YaHei" charset="0"/>
                </a:rPr>
                <a:t>递归调用</a:t>
              </a:r>
            </a:p>
          </p:txBody>
        </p:sp>
        <p:sp>
          <p:nvSpPr>
            <p:cNvPr id="39" name="椭圆 38"/>
            <p:cNvSpPr/>
            <p:nvPr/>
          </p:nvSpPr>
          <p:spPr bwMode="auto">
            <a:xfrm>
              <a:off x="7505432" y="1831690"/>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a</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0" name="椭圆 39"/>
            <p:cNvSpPr/>
            <p:nvPr/>
          </p:nvSpPr>
          <p:spPr bwMode="auto">
            <a:xfrm>
              <a:off x="7514880" y="2479762"/>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b</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1" name="椭圆 40"/>
            <p:cNvSpPr/>
            <p:nvPr/>
          </p:nvSpPr>
          <p:spPr bwMode="auto">
            <a:xfrm>
              <a:off x="7514880" y="3127834"/>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c</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2" name="椭圆 41"/>
            <p:cNvSpPr/>
            <p:nvPr/>
          </p:nvSpPr>
          <p:spPr bwMode="auto">
            <a:xfrm>
              <a:off x="7514880" y="4207954"/>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d</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3" name="椭圆 42"/>
            <p:cNvSpPr/>
            <p:nvPr/>
          </p:nvSpPr>
          <p:spPr bwMode="auto">
            <a:xfrm>
              <a:off x="7524328" y="5288074"/>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e</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4" name="椭圆 43"/>
            <p:cNvSpPr/>
            <p:nvPr/>
          </p:nvSpPr>
          <p:spPr bwMode="auto">
            <a:xfrm>
              <a:off x="7524328" y="5936146"/>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f</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5" name="椭圆 44"/>
            <p:cNvSpPr/>
            <p:nvPr/>
          </p:nvSpPr>
          <p:spPr bwMode="auto">
            <a:xfrm>
              <a:off x="6300192" y="5877272"/>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g</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6" name="椭圆 45"/>
            <p:cNvSpPr/>
            <p:nvPr/>
          </p:nvSpPr>
          <p:spPr bwMode="auto">
            <a:xfrm>
              <a:off x="8739016" y="5288074"/>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h</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7" name="椭圆 46"/>
            <p:cNvSpPr/>
            <p:nvPr/>
          </p:nvSpPr>
          <p:spPr bwMode="auto">
            <a:xfrm>
              <a:off x="6434760" y="4135946"/>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err="1">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i</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8" name="椭圆 47"/>
            <p:cNvSpPr/>
            <p:nvPr/>
          </p:nvSpPr>
          <p:spPr bwMode="auto">
            <a:xfrm>
              <a:off x="8676456" y="3068960"/>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j</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9" name="椭圆 48"/>
            <p:cNvSpPr/>
            <p:nvPr/>
          </p:nvSpPr>
          <p:spPr bwMode="auto">
            <a:xfrm>
              <a:off x="6300192" y="2479762"/>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k</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50" name="椭圆 49"/>
            <p:cNvSpPr/>
            <p:nvPr/>
          </p:nvSpPr>
          <p:spPr bwMode="auto">
            <a:xfrm>
              <a:off x="8739016" y="1831690"/>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l</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grpSp>
      <p:sp>
        <p:nvSpPr>
          <p:cNvPr id="52" name="Rectangle 166"/>
          <p:cNvSpPr>
            <a:spLocks noChangeArrowheads="1"/>
          </p:cNvSpPr>
          <p:nvPr/>
        </p:nvSpPr>
        <p:spPr bwMode="auto">
          <a:xfrm>
            <a:off x="450506" y="1253489"/>
            <a:ext cx="4429000" cy="470257"/>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问题：计算数组</a:t>
            </a:r>
            <a:r>
              <a:rPr lang="en-US" altLang="zh-CN" sz="2400" b="1" dirty="0">
                <a:latin typeface="微软雅黑" pitchFamily="34" charset="-122"/>
                <a:ea typeface="微软雅黑" pitchFamily="34" charset="-122"/>
                <a:cs typeface="Arial Unicode MS" pitchFamily="34" charset="-122"/>
              </a:rPr>
              <a:t>A[]</a:t>
            </a:r>
            <a:r>
              <a:rPr lang="zh-CN" altLang="en-US" sz="2400" b="1" dirty="0">
                <a:latin typeface="微软雅黑" pitchFamily="34" charset="-122"/>
                <a:ea typeface="微软雅黑" pitchFamily="34" charset="-122"/>
                <a:cs typeface="Arial Unicode MS" pitchFamily="34" charset="-122"/>
              </a:rPr>
              <a:t>元素之和</a:t>
            </a:r>
          </a:p>
        </p:txBody>
      </p:sp>
      <p:sp>
        <p:nvSpPr>
          <p:cNvPr id="53" name="Rectangle 166"/>
          <p:cNvSpPr>
            <a:spLocks noChangeArrowheads="1"/>
          </p:cNvSpPr>
          <p:nvPr/>
        </p:nvSpPr>
        <p:spPr bwMode="auto">
          <a:xfrm>
            <a:off x="988894" y="1727270"/>
            <a:ext cx="7848872" cy="438774"/>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ts val="2040"/>
              </a:spcBef>
              <a:spcAft>
                <a:spcPts val="600"/>
              </a:spcAft>
              <a:buClr>
                <a:srgbClr val="CC3300"/>
              </a:buClr>
              <a:buSzPct val="90000"/>
              <a:buFont typeface="Wingdings" panose="05000000000000000000" pitchFamily="2" charset="2"/>
              <a:buChar char="ü"/>
            </a:pPr>
            <a:r>
              <a:rPr lang="zh-CN" altLang="en-US" sz="2200" b="1" dirty="0">
                <a:solidFill>
                  <a:srgbClr val="FF0000"/>
                </a:solidFill>
                <a:latin typeface="微软雅黑" pitchFamily="34" charset="-122"/>
                <a:ea typeface="微软雅黑" pitchFamily="34" charset="-122"/>
                <a:cs typeface="Arial Unicode MS" pitchFamily="34" charset="-122"/>
              </a:rPr>
              <a:t>递归（程序调用自身的技巧）</a:t>
            </a:r>
            <a:r>
              <a:rPr lang="zh-CN" altLang="en-US" sz="2200" b="1" dirty="0">
                <a:latin typeface="微软雅黑" pitchFamily="34" charset="-122"/>
                <a:ea typeface="微软雅黑" pitchFamily="34" charset="-122"/>
                <a:cs typeface="Arial Unicode MS" pitchFamily="34" charset="-122"/>
              </a:rPr>
              <a:t>实现：</a:t>
            </a:r>
          </a:p>
        </p:txBody>
      </p:sp>
      <p:sp>
        <p:nvSpPr>
          <p:cNvPr id="54" name="文本框 53"/>
          <p:cNvSpPr txBox="1"/>
          <p:nvPr/>
        </p:nvSpPr>
        <p:spPr>
          <a:xfrm>
            <a:off x="716931" y="6175129"/>
            <a:ext cx="7875124" cy="492443"/>
          </a:xfrm>
          <a:prstGeom prst="rect">
            <a:avLst/>
          </a:prstGeom>
          <a:solidFill>
            <a:schemeClr val="bg1"/>
          </a:solidFill>
          <a:ln w="31750">
            <a:solidFill>
              <a:srgbClr val="FF0000"/>
            </a:solidFill>
          </a:ln>
        </p:spPr>
        <p:txBody>
          <a:bodyPr wrap="square" rtlCol="0">
            <a:spAutoFit/>
          </a:bodyPr>
          <a:lstStyle/>
          <a:p>
            <a:pPr algn="ctr"/>
            <a:r>
              <a:rPr kumimoji="1" lang="zh-CN" altLang="en-US" sz="2600" b="1" dirty="0">
                <a:latin typeface="Microsoft YaHei" charset="0"/>
                <a:ea typeface="Microsoft YaHei" charset="0"/>
                <a:cs typeface="Microsoft YaHei" charset="0"/>
              </a:rPr>
              <a:t>复杂度取决于递归实例调用个数，为</a:t>
            </a:r>
            <a:r>
              <a:rPr kumimoji="1" lang="en-US" altLang="zh-CN" sz="2600" b="1" dirty="0">
                <a:latin typeface="Microsoft YaHei" charset="0"/>
                <a:ea typeface="Microsoft YaHei" charset="0"/>
                <a:cs typeface="Microsoft YaHei" charset="0"/>
              </a:rPr>
              <a:t>O(n)</a:t>
            </a:r>
            <a:endParaRPr kumimoji="1" lang="zh-CN" altLang="en-US" sz="2600" b="1" dirty="0">
              <a:latin typeface="Microsoft YaHei" charset="0"/>
              <a:ea typeface="Microsoft YaHei" charset="0"/>
              <a:cs typeface="Microsoft YaHei" charset="0"/>
            </a:endParaRPr>
          </a:p>
        </p:txBody>
      </p:sp>
      <p:sp>
        <p:nvSpPr>
          <p:cNvPr id="2" name="矩形 1"/>
          <p:cNvSpPr/>
          <p:nvPr/>
        </p:nvSpPr>
        <p:spPr bwMode="auto">
          <a:xfrm>
            <a:off x="706645"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1" name="矩形 50"/>
          <p:cNvSpPr/>
          <p:nvPr/>
        </p:nvSpPr>
        <p:spPr bwMode="auto">
          <a:xfrm>
            <a:off x="1111174"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5" name="矩形 54"/>
          <p:cNvSpPr/>
          <p:nvPr/>
        </p:nvSpPr>
        <p:spPr bwMode="auto">
          <a:xfrm>
            <a:off x="1515703"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6" name="矩形 55"/>
          <p:cNvSpPr/>
          <p:nvPr/>
        </p:nvSpPr>
        <p:spPr bwMode="auto">
          <a:xfrm>
            <a:off x="1920232"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7" name="矩形 56"/>
          <p:cNvSpPr/>
          <p:nvPr/>
        </p:nvSpPr>
        <p:spPr bwMode="auto">
          <a:xfrm>
            <a:off x="2324761"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8" name="矩形 57"/>
          <p:cNvSpPr/>
          <p:nvPr/>
        </p:nvSpPr>
        <p:spPr bwMode="auto">
          <a:xfrm>
            <a:off x="2729290"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9" name="矩形 58"/>
          <p:cNvSpPr/>
          <p:nvPr/>
        </p:nvSpPr>
        <p:spPr bwMode="auto">
          <a:xfrm>
            <a:off x="3133819"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0" name="矩形 59"/>
          <p:cNvSpPr/>
          <p:nvPr/>
        </p:nvSpPr>
        <p:spPr bwMode="auto">
          <a:xfrm>
            <a:off x="3538348"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1" name="矩形 60"/>
          <p:cNvSpPr/>
          <p:nvPr/>
        </p:nvSpPr>
        <p:spPr bwMode="auto">
          <a:xfrm>
            <a:off x="3942877"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2" name="矩形 61"/>
          <p:cNvSpPr/>
          <p:nvPr/>
        </p:nvSpPr>
        <p:spPr bwMode="auto">
          <a:xfrm>
            <a:off x="4347410"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5" name="右大括号 64"/>
          <p:cNvSpPr/>
          <p:nvPr/>
        </p:nvSpPr>
        <p:spPr bwMode="auto">
          <a:xfrm rot="5400000">
            <a:off x="2514973" y="1885780"/>
            <a:ext cx="336889" cy="3738951"/>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accent2">
                  <a:lumMod val="50000"/>
                </a:schemeClr>
              </a:solidFill>
              <a:effectLst/>
              <a:latin typeface="Arial" charset="0"/>
              <a:ea typeface="宋体" pitchFamily="2" charset="-122"/>
            </a:endParaRPr>
          </a:p>
        </p:txBody>
      </p:sp>
      <p:sp>
        <p:nvSpPr>
          <p:cNvPr id="66" name="右大括号 65"/>
          <p:cNvSpPr/>
          <p:nvPr/>
        </p:nvSpPr>
        <p:spPr bwMode="auto">
          <a:xfrm rot="5400000" flipH="1">
            <a:off x="2239598" y="1286054"/>
            <a:ext cx="453839" cy="3219928"/>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accent2">
                  <a:lumMod val="50000"/>
                </a:schemeClr>
              </a:solidFill>
              <a:effectLst/>
              <a:latin typeface="Arial" charset="0"/>
              <a:ea typeface="宋体" pitchFamily="2" charset="-122"/>
            </a:endParaRPr>
          </a:p>
        </p:txBody>
      </p:sp>
      <p:sp>
        <p:nvSpPr>
          <p:cNvPr id="67" name="矩形 66"/>
          <p:cNvSpPr/>
          <p:nvPr/>
        </p:nvSpPr>
        <p:spPr bwMode="auto">
          <a:xfrm>
            <a:off x="5054179"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 name="矩形 2"/>
          <p:cNvSpPr/>
          <p:nvPr/>
        </p:nvSpPr>
        <p:spPr>
          <a:xfrm>
            <a:off x="4680588" y="3156931"/>
            <a:ext cx="407484" cy="369332"/>
          </a:xfrm>
          <a:prstGeom prst="rect">
            <a:avLst/>
          </a:prstGeom>
        </p:spPr>
        <p:txBody>
          <a:bodyPr wrap="none">
            <a:spAutoFit/>
          </a:bodyPr>
          <a:lstStyle/>
          <a:p>
            <a:r>
              <a:rPr lang="en-US" altLang="zh-CN" b="1" dirty="0">
                <a:latin typeface="微软雅黑" pitchFamily="34" charset="-122"/>
                <a:ea typeface="微软雅黑" pitchFamily="34" charset="-122"/>
              </a:rPr>
              <a:t>…</a:t>
            </a:r>
            <a:endParaRPr lang="zh-CN" altLang="en-US" dirty="0"/>
          </a:p>
        </p:txBody>
      </p:sp>
      <p:sp>
        <p:nvSpPr>
          <p:cNvPr id="4" name="矩形 3"/>
          <p:cNvSpPr/>
          <p:nvPr/>
        </p:nvSpPr>
        <p:spPr>
          <a:xfrm>
            <a:off x="1742464" y="2294996"/>
            <a:ext cx="1324402" cy="369332"/>
          </a:xfrm>
          <a:prstGeom prst="rect">
            <a:avLst/>
          </a:prstGeom>
        </p:spPr>
        <p:txBody>
          <a:bodyPr wrap="none">
            <a:spAutoFit/>
          </a:bodyPr>
          <a:lstStyle/>
          <a:p>
            <a:r>
              <a:rPr lang="en-US" altLang="zh-CN" dirty="0" err="1">
                <a:solidFill>
                  <a:schemeClr val="accent2">
                    <a:lumMod val="50000"/>
                  </a:schemeClr>
                </a:solidFill>
                <a:latin typeface="Consolas" charset="0"/>
                <a:ea typeface="Consolas" charset="0"/>
                <a:cs typeface="Consolas" charset="0"/>
              </a:rPr>
              <a:t>sumI</a:t>
            </a:r>
            <a:r>
              <a:rPr lang="en-US" altLang="zh-CN" dirty="0">
                <a:solidFill>
                  <a:schemeClr val="accent2">
                    <a:lumMod val="50000"/>
                  </a:schemeClr>
                </a:solidFill>
                <a:latin typeface="Consolas" charset="0"/>
                <a:ea typeface="Consolas" charset="0"/>
                <a:cs typeface="Consolas" charset="0"/>
              </a:rPr>
              <a:t>(n-1)</a:t>
            </a:r>
            <a:endParaRPr lang="zh-CN" altLang="en-US" dirty="0">
              <a:solidFill>
                <a:schemeClr val="accent2">
                  <a:lumMod val="50000"/>
                </a:schemeClr>
              </a:solidFill>
              <a:latin typeface="Consolas" charset="0"/>
              <a:ea typeface="Consolas" charset="0"/>
              <a:cs typeface="Consolas" charset="0"/>
            </a:endParaRPr>
          </a:p>
        </p:txBody>
      </p:sp>
      <p:sp>
        <p:nvSpPr>
          <p:cNvPr id="68" name="矩形 67"/>
          <p:cNvSpPr/>
          <p:nvPr/>
        </p:nvSpPr>
        <p:spPr>
          <a:xfrm>
            <a:off x="2086821" y="3900483"/>
            <a:ext cx="1071127" cy="369332"/>
          </a:xfrm>
          <a:prstGeom prst="rect">
            <a:avLst/>
          </a:prstGeom>
        </p:spPr>
        <p:txBody>
          <a:bodyPr wrap="none">
            <a:spAutoFit/>
          </a:bodyPr>
          <a:lstStyle/>
          <a:p>
            <a:r>
              <a:rPr lang="en-US" altLang="zh-CN" dirty="0" err="1">
                <a:solidFill>
                  <a:schemeClr val="accent2">
                    <a:lumMod val="50000"/>
                  </a:schemeClr>
                </a:solidFill>
                <a:latin typeface="Consolas" charset="0"/>
                <a:ea typeface="Consolas" charset="0"/>
                <a:cs typeface="Consolas" charset="0"/>
              </a:rPr>
              <a:t>sumI</a:t>
            </a:r>
            <a:r>
              <a:rPr lang="en-US" altLang="zh-CN" dirty="0">
                <a:solidFill>
                  <a:schemeClr val="accent2">
                    <a:lumMod val="50000"/>
                  </a:schemeClr>
                </a:solidFill>
                <a:latin typeface="Consolas" charset="0"/>
                <a:ea typeface="Consolas" charset="0"/>
                <a:cs typeface="Consolas" charset="0"/>
              </a:rPr>
              <a:t>(n)</a:t>
            </a:r>
            <a:endParaRPr lang="zh-CN" altLang="en-US" dirty="0">
              <a:solidFill>
                <a:schemeClr val="accent2">
                  <a:lumMod val="50000"/>
                </a:schemeClr>
              </a:solidFill>
            </a:endParaRPr>
          </a:p>
        </p:txBody>
      </p:sp>
      <p:sp>
        <p:nvSpPr>
          <p:cNvPr id="5" name="矩形 4"/>
          <p:cNvSpPr/>
          <p:nvPr/>
        </p:nvSpPr>
        <p:spPr>
          <a:xfrm>
            <a:off x="4168391" y="2756129"/>
            <a:ext cx="691215" cy="369332"/>
          </a:xfrm>
          <a:prstGeom prst="rect">
            <a:avLst/>
          </a:prstGeom>
        </p:spPr>
        <p:txBody>
          <a:bodyPr wrap="none">
            <a:spAutoFit/>
          </a:bodyPr>
          <a:lstStyle/>
          <a:p>
            <a:r>
              <a:rPr lang="en-US" altLang="zh-CN" dirty="0">
                <a:solidFill>
                  <a:schemeClr val="accent2">
                    <a:lumMod val="50000"/>
                  </a:schemeClr>
                </a:solidFill>
                <a:latin typeface="Consolas" charset="0"/>
                <a:ea typeface="Consolas" charset="0"/>
                <a:cs typeface="Consolas" charset="0"/>
              </a:rPr>
              <a:t>A[n]</a:t>
            </a:r>
            <a:endParaRPr lang="zh-CN" altLang="en-US" dirty="0">
              <a:solidFill>
                <a:schemeClr val="accent2">
                  <a:lumMod val="50000"/>
                </a:schemeClr>
              </a:solidFill>
            </a:endParaRPr>
          </a:p>
        </p:txBody>
      </p:sp>
    </p:spTree>
    <p:extLst>
      <p:ext uri="{BB962C8B-B14F-4D97-AF65-F5344CB8AC3E}">
        <p14:creationId xmlns:p14="http://schemas.microsoft.com/office/powerpoint/2010/main" val="946940932"/>
      </p:ext>
    </p:extLst>
  </p:cSld>
  <p:clrMapOvr>
    <a:masterClrMapping/>
  </p:clrMapOvr>
  <p:transition advTm="157">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66"/>
          <p:cNvSpPr>
            <a:spLocks noChangeArrowheads="1"/>
          </p:cNvSpPr>
          <p:nvPr/>
        </p:nvSpPr>
        <p:spPr bwMode="auto">
          <a:xfrm>
            <a:off x="629082" y="1376015"/>
            <a:ext cx="4429000" cy="470257"/>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问题：计算数组</a:t>
            </a:r>
            <a:r>
              <a:rPr lang="en-US" altLang="zh-CN" sz="2400" b="1" dirty="0">
                <a:latin typeface="微软雅黑" pitchFamily="34" charset="-122"/>
                <a:ea typeface="微软雅黑" pitchFamily="34" charset="-122"/>
                <a:cs typeface="Arial Unicode MS" pitchFamily="34" charset="-122"/>
              </a:rPr>
              <a:t>A[]</a:t>
            </a:r>
            <a:r>
              <a:rPr lang="zh-CN" altLang="en-US" sz="2400" b="1" dirty="0">
                <a:latin typeface="微软雅黑" pitchFamily="34" charset="-122"/>
                <a:ea typeface="微软雅黑" pitchFamily="34" charset="-122"/>
                <a:cs typeface="Arial Unicode MS" pitchFamily="34" charset="-122"/>
              </a:rPr>
              <a:t>元素之和</a:t>
            </a:r>
          </a:p>
        </p:txBody>
      </p:sp>
      <p:sp>
        <p:nvSpPr>
          <p:cNvPr id="24" name="Rectangle 166"/>
          <p:cNvSpPr>
            <a:spLocks noChangeArrowheads="1"/>
          </p:cNvSpPr>
          <p:nvPr/>
        </p:nvSpPr>
        <p:spPr bwMode="auto">
          <a:xfrm>
            <a:off x="1187624" y="1940622"/>
            <a:ext cx="7848872" cy="438774"/>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ts val="2040"/>
              </a:spcBef>
              <a:spcAft>
                <a:spcPts val="600"/>
              </a:spcAft>
              <a:buClr>
                <a:srgbClr val="CC3300"/>
              </a:buClr>
              <a:buSzPct val="90000"/>
              <a:buFont typeface="Wingdings" panose="05000000000000000000" pitchFamily="2" charset="2"/>
              <a:buChar char="ü"/>
            </a:pPr>
            <a:r>
              <a:rPr lang="zh-CN" altLang="en-US" sz="2200" b="1" dirty="0">
                <a:solidFill>
                  <a:srgbClr val="FF0000"/>
                </a:solidFill>
                <a:latin typeface="微软雅黑" pitchFamily="34" charset="-122"/>
                <a:ea typeface="微软雅黑" pitchFamily="34" charset="-122"/>
                <a:cs typeface="Arial Unicode MS" pitchFamily="34" charset="-122"/>
              </a:rPr>
              <a:t>递归（程序调用自身的技巧）</a:t>
            </a:r>
            <a:r>
              <a:rPr lang="zh-CN" altLang="en-US" sz="2200" b="1" dirty="0">
                <a:latin typeface="微软雅黑" pitchFamily="34" charset="-122"/>
                <a:ea typeface="微软雅黑" pitchFamily="34" charset="-122"/>
                <a:cs typeface="Arial Unicode MS" pitchFamily="34" charset="-122"/>
              </a:rPr>
              <a:t>实现：</a:t>
            </a:r>
          </a:p>
        </p:txBody>
      </p:sp>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递归实现：减治</a:t>
            </a:r>
          </a:p>
        </p:txBody>
      </p:sp>
      <p:sp>
        <p:nvSpPr>
          <p:cNvPr id="8" name="Rectangle 166"/>
          <p:cNvSpPr>
            <a:spLocks noChangeArrowheads="1"/>
          </p:cNvSpPr>
          <p:nvPr/>
        </p:nvSpPr>
        <p:spPr bwMode="auto">
          <a:xfrm>
            <a:off x="782046" y="2701369"/>
            <a:ext cx="7030314" cy="1015663"/>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spcBef>
                <a:spcPts val="0"/>
              </a:spcBef>
              <a:buClr>
                <a:srgbClr val="CC3300"/>
              </a:buClr>
              <a:buSzPct val="90000"/>
            </a:pPr>
            <a:r>
              <a:rPr lang="en-US" altLang="zh-CN" sz="2000" dirty="0">
                <a:latin typeface="Consolas" charset="0"/>
                <a:ea typeface="Consolas" charset="0"/>
                <a:cs typeface="Consolas" charset="0"/>
              </a:rPr>
              <a:t> int</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SumI (int A[], int n){</a:t>
            </a:r>
          </a:p>
          <a:p>
            <a:pPr>
              <a:spcBef>
                <a:spcPts val="0"/>
              </a:spcBef>
              <a:buClr>
                <a:srgbClr val="CC3300"/>
              </a:buClr>
              <a:buSzPct val="90000"/>
            </a:pPr>
            <a:r>
              <a:rPr lang="en-US" altLang="zh-CN" sz="2000" dirty="0">
                <a:latin typeface="Consolas" charset="0"/>
                <a:ea typeface="Consolas" charset="0"/>
                <a:cs typeface="Consolas" charset="0"/>
              </a:rPr>
              <a:t>    return n &lt; 1 ? 0 : sumI(A, n-1)+A[n-1];</a:t>
            </a:r>
          </a:p>
          <a:p>
            <a:pPr>
              <a:spcBef>
                <a:spcPts val="0"/>
              </a:spcBef>
              <a:buClr>
                <a:srgbClr val="CC3300"/>
              </a:buClr>
              <a:buSzPct val="90000"/>
            </a:pPr>
            <a:r>
              <a:rPr lang="en-US" altLang="zh-CN" sz="2000" dirty="0">
                <a:latin typeface="Consolas" charset="0"/>
                <a:ea typeface="Consolas" charset="0"/>
                <a:cs typeface="Consolas" charset="0"/>
              </a:rPr>
              <a:t> } </a:t>
            </a:r>
          </a:p>
        </p:txBody>
      </p:sp>
      <p:cxnSp>
        <p:nvCxnSpPr>
          <p:cNvPr id="9" name="直线连接符 59"/>
          <p:cNvCxnSpPr/>
          <p:nvPr/>
        </p:nvCxnSpPr>
        <p:spPr bwMode="auto">
          <a:xfrm>
            <a:off x="4111951" y="3384633"/>
            <a:ext cx="1656184" cy="0"/>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
        <p:nvSpPr>
          <p:cNvPr id="10" name="Rectangle 166"/>
          <p:cNvSpPr>
            <a:spLocks noChangeArrowheads="1"/>
          </p:cNvSpPr>
          <p:nvPr/>
        </p:nvSpPr>
        <p:spPr bwMode="auto">
          <a:xfrm>
            <a:off x="637085" y="3861048"/>
            <a:ext cx="3084649" cy="4247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复杂度递推方程：</a:t>
            </a:r>
          </a:p>
        </p:txBody>
      </p:sp>
      <mc:AlternateContent xmlns:mc="http://schemas.openxmlformats.org/markup-compatibility/2006" xmlns:a14="http://schemas.microsoft.com/office/drawing/2010/main">
        <mc:Choice Requires="a14">
          <p:sp>
            <p:nvSpPr>
              <p:cNvPr id="11" name="Rectangle 166"/>
              <p:cNvSpPr>
                <a:spLocks noChangeArrowheads="1"/>
              </p:cNvSpPr>
              <p:nvPr/>
            </p:nvSpPr>
            <p:spPr bwMode="auto">
              <a:xfrm>
                <a:off x="979603" y="4376267"/>
                <a:ext cx="3155258"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T(n) = T(n-1)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a:t>
                </a:r>
              </a:p>
            </p:txBody>
          </p:sp>
        </mc:Choice>
        <mc:Fallback xmlns="">
          <p:sp>
            <p:nvSpPr>
              <p:cNvPr id="11" name="Rectangle 166"/>
              <p:cNvSpPr>
                <a:spLocks noRot="1" noChangeAspect="1" noMove="1" noResize="1" noEditPoints="1" noAdjustHandles="1" noChangeArrowheads="1" noChangeShapeType="1" noTextEdit="1"/>
              </p:cNvSpPr>
              <p:nvPr/>
            </p:nvSpPr>
            <p:spPr bwMode="auto">
              <a:xfrm>
                <a:off x="979603" y="4376267"/>
                <a:ext cx="3155258" cy="369332"/>
              </a:xfrm>
              <a:prstGeom prst="rect">
                <a:avLst/>
              </a:prstGeom>
              <a:blipFill>
                <a:blip r:embed="rId3"/>
                <a:stretch>
                  <a:fillRect t="-18333" b="-30000"/>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66"/>
              <p:cNvSpPr>
                <a:spLocks noChangeArrowheads="1"/>
              </p:cNvSpPr>
              <p:nvPr/>
            </p:nvSpPr>
            <p:spPr bwMode="auto">
              <a:xfrm>
                <a:off x="979603" y="4808315"/>
                <a:ext cx="3155258"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T(0)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a:t>
                </a:r>
              </a:p>
            </p:txBody>
          </p:sp>
        </mc:Choice>
        <mc:Fallback xmlns="">
          <p:sp>
            <p:nvSpPr>
              <p:cNvPr id="12" name="Rectangle 166"/>
              <p:cNvSpPr>
                <a:spLocks noRot="1" noChangeAspect="1" noMove="1" noResize="1" noEditPoints="1" noAdjustHandles="1" noChangeArrowheads="1" noChangeShapeType="1" noTextEdit="1"/>
              </p:cNvSpPr>
              <p:nvPr/>
            </p:nvSpPr>
            <p:spPr bwMode="auto">
              <a:xfrm>
                <a:off x="979603" y="4808315"/>
                <a:ext cx="3155258" cy="369332"/>
              </a:xfrm>
              <a:prstGeom prst="rect">
                <a:avLst/>
              </a:prstGeom>
              <a:blipFill>
                <a:blip r:embed="rId4"/>
                <a:stretch>
                  <a:fillRect t="-18333" b="-30000"/>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
        <p:nvSpPr>
          <p:cNvPr id="13" name="Rectangle 166"/>
          <p:cNvSpPr>
            <a:spLocks noChangeArrowheads="1"/>
          </p:cNvSpPr>
          <p:nvPr/>
        </p:nvSpPr>
        <p:spPr bwMode="auto">
          <a:xfrm>
            <a:off x="4940043" y="3874898"/>
            <a:ext cx="1144168" cy="3970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zh-CN" altLang="en-US" sz="2200" b="1" dirty="0">
                <a:latin typeface="微软雅黑" pitchFamily="34" charset="-122"/>
                <a:ea typeface="微软雅黑" pitchFamily="34" charset="-122"/>
                <a:cs typeface="Arial Unicode MS" pitchFamily="34" charset="-122"/>
              </a:rPr>
              <a:t>求解：</a:t>
            </a:r>
          </a:p>
        </p:txBody>
      </p:sp>
      <mc:AlternateContent xmlns:mc="http://schemas.openxmlformats.org/markup-compatibility/2006" xmlns:a14="http://schemas.microsoft.com/office/drawing/2010/main">
        <mc:Choice Requires="a14">
          <p:sp>
            <p:nvSpPr>
              <p:cNvPr id="14" name="Rectangle 166"/>
              <p:cNvSpPr>
                <a:spLocks noChangeArrowheads="1"/>
              </p:cNvSpPr>
              <p:nvPr/>
            </p:nvSpPr>
            <p:spPr bwMode="auto">
              <a:xfrm>
                <a:off x="4788024" y="4288651"/>
                <a:ext cx="4096453" cy="1015663"/>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spcBef>
                    <a:spcPts val="0"/>
                  </a:spcBef>
                  <a:buClr>
                    <a:srgbClr val="CC3300"/>
                  </a:buClr>
                  <a:buSzPct val="90000"/>
                </a:pPr>
                <a:r>
                  <a:rPr lang="en-US" altLang="zh-CN" sz="2000" dirty="0">
                    <a:solidFill>
                      <a:srgbClr val="0000FF"/>
                    </a:solidFill>
                    <a:latin typeface="Consolas" charset="0"/>
                    <a:ea typeface="Consolas" charset="0"/>
                    <a:cs typeface="Consolas" charset="0"/>
                  </a:rPr>
                  <a:t> T(n) - n = T(n-1) - (n-1)</a:t>
                </a:r>
              </a:p>
              <a:p>
                <a:pPr>
                  <a:spcBef>
                    <a:spcPts val="0"/>
                  </a:spcBef>
                  <a:buClr>
                    <a:srgbClr val="CC3300"/>
                  </a:buClr>
                  <a:buSzPct val="90000"/>
                </a:pPr>
                <a:r>
                  <a:rPr lang="en-US" altLang="zh-CN" sz="2000" dirty="0">
                    <a:solidFill>
                      <a:srgbClr val="0000FF"/>
                    </a:solidFill>
                    <a:latin typeface="Consolas" charset="0"/>
                    <a:ea typeface="Consolas" charset="0"/>
                    <a:cs typeface="Consolas" charset="0"/>
                  </a:rPr>
                  <a:t>          = T(1) - 1 = T(0) </a:t>
                </a:r>
              </a:p>
              <a:p>
                <a:pPr>
                  <a:spcBef>
                    <a:spcPts val="0"/>
                  </a:spcBef>
                  <a:buClr>
                    <a:srgbClr val="CC3300"/>
                  </a:buClr>
                  <a:buSzPct val="90000"/>
                </a:pPr>
                <a:r>
                  <a:rPr lang="en-US" altLang="zh-CN" sz="2000" dirty="0">
                    <a:solidFill>
                      <a:srgbClr val="0000FF"/>
                    </a:solidFill>
                    <a:latin typeface="Consolas" charset="0"/>
                    <a:ea typeface="Consolas" charset="0"/>
                    <a:cs typeface="Consolas" charset="0"/>
                  </a:rPr>
                  <a:t> T(n) = </a:t>
                </a:r>
                <a14:m>
                  <m:oMath xmlns:m="http://schemas.openxmlformats.org/officeDocument/2006/math">
                    <m:r>
                      <a:rPr lang="el-GR" altLang="zh-CN" sz="2000" b="1" i="1">
                        <a:solidFill>
                          <a:srgbClr val="0000FF"/>
                        </a:solidFill>
                        <a:latin typeface="Cambria Math" charset="0"/>
                        <a:ea typeface="Consolas" charset="0"/>
                        <a:cs typeface="Consolas" charset="0"/>
                      </a:rPr>
                      <m:t>𝜪</m:t>
                    </m:r>
                  </m:oMath>
                </a14:m>
                <a:r>
                  <a:rPr lang="en-US" altLang="zh-CN" sz="2000" dirty="0">
                    <a:solidFill>
                      <a:srgbClr val="0000FF"/>
                    </a:solidFill>
                    <a:latin typeface="Consolas" charset="0"/>
                    <a:ea typeface="Consolas" charset="0"/>
                    <a:cs typeface="Consolas" charset="0"/>
                  </a:rPr>
                  <a:t>(1) + n = </a:t>
                </a:r>
                <a14:m>
                  <m:oMath xmlns:m="http://schemas.openxmlformats.org/officeDocument/2006/math">
                    <m:r>
                      <a:rPr lang="el-GR" altLang="zh-CN" sz="2000" b="1" i="1">
                        <a:solidFill>
                          <a:srgbClr val="0000FF"/>
                        </a:solidFill>
                        <a:latin typeface="Cambria Math" charset="0"/>
                        <a:ea typeface="Consolas" charset="0"/>
                        <a:cs typeface="Consolas" charset="0"/>
                      </a:rPr>
                      <m:t>𝜪</m:t>
                    </m:r>
                  </m:oMath>
                </a14:m>
                <a:r>
                  <a:rPr lang="en-US" altLang="zh-CN" sz="2000" dirty="0">
                    <a:solidFill>
                      <a:srgbClr val="0000FF"/>
                    </a:solidFill>
                    <a:latin typeface="Consolas" charset="0"/>
                    <a:ea typeface="Consolas" charset="0"/>
                    <a:cs typeface="Consolas" charset="0"/>
                  </a:rPr>
                  <a:t>(n)</a:t>
                </a:r>
              </a:p>
            </p:txBody>
          </p:sp>
        </mc:Choice>
        <mc:Fallback xmlns="">
          <p:sp>
            <p:nvSpPr>
              <p:cNvPr id="14" name="Rectangle 166"/>
              <p:cNvSpPr>
                <a:spLocks noRot="1" noChangeAspect="1" noMove="1" noResize="1" noEditPoints="1" noAdjustHandles="1" noChangeArrowheads="1" noChangeShapeType="1" noTextEdit="1"/>
              </p:cNvSpPr>
              <p:nvPr/>
            </p:nvSpPr>
            <p:spPr bwMode="auto">
              <a:xfrm>
                <a:off x="4788024" y="4288651"/>
                <a:ext cx="4096453" cy="1015663"/>
              </a:xfrm>
              <a:prstGeom prst="rect">
                <a:avLst/>
              </a:prstGeom>
              <a:blipFill>
                <a:blip r:embed="rId5"/>
                <a:stretch>
                  <a:fillRect t="-3614" b="-10241"/>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Tree>
    <p:extLst>
      <p:ext uri="{BB962C8B-B14F-4D97-AF65-F5344CB8AC3E}">
        <p14:creationId xmlns:p14="http://schemas.microsoft.com/office/powerpoint/2010/main" val="2997865965"/>
      </p:ext>
    </p:extLst>
  </p:cSld>
  <p:clrMapOvr>
    <a:masterClrMapping/>
  </p:clrMapOvr>
  <p:transition advTm="157">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0154" y="4139822"/>
            <a:ext cx="1392334" cy="646331"/>
          </a:xfrm>
          <a:prstGeom prst="rect">
            <a:avLst/>
          </a:prstGeom>
        </p:spPr>
        <p:txBody>
          <a:bodyPr wrap="square">
            <a:spAutoFit/>
          </a:bodyPr>
          <a:lstStyle/>
          <a:p>
            <a:r>
              <a:rPr lang="zh-CN" altLang="en-US" sz="3600" b="1" dirty="0">
                <a:solidFill>
                  <a:srgbClr val="FF0000"/>
                </a:solidFill>
                <a:latin typeface="微软雅黑" pitchFamily="34" charset="-122"/>
                <a:ea typeface="微软雅黑" pitchFamily="34" charset="-122"/>
                <a:cs typeface="Arial Unicode MS" pitchFamily="34" charset="-122"/>
              </a:rPr>
              <a:t>分治</a:t>
            </a:r>
          </a:p>
        </p:txBody>
      </p:sp>
      <p:sp>
        <p:nvSpPr>
          <p:cNvPr id="9" name="Rectangle 166"/>
          <p:cNvSpPr>
            <a:spLocks noChangeArrowheads="1"/>
          </p:cNvSpPr>
          <p:nvPr/>
        </p:nvSpPr>
        <p:spPr bwMode="auto">
          <a:xfrm>
            <a:off x="1241024" y="4337412"/>
            <a:ext cx="7770856" cy="470257"/>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求解一个大规模问题，将其划分为</a:t>
            </a:r>
            <a:r>
              <a:rPr lang="zh-CN" altLang="en-US" sz="2400" b="1" dirty="0">
                <a:solidFill>
                  <a:srgbClr val="FF0000"/>
                </a:solidFill>
                <a:latin typeface="微软雅黑" pitchFamily="34" charset="-122"/>
                <a:ea typeface="微软雅黑" pitchFamily="34" charset="-122"/>
                <a:cs typeface="Arial Unicode MS" pitchFamily="34" charset="-122"/>
              </a:rPr>
              <a:t>规模相当</a:t>
            </a:r>
            <a:r>
              <a:rPr lang="zh-CN" altLang="en-US" sz="2400" b="1" dirty="0">
                <a:latin typeface="微软雅黑" pitchFamily="34" charset="-122"/>
                <a:ea typeface="微软雅黑" pitchFamily="34" charset="-122"/>
                <a:cs typeface="Arial Unicode MS" pitchFamily="34" charset="-122"/>
              </a:rPr>
              <a:t>的子问题</a:t>
            </a:r>
          </a:p>
        </p:txBody>
      </p:sp>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减治 与 分治</a:t>
            </a:r>
          </a:p>
        </p:txBody>
      </p:sp>
      <p:sp>
        <p:nvSpPr>
          <p:cNvPr id="16" name="矩形 15"/>
          <p:cNvSpPr/>
          <p:nvPr/>
        </p:nvSpPr>
        <p:spPr bwMode="auto">
          <a:xfrm>
            <a:off x="2339752" y="5163412"/>
            <a:ext cx="4412691" cy="433767"/>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原问题</a:t>
            </a:r>
          </a:p>
        </p:txBody>
      </p:sp>
      <p:cxnSp>
        <p:nvCxnSpPr>
          <p:cNvPr id="17" name="直线箭头连接符 10"/>
          <p:cNvCxnSpPr/>
          <p:nvPr/>
        </p:nvCxnSpPr>
        <p:spPr bwMode="auto">
          <a:xfrm>
            <a:off x="5883995" y="5700451"/>
            <a:ext cx="272918" cy="24721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8" name="直线箭头连接符 11"/>
          <p:cNvCxnSpPr/>
          <p:nvPr/>
        </p:nvCxnSpPr>
        <p:spPr bwMode="auto">
          <a:xfrm flipH="1">
            <a:off x="3278358" y="5700451"/>
            <a:ext cx="411880" cy="23952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9" name="矩形 18"/>
          <p:cNvSpPr/>
          <p:nvPr/>
        </p:nvSpPr>
        <p:spPr bwMode="auto">
          <a:xfrm>
            <a:off x="2339753" y="5990693"/>
            <a:ext cx="2232247" cy="468863"/>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子问题</a:t>
            </a:r>
          </a:p>
        </p:txBody>
      </p:sp>
      <p:sp>
        <p:nvSpPr>
          <p:cNvPr id="20" name="矩形 19"/>
          <p:cNvSpPr/>
          <p:nvPr/>
        </p:nvSpPr>
        <p:spPr bwMode="auto">
          <a:xfrm>
            <a:off x="4644008" y="5990693"/>
            <a:ext cx="2108436" cy="468863"/>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子问题</a:t>
            </a:r>
          </a:p>
        </p:txBody>
      </p:sp>
      <p:sp>
        <p:nvSpPr>
          <p:cNvPr id="11" name="矩形 10"/>
          <p:cNvSpPr/>
          <p:nvPr/>
        </p:nvSpPr>
        <p:spPr>
          <a:xfrm>
            <a:off x="164903" y="1262808"/>
            <a:ext cx="1187047" cy="646331"/>
          </a:xfrm>
          <a:prstGeom prst="rect">
            <a:avLst/>
          </a:prstGeom>
        </p:spPr>
        <p:txBody>
          <a:bodyPr wrap="square">
            <a:spAutoFit/>
          </a:bodyPr>
          <a:lstStyle/>
          <a:p>
            <a:r>
              <a:rPr lang="zh-CN" altLang="en-US" sz="3600" b="1" dirty="0">
                <a:solidFill>
                  <a:srgbClr val="FF0000"/>
                </a:solidFill>
                <a:latin typeface="微软雅黑" pitchFamily="34" charset="-122"/>
                <a:ea typeface="微软雅黑" pitchFamily="34" charset="-122"/>
                <a:cs typeface="Arial Unicode MS" pitchFamily="34" charset="-122"/>
              </a:rPr>
              <a:t>减治</a:t>
            </a:r>
            <a:endParaRPr lang="zh-CN" altLang="en-US" sz="3600" b="1" dirty="0">
              <a:solidFill>
                <a:schemeClr val="accent2">
                  <a:lumMod val="50000"/>
                </a:schemeClr>
              </a:solidFill>
              <a:latin typeface="微软雅黑" pitchFamily="34" charset="-122"/>
              <a:ea typeface="微软雅黑" pitchFamily="34" charset="-122"/>
              <a:cs typeface="Arial Unicode MS" pitchFamily="34" charset="-122"/>
            </a:endParaRPr>
          </a:p>
        </p:txBody>
      </p:sp>
      <p:sp>
        <p:nvSpPr>
          <p:cNvPr id="13" name="Rectangle 166"/>
          <p:cNvSpPr>
            <a:spLocks noChangeArrowheads="1"/>
          </p:cNvSpPr>
          <p:nvPr/>
        </p:nvSpPr>
        <p:spPr bwMode="auto">
          <a:xfrm>
            <a:off x="1351950" y="1460863"/>
            <a:ext cx="7549004" cy="498598"/>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求解一个大规模问题，逐渐划分并解决一平凡子问题</a:t>
            </a:r>
          </a:p>
        </p:txBody>
      </p:sp>
      <p:sp>
        <p:nvSpPr>
          <p:cNvPr id="14" name="矩形 13"/>
          <p:cNvSpPr/>
          <p:nvPr/>
        </p:nvSpPr>
        <p:spPr bwMode="auto">
          <a:xfrm>
            <a:off x="2339752" y="2195662"/>
            <a:ext cx="4412691" cy="487867"/>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原问题</a:t>
            </a:r>
          </a:p>
        </p:txBody>
      </p:sp>
      <p:cxnSp>
        <p:nvCxnSpPr>
          <p:cNvPr id="21" name="直线箭头连接符 10"/>
          <p:cNvCxnSpPr/>
          <p:nvPr/>
        </p:nvCxnSpPr>
        <p:spPr bwMode="auto">
          <a:xfrm>
            <a:off x="6006939" y="2770516"/>
            <a:ext cx="272918" cy="24721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2" name="直线箭头连接符 11"/>
          <p:cNvCxnSpPr/>
          <p:nvPr/>
        </p:nvCxnSpPr>
        <p:spPr bwMode="auto">
          <a:xfrm flipH="1">
            <a:off x="3278358" y="2786801"/>
            <a:ext cx="411880" cy="23952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23" name="矩形 22"/>
          <p:cNvSpPr/>
          <p:nvPr/>
        </p:nvSpPr>
        <p:spPr bwMode="auto">
          <a:xfrm>
            <a:off x="2339752" y="3068477"/>
            <a:ext cx="3559187" cy="420480"/>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缩减问题</a:t>
            </a:r>
          </a:p>
        </p:txBody>
      </p:sp>
      <p:sp>
        <p:nvSpPr>
          <p:cNvPr id="24" name="矩形 23"/>
          <p:cNvSpPr/>
          <p:nvPr/>
        </p:nvSpPr>
        <p:spPr bwMode="auto">
          <a:xfrm>
            <a:off x="5898939" y="3069362"/>
            <a:ext cx="853504" cy="420481"/>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平凡</a:t>
            </a:r>
          </a:p>
        </p:txBody>
      </p:sp>
    </p:spTree>
    <p:extLst>
      <p:ext uri="{BB962C8B-B14F-4D97-AF65-F5344CB8AC3E}">
        <p14:creationId xmlns:p14="http://schemas.microsoft.com/office/powerpoint/2010/main" val="2905889448"/>
      </p:ext>
    </p:extLst>
  </p:cSld>
  <p:clrMapOvr>
    <a:masterClrMapping/>
  </p:clrMapOvr>
  <p:transition advTm="157">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66"/>
          <p:cNvSpPr>
            <a:spLocks noChangeArrowheads="1"/>
          </p:cNvSpPr>
          <p:nvPr/>
        </p:nvSpPr>
        <p:spPr bwMode="auto">
          <a:xfrm>
            <a:off x="395536" y="1376015"/>
            <a:ext cx="4429000" cy="470257"/>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问题：计算数组</a:t>
            </a:r>
            <a:r>
              <a:rPr lang="en-US" altLang="zh-CN" sz="2400" b="1" dirty="0">
                <a:latin typeface="微软雅黑" pitchFamily="34" charset="-122"/>
                <a:ea typeface="微软雅黑" pitchFamily="34" charset="-122"/>
                <a:cs typeface="Arial Unicode MS" pitchFamily="34" charset="-122"/>
              </a:rPr>
              <a:t>A[]</a:t>
            </a:r>
            <a:r>
              <a:rPr lang="zh-CN" altLang="en-US" sz="2400" b="1" dirty="0">
                <a:latin typeface="微软雅黑" pitchFamily="34" charset="-122"/>
                <a:ea typeface="微软雅黑" pitchFamily="34" charset="-122"/>
                <a:cs typeface="Arial Unicode MS" pitchFamily="34" charset="-122"/>
              </a:rPr>
              <a:t>元素之和</a:t>
            </a:r>
          </a:p>
        </p:txBody>
      </p:sp>
      <p:sp>
        <p:nvSpPr>
          <p:cNvPr id="24" name="Rectangle 166"/>
          <p:cNvSpPr>
            <a:spLocks noChangeArrowheads="1"/>
          </p:cNvSpPr>
          <p:nvPr/>
        </p:nvSpPr>
        <p:spPr bwMode="auto">
          <a:xfrm>
            <a:off x="954078" y="1940622"/>
            <a:ext cx="7848872" cy="464743"/>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ts val="2040"/>
              </a:spcBef>
              <a:spcAft>
                <a:spcPts val="600"/>
              </a:spcAft>
              <a:buClr>
                <a:srgbClr val="CC3300"/>
              </a:buClr>
              <a:buSzPct val="90000"/>
              <a:buFont typeface="Wingdings" panose="05000000000000000000" pitchFamily="2" charset="2"/>
              <a:buChar char="ü"/>
            </a:pPr>
            <a:r>
              <a:rPr lang="zh-CN" altLang="en-US" sz="2200" b="1" dirty="0">
                <a:solidFill>
                  <a:srgbClr val="FF0000"/>
                </a:solidFill>
                <a:latin typeface="微软雅黑" pitchFamily="34" charset="-122"/>
                <a:ea typeface="微软雅黑" pitchFamily="34" charset="-122"/>
                <a:cs typeface="Arial Unicode MS" pitchFamily="34" charset="-122"/>
              </a:rPr>
              <a:t>基于分治的递归</a:t>
            </a:r>
            <a:r>
              <a:rPr lang="zh-CN" altLang="en-US" sz="2200" b="1" dirty="0">
                <a:latin typeface="微软雅黑" pitchFamily="34" charset="-122"/>
                <a:ea typeface="微软雅黑" pitchFamily="34" charset="-122"/>
                <a:cs typeface="Arial Unicode MS" pitchFamily="34" charset="-122"/>
              </a:rPr>
              <a:t>实现：</a:t>
            </a:r>
          </a:p>
        </p:txBody>
      </p:sp>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递归实现：分治</a:t>
            </a:r>
          </a:p>
        </p:txBody>
      </p:sp>
      <p:sp>
        <p:nvSpPr>
          <p:cNvPr id="8" name="Rectangle 166"/>
          <p:cNvSpPr>
            <a:spLocks noChangeArrowheads="1"/>
          </p:cNvSpPr>
          <p:nvPr/>
        </p:nvSpPr>
        <p:spPr bwMode="auto">
          <a:xfrm>
            <a:off x="179512" y="2564904"/>
            <a:ext cx="7192094" cy="2308324"/>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en-US" altLang="zh-CN" sz="1800" dirty="0">
                <a:latin typeface="Consolas" charset="0"/>
                <a:ea typeface="Consolas" charset="0"/>
                <a:cs typeface="Consolas" charset="0"/>
              </a:rPr>
              <a:t>sum(int A[], int lo, int hi){</a:t>
            </a:r>
          </a:p>
          <a:p>
            <a:pPr>
              <a:lnSpc>
                <a:spcPct val="90000"/>
              </a:lnSpc>
              <a:spcBef>
                <a:spcPct val="50000"/>
              </a:spcBef>
              <a:buClr>
                <a:srgbClr val="CC3300"/>
              </a:buClr>
              <a:buSzPct val="90000"/>
            </a:pPr>
            <a:r>
              <a:rPr lang="en-US" altLang="zh-CN" sz="1800" dirty="0">
                <a:latin typeface="Consolas" charset="0"/>
                <a:ea typeface="Consolas" charset="0"/>
                <a:cs typeface="Consolas" charset="0"/>
              </a:rPr>
              <a:t>      if(lo==hi) </a:t>
            </a:r>
          </a:p>
          <a:p>
            <a:pPr>
              <a:lnSpc>
                <a:spcPct val="90000"/>
              </a:lnSpc>
              <a:spcBef>
                <a:spcPct val="50000"/>
              </a:spcBef>
              <a:buClr>
                <a:srgbClr val="CC3300"/>
              </a:buClr>
              <a:buSzPct val="90000"/>
            </a:pPr>
            <a:r>
              <a:rPr lang="en-US" altLang="zh-CN" dirty="0">
                <a:latin typeface="Consolas" charset="0"/>
                <a:ea typeface="Consolas" charset="0"/>
                <a:cs typeface="Consolas" charset="0"/>
              </a:rPr>
              <a:t>          </a:t>
            </a:r>
            <a:r>
              <a:rPr lang="en-US" altLang="zh-CN" sz="1800" dirty="0">
                <a:latin typeface="Consolas" charset="0"/>
                <a:ea typeface="Consolas" charset="0"/>
                <a:cs typeface="Consolas" charset="0"/>
              </a:rPr>
              <a:t>return A[lo];</a:t>
            </a:r>
          </a:p>
          <a:p>
            <a:pPr>
              <a:lnSpc>
                <a:spcPct val="90000"/>
              </a:lnSpc>
              <a:spcBef>
                <a:spcPct val="50000"/>
              </a:spcBef>
              <a:buClr>
                <a:srgbClr val="CC3300"/>
              </a:buClr>
              <a:buSzPct val="90000"/>
            </a:pPr>
            <a:r>
              <a:rPr lang="en-US" altLang="zh-CN" sz="1800" dirty="0">
                <a:latin typeface="Consolas" charset="0"/>
                <a:ea typeface="Consolas" charset="0"/>
                <a:cs typeface="Consolas" charset="0"/>
              </a:rPr>
              <a:t>      int mi = (lo + hi) &gt;&gt; 1;</a:t>
            </a:r>
          </a:p>
          <a:p>
            <a:pPr>
              <a:lnSpc>
                <a:spcPct val="90000"/>
              </a:lnSpc>
              <a:spcBef>
                <a:spcPct val="50000"/>
              </a:spcBef>
              <a:buClr>
                <a:srgbClr val="CC3300"/>
              </a:buClr>
              <a:buSzPct val="90000"/>
            </a:pPr>
            <a:r>
              <a:rPr lang="en-US" altLang="zh-CN" sz="1800" dirty="0">
                <a:latin typeface="Consolas" charset="0"/>
                <a:ea typeface="Consolas" charset="0"/>
                <a:cs typeface="Consolas" charset="0"/>
              </a:rPr>
              <a:t>      return sum(A, lo, mi) + sum(A, </a:t>
            </a:r>
            <a:r>
              <a:rPr lang="en-US" altLang="zh-CN" sz="1800" dirty="0" smtClean="0">
                <a:latin typeface="Consolas" charset="0"/>
                <a:ea typeface="Consolas" charset="0"/>
                <a:cs typeface="Consolas" charset="0"/>
              </a:rPr>
              <a:t>mi+1, </a:t>
            </a:r>
            <a:r>
              <a:rPr lang="en-US" altLang="zh-CN" sz="1800" dirty="0">
                <a:latin typeface="Consolas" charset="0"/>
                <a:ea typeface="Consolas" charset="0"/>
                <a:cs typeface="Consolas" charset="0"/>
              </a:rPr>
              <a:t>hi);</a:t>
            </a:r>
          </a:p>
          <a:p>
            <a:pPr>
              <a:lnSpc>
                <a:spcPct val="90000"/>
              </a:lnSpc>
              <a:spcBef>
                <a:spcPct val="50000"/>
              </a:spcBef>
              <a:buClr>
                <a:srgbClr val="CC3300"/>
              </a:buClr>
              <a:buSzPct val="90000"/>
            </a:pPr>
            <a:r>
              <a:rPr lang="en-US" altLang="zh-CN" dirty="0">
                <a:latin typeface="Consolas" charset="0"/>
                <a:ea typeface="Consolas" charset="0"/>
                <a:cs typeface="Consolas" charset="0"/>
              </a:rPr>
              <a:t> }</a:t>
            </a:r>
            <a:endParaRPr lang="en-US" altLang="zh-CN" sz="1800" dirty="0">
              <a:latin typeface="Consolas" charset="0"/>
              <a:ea typeface="Consolas" charset="0"/>
              <a:cs typeface="Consolas" charset="0"/>
            </a:endParaRPr>
          </a:p>
        </p:txBody>
      </p:sp>
      <p:sp>
        <p:nvSpPr>
          <p:cNvPr id="9" name="矩形 8"/>
          <p:cNvSpPr/>
          <p:nvPr/>
        </p:nvSpPr>
        <p:spPr>
          <a:xfrm>
            <a:off x="5364088" y="3754246"/>
            <a:ext cx="3615092" cy="369332"/>
          </a:xfrm>
          <a:prstGeom prst="rect">
            <a:avLst/>
          </a:prstGeom>
        </p:spPr>
        <p:txBody>
          <a:bodyPr wrap="none">
            <a:spAutoFit/>
          </a:bodyPr>
          <a:lstStyle/>
          <a:p>
            <a:pPr>
              <a:lnSpc>
                <a:spcPct val="90000"/>
              </a:lnSpc>
              <a:spcBef>
                <a:spcPct val="50000"/>
              </a:spcBef>
              <a:buClr>
                <a:srgbClr val="CC3300"/>
              </a:buClr>
              <a:buSzPct val="90000"/>
            </a:pPr>
            <a:r>
              <a:rPr lang="en-US" altLang="zh-CN" sz="2000" b="1" kern="0" dirty="0">
                <a:solidFill>
                  <a:srgbClr val="CC0000"/>
                </a:solidFill>
                <a:latin typeface="Consolas" panose="020B0609020204030204" pitchFamily="49" charset="0"/>
                <a:ea typeface="隶书" pitchFamily="49" charset="-122"/>
              </a:rPr>
              <a:t>// </a:t>
            </a:r>
            <a:r>
              <a:rPr lang="zh-CN" altLang="en-US" sz="2000" b="1" kern="0" dirty="0">
                <a:solidFill>
                  <a:srgbClr val="CC0000"/>
                </a:solidFill>
                <a:latin typeface="Consolas" panose="020B0609020204030204" pitchFamily="49" charset="0"/>
                <a:ea typeface="隶书" pitchFamily="49" charset="-122"/>
              </a:rPr>
              <a:t>入口形式</a:t>
            </a:r>
            <a:r>
              <a:rPr lang="en-US" altLang="zh-CN" sz="2000" b="1" kern="0" dirty="0">
                <a:solidFill>
                  <a:srgbClr val="CC0000"/>
                </a:solidFill>
                <a:latin typeface="Consolas" panose="020B0609020204030204" pitchFamily="49" charset="0"/>
                <a:ea typeface="隶书" pitchFamily="49" charset="-122"/>
              </a:rPr>
              <a:t>sum(A, 0, n-1)</a:t>
            </a:r>
          </a:p>
        </p:txBody>
      </p:sp>
      <p:sp>
        <p:nvSpPr>
          <p:cNvPr id="10" name="矩形 9"/>
          <p:cNvSpPr/>
          <p:nvPr/>
        </p:nvSpPr>
        <p:spPr>
          <a:xfrm>
            <a:off x="4270718" y="2588841"/>
            <a:ext cx="3050835" cy="369332"/>
          </a:xfrm>
          <a:prstGeom prst="rect">
            <a:avLst/>
          </a:prstGeom>
        </p:spPr>
        <p:txBody>
          <a:bodyPr wrap="none">
            <a:spAutoFit/>
          </a:bodyPr>
          <a:lstStyle/>
          <a:p>
            <a:pPr>
              <a:lnSpc>
                <a:spcPct val="90000"/>
              </a:lnSpc>
              <a:spcBef>
                <a:spcPct val="50000"/>
              </a:spcBef>
              <a:buClr>
                <a:srgbClr val="CC3300"/>
              </a:buClr>
              <a:buSzPct val="90000"/>
            </a:pPr>
            <a:r>
              <a:rPr lang="en-US" altLang="zh-CN" sz="2000" b="1" kern="0" dirty="0">
                <a:solidFill>
                  <a:srgbClr val="CC0000"/>
                </a:solidFill>
                <a:latin typeface="Consolas" panose="020B0609020204030204" pitchFamily="49" charset="0"/>
                <a:ea typeface="隶书" pitchFamily="49" charset="-122"/>
              </a:rPr>
              <a:t>// </a:t>
            </a:r>
            <a:r>
              <a:rPr lang="zh-CN" altLang="en-US" sz="2000" b="1" kern="0" dirty="0">
                <a:solidFill>
                  <a:srgbClr val="CC0000"/>
                </a:solidFill>
                <a:latin typeface="Consolas" panose="020B0609020204030204" pitchFamily="49" charset="0"/>
                <a:ea typeface="隶书" pitchFamily="49" charset="-122"/>
              </a:rPr>
              <a:t>区间范围</a:t>
            </a:r>
            <a:r>
              <a:rPr lang="en-US" altLang="zh-CN" sz="2000" b="1" kern="0" dirty="0">
                <a:solidFill>
                  <a:srgbClr val="CC0000"/>
                </a:solidFill>
                <a:latin typeface="Consolas" panose="020B0609020204030204" pitchFamily="49" charset="0"/>
                <a:ea typeface="隶书" pitchFamily="49" charset="-122"/>
              </a:rPr>
              <a:t>A[lo, hi];</a:t>
            </a:r>
          </a:p>
        </p:txBody>
      </p:sp>
      <p:cxnSp>
        <p:nvCxnSpPr>
          <p:cNvPr id="11" name="直线连接符 18"/>
          <p:cNvCxnSpPr/>
          <p:nvPr/>
        </p:nvCxnSpPr>
        <p:spPr bwMode="auto">
          <a:xfrm>
            <a:off x="1907704" y="4444952"/>
            <a:ext cx="1656184" cy="0"/>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12" name="直线连接符 22"/>
          <p:cNvCxnSpPr/>
          <p:nvPr/>
        </p:nvCxnSpPr>
        <p:spPr bwMode="auto">
          <a:xfrm>
            <a:off x="4139952" y="4437112"/>
            <a:ext cx="1656184" cy="0"/>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
        <p:nvSpPr>
          <p:cNvPr id="13" name="Rectangle 166"/>
          <p:cNvSpPr>
            <a:spLocks noChangeArrowheads="1"/>
          </p:cNvSpPr>
          <p:nvPr/>
        </p:nvSpPr>
        <p:spPr bwMode="auto">
          <a:xfrm>
            <a:off x="323528" y="4906968"/>
            <a:ext cx="5970700" cy="4247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复杂度计算方法：复杂度递推方程</a:t>
            </a:r>
          </a:p>
        </p:txBody>
      </p:sp>
      <mc:AlternateContent xmlns:mc="http://schemas.openxmlformats.org/markup-compatibility/2006" xmlns:a14="http://schemas.microsoft.com/office/drawing/2010/main">
        <mc:Choice Requires="a14">
          <p:sp>
            <p:nvSpPr>
              <p:cNvPr id="14" name="Rectangle 166"/>
              <p:cNvSpPr>
                <a:spLocks noChangeArrowheads="1"/>
              </p:cNvSpPr>
              <p:nvPr/>
            </p:nvSpPr>
            <p:spPr bwMode="auto">
              <a:xfrm>
                <a:off x="450022" y="5500296"/>
                <a:ext cx="7272808"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T(n) = 2</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x T(n/2)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  T(1)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a:t>
                </a:r>
              </a:p>
            </p:txBody>
          </p:sp>
        </mc:Choice>
        <mc:Fallback xmlns="">
          <p:sp>
            <p:nvSpPr>
              <p:cNvPr id="14" name="Rectangle 166"/>
              <p:cNvSpPr>
                <a:spLocks noRot="1" noChangeAspect="1" noMove="1" noResize="1" noEditPoints="1" noAdjustHandles="1" noChangeArrowheads="1" noChangeShapeType="1" noTextEdit="1"/>
              </p:cNvSpPr>
              <p:nvPr/>
            </p:nvSpPr>
            <p:spPr bwMode="auto">
              <a:xfrm>
                <a:off x="450022" y="5500296"/>
                <a:ext cx="7272808" cy="369332"/>
              </a:xfrm>
              <a:prstGeom prst="rect">
                <a:avLst/>
              </a:prstGeom>
              <a:blipFill>
                <a:blip r:embed="rId3"/>
                <a:stretch>
                  <a:fillRect t="-16393" b="-27869"/>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
        <p:nvSpPr>
          <p:cNvPr id="15" name="Rectangle 166"/>
          <p:cNvSpPr>
            <a:spLocks noChangeArrowheads="1"/>
          </p:cNvSpPr>
          <p:nvPr/>
        </p:nvSpPr>
        <p:spPr bwMode="auto">
          <a:xfrm>
            <a:off x="450022" y="5860336"/>
            <a:ext cx="8208912"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T(n) + c = 2</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x (T(n/2)+c) = … = 2</a:t>
            </a:r>
            <a:r>
              <a:rPr lang="en-US" altLang="zh-CN" sz="2000" baseline="30000" dirty="0">
                <a:latin typeface="Consolas" charset="0"/>
                <a:ea typeface="Consolas" charset="0"/>
                <a:cs typeface="Consolas" charset="0"/>
              </a:rPr>
              <a:t>logn</a:t>
            </a:r>
            <a:r>
              <a:rPr lang="en-US" altLang="zh-CN" sz="2000" dirty="0">
                <a:latin typeface="Consolas" charset="0"/>
                <a:ea typeface="Consolas" charset="0"/>
                <a:cs typeface="Consolas" charset="0"/>
              </a:rPr>
              <a:t>(T(1)+c) = n(T(1)+c)</a:t>
            </a:r>
          </a:p>
        </p:txBody>
      </p:sp>
      <mc:AlternateContent xmlns:mc="http://schemas.openxmlformats.org/markup-compatibility/2006" xmlns:a14="http://schemas.microsoft.com/office/drawing/2010/main">
        <mc:Choice Requires="a14">
          <p:sp>
            <p:nvSpPr>
              <p:cNvPr id="16" name="Rectangle 166"/>
              <p:cNvSpPr>
                <a:spLocks noChangeArrowheads="1"/>
              </p:cNvSpPr>
              <p:nvPr/>
            </p:nvSpPr>
            <p:spPr bwMode="auto">
              <a:xfrm>
                <a:off x="450022" y="6148368"/>
                <a:ext cx="2520280" cy="376976"/>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T(n)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(n)</a:t>
                </a:r>
              </a:p>
            </p:txBody>
          </p:sp>
        </mc:Choice>
        <mc:Fallback xmlns="">
          <p:sp>
            <p:nvSpPr>
              <p:cNvPr id="16" name="Rectangle 166"/>
              <p:cNvSpPr>
                <a:spLocks noRot="1" noChangeAspect="1" noMove="1" noResize="1" noEditPoints="1" noAdjustHandles="1" noChangeArrowheads="1" noChangeShapeType="1" noTextEdit="1"/>
              </p:cNvSpPr>
              <p:nvPr/>
            </p:nvSpPr>
            <p:spPr bwMode="auto">
              <a:xfrm>
                <a:off x="450022" y="6148368"/>
                <a:ext cx="2520280" cy="376976"/>
              </a:xfrm>
              <a:prstGeom prst="rect">
                <a:avLst/>
              </a:prstGeom>
              <a:blipFill>
                <a:blip r:embed="rId4"/>
                <a:stretch>
                  <a:fillRect t="-18033" b="-27869"/>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Tree>
    <p:extLst>
      <p:ext uri="{BB962C8B-B14F-4D97-AF65-F5344CB8AC3E}">
        <p14:creationId xmlns:p14="http://schemas.microsoft.com/office/powerpoint/2010/main" val="2658885195"/>
      </p:ext>
    </p:extLst>
  </p:cSld>
  <p:clrMapOvr>
    <a:masterClrMapping/>
  </p:clrMapOvr>
  <p:transition advTm="157">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分治的递归实现</a:t>
            </a:r>
            <a:endParaRPr lang="zh-CN" altLang="en-US" sz="3600" dirty="0"/>
          </a:p>
        </p:txBody>
      </p:sp>
      <p:sp>
        <p:nvSpPr>
          <p:cNvPr id="17" name="Rectangle 166"/>
          <p:cNvSpPr>
            <a:spLocks noChangeArrowheads="1"/>
          </p:cNvSpPr>
          <p:nvPr/>
        </p:nvSpPr>
        <p:spPr bwMode="auto">
          <a:xfrm>
            <a:off x="539552" y="4437112"/>
            <a:ext cx="7200800"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zh-CN" altLang="en-US" sz="2000" b="1" dirty="0">
                <a:latin typeface="微软雅黑" pitchFamily="34" charset="-122"/>
                <a:ea typeface="微软雅黑" pitchFamily="34" charset="-122"/>
                <a:cs typeface="Arial Unicode MS" pitchFamily="34" charset="-122"/>
              </a:rPr>
              <a:t>    时间复杂度：</a:t>
            </a:r>
          </a:p>
        </p:txBody>
      </p:sp>
      <mc:AlternateContent xmlns:mc="http://schemas.openxmlformats.org/markup-compatibility/2006" xmlns:a14="http://schemas.microsoft.com/office/drawing/2010/main">
        <mc:Choice Requires="a14">
          <p:sp>
            <p:nvSpPr>
              <p:cNvPr id="18" name="Rectangle 166"/>
              <p:cNvSpPr>
                <a:spLocks noChangeArrowheads="1"/>
              </p:cNvSpPr>
              <p:nvPr/>
            </p:nvSpPr>
            <p:spPr bwMode="auto">
              <a:xfrm>
                <a:off x="2411760" y="4428981"/>
                <a:ext cx="6001600" cy="800219"/>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T(n)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x (2</a:t>
                </a:r>
                <a:r>
                  <a:rPr lang="en-US" altLang="zh-CN" sz="2000" baseline="30000" dirty="0">
                    <a:latin typeface="Consolas" charset="0"/>
                    <a:ea typeface="Consolas" charset="0"/>
                    <a:cs typeface="Consolas" charset="0"/>
                  </a:rPr>
                  <a:t>0</a:t>
                </a:r>
                <a:r>
                  <a:rPr lang="en-US" altLang="zh-CN" sz="2000" dirty="0">
                    <a:latin typeface="Consolas" charset="0"/>
                    <a:ea typeface="Consolas" charset="0"/>
                    <a:cs typeface="Consolas" charset="0"/>
                  </a:rPr>
                  <a:t> + 2</a:t>
                </a:r>
                <a:r>
                  <a:rPr lang="en-US" altLang="zh-CN" sz="2000" baseline="30000" dirty="0">
                    <a:latin typeface="Consolas" charset="0"/>
                    <a:ea typeface="Consolas" charset="0"/>
                    <a:cs typeface="Consolas" charset="0"/>
                  </a:rPr>
                  <a:t>1</a:t>
                </a:r>
                <a:r>
                  <a:rPr lang="en-US" altLang="zh-CN" sz="2000" dirty="0">
                    <a:latin typeface="Consolas" charset="0"/>
                    <a:ea typeface="Consolas" charset="0"/>
                    <a:cs typeface="Consolas" charset="0"/>
                  </a:rPr>
                  <a:t> + 2</a:t>
                </a:r>
                <a:r>
                  <a:rPr lang="en-US" altLang="zh-CN" sz="2000" baseline="30000" dirty="0">
                    <a:latin typeface="Consolas" charset="0"/>
                    <a:ea typeface="Consolas" charset="0"/>
                    <a:cs typeface="Consolas" charset="0"/>
                  </a:rPr>
                  <a:t>2</a:t>
                </a:r>
                <a:r>
                  <a:rPr lang="en-US" altLang="zh-CN" sz="2000" dirty="0">
                    <a:latin typeface="Consolas" charset="0"/>
                    <a:ea typeface="Consolas" charset="0"/>
                    <a:cs typeface="Consolas" charset="0"/>
                  </a:rPr>
                  <a:t> + … + 2</a:t>
                </a:r>
                <a:r>
                  <a:rPr lang="en-US" altLang="zh-CN" sz="2000" baseline="30000" dirty="0">
                    <a:latin typeface="Consolas" charset="0"/>
                    <a:ea typeface="Consolas" charset="0"/>
                    <a:cs typeface="Consolas" charset="0"/>
                  </a:rPr>
                  <a:t>logn</a:t>
                </a:r>
                <a:r>
                  <a:rPr lang="en-US" altLang="zh-CN" sz="2000" dirty="0">
                    <a:latin typeface="Consolas" charset="0"/>
                    <a:ea typeface="Consolas" charset="0"/>
                    <a:cs typeface="Consolas" charset="0"/>
                  </a:rPr>
                  <a:t>)</a:t>
                </a:r>
              </a:p>
              <a:p>
                <a:pPr>
                  <a:lnSpc>
                    <a:spcPct val="90000"/>
                  </a:lnSpc>
                  <a:spcBef>
                    <a:spcPct val="50000"/>
                  </a:spcBef>
                  <a:buClr>
                    <a:srgbClr val="CC3300"/>
                  </a:buClr>
                  <a:buSzPct val="90000"/>
                </a:pPr>
                <a:r>
                  <a:rPr lang="en-US" altLang="zh-CN" sz="2000" dirty="0">
                    <a:latin typeface="Consolas" charset="0"/>
                    <a:ea typeface="Consolas" charset="0"/>
                    <a:cs typeface="Consolas" charset="0"/>
                  </a:rPr>
                  <a:t>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x (2</a:t>
                </a:r>
                <a:r>
                  <a:rPr lang="en-US" altLang="zh-CN" sz="2000" baseline="30000" dirty="0">
                    <a:latin typeface="Consolas" charset="0"/>
                    <a:ea typeface="Consolas" charset="0"/>
                    <a:cs typeface="Consolas" charset="0"/>
                  </a:rPr>
                  <a:t>1+logn</a:t>
                </a:r>
                <a:r>
                  <a:rPr lang="en-US" altLang="zh-CN" sz="2000" dirty="0">
                    <a:latin typeface="Consolas" charset="0"/>
                    <a:ea typeface="Consolas" charset="0"/>
                    <a:cs typeface="Consolas" charset="0"/>
                  </a:rPr>
                  <a:t> - 1)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(n)</a:t>
                </a:r>
              </a:p>
            </p:txBody>
          </p:sp>
        </mc:Choice>
        <mc:Fallback xmlns="">
          <p:sp>
            <p:nvSpPr>
              <p:cNvPr id="18" name="Rectangle 166"/>
              <p:cNvSpPr>
                <a:spLocks noRot="1" noChangeAspect="1" noMove="1" noResize="1" noEditPoints="1" noAdjustHandles="1" noChangeArrowheads="1" noChangeShapeType="1" noTextEdit="1"/>
              </p:cNvSpPr>
              <p:nvPr/>
            </p:nvSpPr>
            <p:spPr bwMode="auto">
              <a:xfrm>
                <a:off x="2411760" y="4428981"/>
                <a:ext cx="6001600" cy="800219"/>
              </a:xfrm>
              <a:prstGeom prst="rect">
                <a:avLst/>
              </a:prstGeom>
              <a:blipFill>
                <a:blip r:embed="rId3"/>
                <a:stretch>
                  <a:fillRect t="-8397" b="-12977"/>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
        <p:nvSpPr>
          <p:cNvPr id="19" name="圆角矩形 18"/>
          <p:cNvSpPr/>
          <p:nvPr/>
        </p:nvSpPr>
        <p:spPr bwMode="auto">
          <a:xfrm>
            <a:off x="3687828" y="2122937"/>
            <a:ext cx="1658315" cy="356472"/>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sum(0,7)</a:t>
            </a:r>
            <a:endParaRPr lang="zh-CN" altLang="en-US" sz="1800" dirty="0">
              <a:latin typeface="Consolas" charset="0"/>
              <a:ea typeface="Consolas" charset="0"/>
              <a:cs typeface="Consolas" charset="0"/>
            </a:endParaRPr>
          </a:p>
        </p:txBody>
      </p:sp>
      <p:cxnSp>
        <p:nvCxnSpPr>
          <p:cNvPr id="20" name="直线箭头连接符 51"/>
          <p:cNvCxnSpPr/>
          <p:nvPr/>
        </p:nvCxnSpPr>
        <p:spPr bwMode="auto">
          <a:xfrm>
            <a:off x="4516986" y="1916832"/>
            <a:ext cx="2101" cy="18566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2" name="直线箭头连接符 52"/>
          <p:cNvCxnSpPr/>
          <p:nvPr/>
        </p:nvCxnSpPr>
        <p:spPr bwMode="auto">
          <a:xfrm flipH="1">
            <a:off x="6758388" y="2299513"/>
            <a:ext cx="1702" cy="25592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3" name="直线箭头连接符 55"/>
          <p:cNvCxnSpPr>
            <a:stCxn id="19" idx="3"/>
          </p:cNvCxnSpPr>
          <p:nvPr/>
        </p:nvCxnSpPr>
        <p:spPr bwMode="auto">
          <a:xfrm flipV="1">
            <a:off x="5346143" y="2299513"/>
            <a:ext cx="1413946" cy="166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25" name="直线箭头连接符 56"/>
          <p:cNvCxnSpPr>
            <a:endCxn id="19" idx="1"/>
          </p:cNvCxnSpPr>
          <p:nvPr/>
        </p:nvCxnSpPr>
        <p:spPr bwMode="auto">
          <a:xfrm>
            <a:off x="2273881" y="2300066"/>
            <a:ext cx="1413947" cy="1107"/>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26" name="直线箭头连接符 57"/>
          <p:cNvCxnSpPr/>
          <p:nvPr/>
        </p:nvCxnSpPr>
        <p:spPr bwMode="auto">
          <a:xfrm>
            <a:off x="2273881" y="2299513"/>
            <a:ext cx="0" cy="25592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7" name="直线箭头连接符 40"/>
          <p:cNvCxnSpPr/>
          <p:nvPr/>
        </p:nvCxnSpPr>
        <p:spPr bwMode="auto">
          <a:xfrm>
            <a:off x="3487755" y="2773099"/>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8" name="直线箭头连接符 41"/>
          <p:cNvCxnSpPr/>
          <p:nvPr/>
        </p:nvCxnSpPr>
        <p:spPr bwMode="auto">
          <a:xfrm>
            <a:off x="2996482" y="2783289"/>
            <a:ext cx="491273" cy="1021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29" name="直线箭头连接符 42"/>
          <p:cNvCxnSpPr/>
          <p:nvPr/>
        </p:nvCxnSpPr>
        <p:spPr bwMode="auto">
          <a:xfrm>
            <a:off x="1218103" y="2768653"/>
            <a:ext cx="384716" cy="1107"/>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30" name="直线箭头连接符 43"/>
          <p:cNvCxnSpPr/>
          <p:nvPr/>
        </p:nvCxnSpPr>
        <p:spPr bwMode="auto">
          <a:xfrm>
            <a:off x="1233336" y="2768653"/>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31" name="圆角矩形 30"/>
          <p:cNvSpPr/>
          <p:nvPr/>
        </p:nvSpPr>
        <p:spPr bwMode="auto">
          <a:xfrm>
            <a:off x="179512" y="3723092"/>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a:latin typeface="Consolas" charset="0"/>
                <a:ea typeface="Consolas" charset="0"/>
                <a:cs typeface="Consolas" charset="0"/>
              </a:rPr>
              <a:t>sum(0,0)</a:t>
            </a:r>
            <a:endParaRPr lang="zh-CN" altLang="en-US" sz="1600" dirty="0">
              <a:latin typeface="Consolas" charset="0"/>
              <a:ea typeface="Consolas" charset="0"/>
              <a:cs typeface="Consolas" charset="0"/>
            </a:endParaRPr>
          </a:p>
        </p:txBody>
      </p:sp>
      <p:sp>
        <p:nvSpPr>
          <p:cNvPr id="32" name="圆角矩形 31"/>
          <p:cNvSpPr/>
          <p:nvPr/>
        </p:nvSpPr>
        <p:spPr bwMode="auto">
          <a:xfrm>
            <a:off x="1282260" y="3723091"/>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sum(1,1)</a:t>
            </a:r>
            <a:endParaRPr lang="zh-CN" altLang="en-US" sz="1600" dirty="0">
              <a:latin typeface="Consolas" charset="0"/>
              <a:ea typeface="Consolas" charset="0"/>
              <a:cs typeface="Consolas" charset="0"/>
            </a:endParaRPr>
          </a:p>
        </p:txBody>
      </p:sp>
      <p:sp>
        <p:nvSpPr>
          <p:cNvPr id="33" name="圆角矩形 32"/>
          <p:cNvSpPr/>
          <p:nvPr/>
        </p:nvSpPr>
        <p:spPr bwMode="auto">
          <a:xfrm>
            <a:off x="2385007" y="3723091"/>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Sum(2,2)</a:t>
            </a:r>
            <a:endParaRPr lang="zh-CN" altLang="en-US" sz="1600" dirty="0">
              <a:latin typeface="Consolas" charset="0"/>
              <a:ea typeface="Consolas" charset="0"/>
              <a:cs typeface="Consolas" charset="0"/>
            </a:endParaRPr>
          </a:p>
        </p:txBody>
      </p:sp>
      <p:sp>
        <p:nvSpPr>
          <p:cNvPr id="34" name="圆角矩形 33"/>
          <p:cNvSpPr/>
          <p:nvPr/>
        </p:nvSpPr>
        <p:spPr bwMode="auto">
          <a:xfrm>
            <a:off x="3487755" y="3723090"/>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Sum(3,3)</a:t>
            </a:r>
            <a:endParaRPr lang="zh-CN" altLang="en-US" sz="1600" dirty="0">
              <a:latin typeface="Consolas" charset="0"/>
              <a:ea typeface="Consolas" charset="0"/>
              <a:cs typeface="Consolas" charset="0"/>
            </a:endParaRPr>
          </a:p>
        </p:txBody>
      </p:sp>
      <p:sp>
        <p:nvSpPr>
          <p:cNvPr id="35" name="圆角矩形 34"/>
          <p:cNvSpPr/>
          <p:nvPr/>
        </p:nvSpPr>
        <p:spPr bwMode="auto">
          <a:xfrm>
            <a:off x="4590502" y="3723091"/>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sum(4,4)</a:t>
            </a:r>
            <a:endParaRPr lang="zh-CN" altLang="en-US" sz="1600" dirty="0">
              <a:latin typeface="Consolas" charset="0"/>
              <a:ea typeface="Consolas" charset="0"/>
              <a:cs typeface="Consolas" charset="0"/>
            </a:endParaRPr>
          </a:p>
        </p:txBody>
      </p:sp>
      <p:sp>
        <p:nvSpPr>
          <p:cNvPr id="36" name="圆角矩形 35"/>
          <p:cNvSpPr/>
          <p:nvPr/>
        </p:nvSpPr>
        <p:spPr bwMode="auto">
          <a:xfrm>
            <a:off x="5693250" y="3723090"/>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sum(5,5)</a:t>
            </a:r>
            <a:endParaRPr lang="zh-CN" altLang="en-US" sz="1600" dirty="0">
              <a:latin typeface="Consolas" charset="0"/>
              <a:ea typeface="Consolas" charset="0"/>
              <a:cs typeface="Consolas" charset="0"/>
            </a:endParaRPr>
          </a:p>
        </p:txBody>
      </p:sp>
      <p:sp>
        <p:nvSpPr>
          <p:cNvPr id="37" name="圆角矩形 36"/>
          <p:cNvSpPr/>
          <p:nvPr/>
        </p:nvSpPr>
        <p:spPr bwMode="auto">
          <a:xfrm>
            <a:off x="6795997" y="3723090"/>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sum(6,6)</a:t>
            </a:r>
            <a:endParaRPr lang="zh-CN" altLang="en-US" sz="1600" dirty="0">
              <a:latin typeface="Consolas" charset="0"/>
              <a:ea typeface="Consolas" charset="0"/>
              <a:cs typeface="Consolas" charset="0"/>
            </a:endParaRPr>
          </a:p>
        </p:txBody>
      </p:sp>
      <p:sp>
        <p:nvSpPr>
          <p:cNvPr id="38" name="圆角矩形 37"/>
          <p:cNvSpPr/>
          <p:nvPr/>
        </p:nvSpPr>
        <p:spPr bwMode="auto">
          <a:xfrm>
            <a:off x="7898745" y="3723089"/>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sum(7,7)</a:t>
            </a:r>
            <a:endParaRPr lang="zh-CN" altLang="en-US" sz="1600" dirty="0">
              <a:latin typeface="Consolas" charset="0"/>
              <a:ea typeface="Consolas" charset="0"/>
              <a:cs typeface="Consolas" charset="0"/>
            </a:endParaRPr>
          </a:p>
        </p:txBody>
      </p:sp>
      <p:cxnSp>
        <p:nvCxnSpPr>
          <p:cNvPr id="39" name="直线箭头连接符 73"/>
          <p:cNvCxnSpPr/>
          <p:nvPr/>
        </p:nvCxnSpPr>
        <p:spPr bwMode="auto">
          <a:xfrm>
            <a:off x="402085" y="3347230"/>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40" name="直线箭头连接符 75"/>
          <p:cNvCxnSpPr/>
          <p:nvPr/>
        </p:nvCxnSpPr>
        <p:spPr bwMode="auto">
          <a:xfrm>
            <a:off x="400062" y="3347230"/>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1" name="直线箭头连接符 76"/>
          <p:cNvCxnSpPr/>
          <p:nvPr/>
        </p:nvCxnSpPr>
        <p:spPr bwMode="auto">
          <a:xfrm>
            <a:off x="1723359" y="3358860"/>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2" name="直线箭头连接符 77"/>
          <p:cNvCxnSpPr/>
          <p:nvPr/>
        </p:nvCxnSpPr>
        <p:spPr bwMode="auto">
          <a:xfrm>
            <a:off x="2017425" y="3347230"/>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43" name="圆角矩形 42"/>
          <p:cNvSpPr/>
          <p:nvPr/>
        </p:nvSpPr>
        <p:spPr bwMode="auto">
          <a:xfrm>
            <a:off x="707314" y="3172335"/>
            <a:ext cx="108956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sum(0,1)</a:t>
            </a:r>
            <a:endParaRPr lang="zh-CN" altLang="en-US" sz="1600" dirty="0">
              <a:latin typeface="Consolas" charset="0"/>
              <a:ea typeface="Consolas" charset="0"/>
              <a:cs typeface="Consolas" charset="0"/>
            </a:endParaRPr>
          </a:p>
        </p:txBody>
      </p:sp>
      <p:cxnSp>
        <p:nvCxnSpPr>
          <p:cNvPr id="44" name="直线箭头连接符 78"/>
          <p:cNvCxnSpPr/>
          <p:nvPr/>
        </p:nvCxnSpPr>
        <p:spPr bwMode="auto">
          <a:xfrm>
            <a:off x="2607580" y="3347230"/>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45" name="直线箭头连接符 79"/>
          <p:cNvCxnSpPr/>
          <p:nvPr/>
        </p:nvCxnSpPr>
        <p:spPr bwMode="auto">
          <a:xfrm>
            <a:off x="2605557" y="3347230"/>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6" name="直线箭头连接符 80"/>
          <p:cNvCxnSpPr/>
          <p:nvPr/>
        </p:nvCxnSpPr>
        <p:spPr bwMode="auto">
          <a:xfrm>
            <a:off x="3928854" y="3358860"/>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7" name="直线箭头连接符 81"/>
          <p:cNvCxnSpPr/>
          <p:nvPr/>
        </p:nvCxnSpPr>
        <p:spPr bwMode="auto">
          <a:xfrm>
            <a:off x="4222920" y="3347230"/>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48" name="圆角矩形 47"/>
          <p:cNvSpPr/>
          <p:nvPr/>
        </p:nvSpPr>
        <p:spPr bwMode="auto">
          <a:xfrm>
            <a:off x="2912809" y="3172335"/>
            <a:ext cx="108956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Sum(2,3)</a:t>
            </a:r>
            <a:endParaRPr lang="zh-CN" altLang="en-US" sz="1600" dirty="0">
              <a:latin typeface="Consolas" charset="0"/>
              <a:ea typeface="Consolas" charset="0"/>
              <a:cs typeface="Consolas" charset="0"/>
            </a:endParaRPr>
          </a:p>
        </p:txBody>
      </p:sp>
      <p:cxnSp>
        <p:nvCxnSpPr>
          <p:cNvPr id="49" name="直线箭头连接符 83"/>
          <p:cNvCxnSpPr/>
          <p:nvPr/>
        </p:nvCxnSpPr>
        <p:spPr bwMode="auto">
          <a:xfrm>
            <a:off x="4813075" y="3345301"/>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50" name="直线箭头连接符 84"/>
          <p:cNvCxnSpPr/>
          <p:nvPr/>
        </p:nvCxnSpPr>
        <p:spPr bwMode="auto">
          <a:xfrm>
            <a:off x="4811052" y="3345301"/>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51" name="直线箭头连接符 85"/>
          <p:cNvCxnSpPr/>
          <p:nvPr/>
        </p:nvCxnSpPr>
        <p:spPr bwMode="auto">
          <a:xfrm>
            <a:off x="6134349" y="3356932"/>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52" name="直线箭头连接符 86"/>
          <p:cNvCxnSpPr/>
          <p:nvPr/>
        </p:nvCxnSpPr>
        <p:spPr bwMode="auto">
          <a:xfrm>
            <a:off x="6428415" y="3345301"/>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53" name="圆角矩形 52"/>
          <p:cNvSpPr/>
          <p:nvPr/>
        </p:nvSpPr>
        <p:spPr bwMode="auto">
          <a:xfrm>
            <a:off x="5118304" y="3170407"/>
            <a:ext cx="108956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sum(4,5)</a:t>
            </a:r>
            <a:endParaRPr lang="zh-CN" altLang="en-US" sz="1600" dirty="0">
              <a:latin typeface="Consolas" charset="0"/>
              <a:ea typeface="Consolas" charset="0"/>
              <a:cs typeface="Consolas" charset="0"/>
            </a:endParaRPr>
          </a:p>
        </p:txBody>
      </p:sp>
      <p:cxnSp>
        <p:nvCxnSpPr>
          <p:cNvPr id="54" name="直线箭头连接符 88"/>
          <p:cNvCxnSpPr/>
          <p:nvPr/>
        </p:nvCxnSpPr>
        <p:spPr bwMode="auto">
          <a:xfrm>
            <a:off x="7018570" y="3345301"/>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55" name="直线箭头连接符 89"/>
          <p:cNvCxnSpPr/>
          <p:nvPr/>
        </p:nvCxnSpPr>
        <p:spPr bwMode="auto">
          <a:xfrm>
            <a:off x="7016547" y="3345301"/>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56" name="直线箭头连接符 90"/>
          <p:cNvCxnSpPr/>
          <p:nvPr/>
        </p:nvCxnSpPr>
        <p:spPr bwMode="auto">
          <a:xfrm>
            <a:off x="8339844" y="3356932"/>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57" name="直线箭头连接符 91"/>
          <p:cNvCxnSpPr/>
          <p:nvPr/>
        </p:nvCxnSpPr>
        <p:spPr bwMode="auto">
          <a:xfrm>
            <a:off x="8633910" y="3345301"/>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58" name="圆角矩形 57"/>
          <p:cNvSpPr/>
          <p:nvPr/>
        </p:nvSpPr>
        <p:spPr bwMode="auto">
          <a:xfrm>
            <a:off x="7323799" y="3170407"/>
            <a:ext cx="108956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sum(6,7)</a:t>
            </a:r>
            <a:endParaRPr lang="zh-CN" altLang="en-US" sz="1600" dirty="0">
              <a:latin typeface="Consolas" charset="0"/>
              <a:ea typeface="Consolas" charset="0"/>
              <a:cs typeface="Consolas" charset="0"/>
            </a:endParaRPr>
          </a:p>
        </p:txBody>
      </p:sp>
      <p:sp>
        <p:nvSpPr>
          <p:cNvPr id="59" name="圆角矩形 58"/>
          <p:cNvSpPr/>
          <p:nvPr/>
        </p:nvSpPr>
        <p:spPr bwMode="auto">
          <a:xfrm>
            <a:off x="1507856" y="2569095"/>
            <a:ext cx="1685833" cy="356472"/>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sum(0,3)</a:t>
            </a:r>
            <a:endParaRPr lang="zh-CN" altLang="en-US" sz="1800" dirty="0">
              <a:latin typeface="Consolas" charset="0"/>
              <a:ea typeface="Consolas" charset="0"/>
              <a:cs typeface="Consolas" charset="0"/>
            </a:endParaRPr>
          </a:p>
        </p:txBody>
      </p:sp>
      <p:cxnSp>
        <p:nvCxnSpPr>
          <p:cNvPr id="60" name="直线箭头连接符 93"/>
          <p:cNvCxnSpPr/>
          <p:nvPr/>
        </p:nvCxnSpPr>
        <p:spPr bwMode="auto">
          <a:xfrm>
            <a:off x="7889385" y="2781868"/>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61" name="直线箭头连接符 94"/>
          <p:cNvCxnSpPr/>
          <p:nvPr/>
        </p:nvCxnSpPr>
        <p:spPr bwMode="auto">
          <a:xfrm>
            <a:off x="7398112" y="2792058"/>
            <a:ext cx="491273" cy="1021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62" name="直线箭头连接符 95"/>
          <p:cNvCxnSpPr/>
          <p:nvPr/>
        </p:nvCxnSpPr>
        <p:spPr bwMode="auto">
          <a:xfrm>
            <a:off x="5619733" y="2777422"/>
            <a:ext cx="384716" cy="1107"/>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63" name="直线箭头连接符 96"/>
          <p:cNvCxnSpPr/>
          <p:nvPr/>
        </p:nvCxnSpPr>
        <p:spPr bwMode="auto">
          <a:xfrm>
            <a:off x="5634966" y="2777422"/>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64" name="圆角矩形 63"/>
          <p:cNvSpPr/>
          <p:nvPr/>
        </p:nvSpPr>
        <p:spPr bwMode="auto">
          <a:xfrm>
            <a:off x="5909486" y="2577864"/>
            <a:ext cx="1685833" cy="356472"/>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sum(4,7)</a:t>
            </a:r>
            <a:endParaRPr lang="zh-CN" altLang="en-US" sz="1800" dirty="0">
              <a:latin typeface="Consolas" charset="0"/>
              <a:ea typeface="Consolas" charset="0"/>
              <a:cs typeface="Consolas" charset="0"/>
            </a:endParaRPr>
          </a:p>
        </p:txBody>
      </p:sp>
      <p:sp>
        <p:nvSpPr>
          <p:cNvPr id="65" name="Rectangle 166"/>
          <p:cNvSpPr>
            <a:spLocks noChangeArrowheads="1"/>
          </p:cNvSpPr>
          <p:nvPr/>
        </p:nvSpPr>
        <p:spPr bwMode="auto">
          <a:xfrm>
            <a:off x="179512" y="1304878"/>
            <a:ext cx="8640960" cy="855619"/>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递归调用实例图：计算</a:t>
            </a:r>
            <a:r>
              <a:rPr lang="en-US" altLang="zh-CN" sz="2400" b="1" dirty="0">
                <a:latin typeface="微软雅黑" pitchFamily="34" charset="-122"/>
                <a:ea typeface="微软雅黑" pitchFamily="34" charset="-122"/>
                <a:cs typeface="Arial Unicode MS" pitchFamily="34" charset="-122"/>
              </a:rPr>
              <a:t>8</a:t>
            </a:r>
            <a:r>
              <a:rPr lang="zh-CN" altLang="en-US" sz="2400" b="1" dirty="0">
                <a:latin typeface="微软雅黑" pitchFamily="34" charset="-122"/>
                <a:ea typeface="微软雅黑" pitchFamily="34" charset="-122"/>
                <a:cs typeface="Arial Unicode MS" pitchFamily="34" charset="-122"/>
              </a:rPr>
              <a:t>元素组成的数组</a:t>
            </a:r>
            <a:r>
              <a:rPr lang="en-US" altLang="zh-CN" sz="2400" b="1" dirty="0">
                <a:latin typeface="微软雅黑" pitchFamily="34" charset="-122"/>
                <a:ea typeface="微软雅黑" pitchFamily="34" charset="-122"/>
                <a:cs typeface="Arial Unicode MS" pitchFamily="34" charset="-122"/>
              </a:rPr>
              <a:t>A[]</a:t>
            </a:r>
            <a:r>
              <a:rPr lang="zh-CN" altLang="en-US" sz="2400" b="1" dirty="0">
                <a:latin typeface="微软雅黑" pitchFamily="34" charset="-122"/>
                <a:ea typeface="微软雅黑" pitchFamily="34" charset="-122"/>
                <a:cs typeface="Arial Unicode MS" pitchFamily="34" charset="-122"/>
              </a:rPr>
              <a:t>元素之和</a:t>
            </a:r>
          </a:p>
          <a:p>
            <a:pPr marL="342900" indent="-342900">
              <a:lnSpc>
                <a:spcPct val="90000"/>
              </a:lnSpc>
              <a:spcBef>
                <a:spcPct val="50000"/>
              </a:spcBef>
              <a:buClr>
                <a:srgbClr val="CC3300"/>
              </a:buClr>
              <a:buSzPct val="90000"/>
              <a:buFont typeface="Wingdings" charset="2"/>
              <a:buChar char="u"/>
            </a:pPr>
            <a:endParaRPr lang="zh-CN" altLang="en-US" sz="2000" b="1" dirty="0">
              <a:latin typeface="微软雅黑" pitchFamily="34" charset="-122"/>
              <a:ea typeface="微软雅黑" pitchFamily="34" charset="-122"/>
              <a:cs typeface="Arial Unicode MS" pitchFamily="34" charset="-122"/>
            </a:endParaRPr>
          </a:p>
        </p:txBody>
      </p:sp>
      <p:sp>
        <p:nvSpPr>
          <p:cNvPr id="66" name="文本框 65"/>
          <p:cNvSpPr txBox="1"/>
          <p:nvPr/>
        </p:nvSpPr>
        <p:spPr>
          <a:xfrm>
            <a:off x="467544" y="5543500"/>
            <a:ext cx="8352928" cy="800219"/>
          </a:xfrm>
          <a:prstGeom prst="rect">
            <a:avLst/>
          </a:prstGeom>
          <a:solidFill>
            <a:schemeClr val="bg1"/>
          </a:solidFill>
          <a:ln w="31750">
            <a:solidFill>
              <a:srgbClr val="FF0000"/>
            </a:solidFill>
          </a:ln>
        </p:spPr>
        <p:txBody>
          <a:bodyPr wrap="square" rtlCol="0">
            <a:spAutoFit/>
          </a:bodyPr>
          <a:lstStyle/>
          <a:p>
            <a:pPr algn="ctr"/>
            <a:r>
              <a:rPr kumimoji="1" lang="zh-CN" altLang="en-US" sz="2300" b="1" dirty="0">
                <a:latin typeface="Microsoft YaHei" charset="0"/>
                <a:ea typeface="Microsoft YaHei" charset="0"/>
                <a:cs typeface="Microsoft YaHei" charset="0"/>
              </a:rPr>
              <a:t>分治适用于递归实现，</a:t>
            </a:r>
            <a:endParaRPr kumimoji="1" lang="en-US" altLang="zh-CN" sz="2300" b="1" dirty="0">
              <a:latin typeface="Microsoft YaHei" charset="0"/>
              <a:ea typeface="Microsoft YaHei" charset="0"/>
              <a:cs typeface="Microsoft YaHei" charset="0"/>
            </a:endParaRPr>
          </a:p>
          <a:p>
            <a:pPr algn="ctr"/>
            <a:r>
              <a:rPr kumimoji="1" lang="zh-CN" altLang="en-US" sz="2300" b="1" dirty="0">
                <a:latin typeface="Microsoft YaHei" charset="0"/>
                <a:ea typeface="Microsoft YaHei" charset="0"/>
                <a:cs typeface="Microsoft YaHei" charset="0"/>
              </a:rPr>
              <a:t>对于数组求和，复杂度与减而治之相当</a:t>
            </a:r>
          </a:p>
        </p:txBody>
      </p:sp>
    </p:spTree>
    <p:extLst>
      <p:ext uri="{BB962C8B-B14F-4D97-AF65-F5344CB8AC3E}">
        <p14:creationId xmlns:p14="http://schemas.microsoft.com/office/powerpoint/2010/main" val="2082129416"/>
      </p:ext>
    </p:extLst>
  </p:cSld>
  <p:clrMapOvr>
    <a:masterClrMapping/>
  </p:clrMapOvr>
  <p:transition advTm="157">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6"/>
          <p:cNvSpPr>
            <a:spLocks noChangeArrowheads="1"/>
          </p:cNvSpPr>
          <p:nvPr/>
        </p:nvSpPr>
        <p:spPr bwMode="auto">
          <a:xfrm>
            <a:off x="179512" y="1268760"/>
            <a:ext cx="8784976"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en-US" altLang="zh-CN" sz="2000" b="1" dirty="0">
                <a:latin typeface="Consolas" charset="0"/>
                <a:ea typeface="Consolas" charset="0"/>
                <a:cs typeface="Consolas" charset="0"/>
              </a:rPr>
              <a:t>fib(n) = fib(n-1) + fib(n-2):{0,1,1,2,3,5,8,…}</a:t>
            </a:r>
            <a:r>
              <a:rPr lang="zh-CN" altLang="en-US" sz="2000" b="1" dirty="0">
                <a:latin typeface="Consolas" charset="0"/>
                <a:ea typeface="Consolas" charset="0"/>
                <a:cs typeface="Consolas" charset="0"/>
              </a:rPr>
              <a:t>，</a:t>
            </a:r>
            <a:r>
              <a:rPr lang="en-US" altLang="zh-CN" sz="2000" b="1" dirty="0">
                <a:latin typeface="Consolas" charset="0"/>
                <a:ea typeface="Consolas" charset="0"/>
                <a:cs typeface="Consolas" charset="0"/>
              </a:rPr>
              <a:t>fib(0) = 0</a:t>
            </a:r>
          </a:p>
        </p:txBody>
      </p:sp>
      <p:sp>
        <p:nvSpPr>
          <p:cNvPr id="59"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例子：斐波那契序列</a:t>
            </a:r>
            <a:endParaRPr lang="zh-CN" altLang="en-US" dirty="0">
              <a:latin typeface="微软雅黑" pitchFamily="34" charset="-122"/>
              <a:ea typeface="微软雅黑" pitchFamily="34" charset="-122"/>
            </a:endParaRPr>
          </a:p>
        </p:txBody>
      </p:sp>
      <p:sp>
        <p:nvSpPr>
          <p:cNvPr id="60" name="Rectangle 166"/>
          <p:cNvSpPr>
            <a:spLocks noChangeArrowheads="1"/>
          </p:cNvSpPr>
          <p:nvPr/>
        </p:nvSpPr>
        <p:spPr bwMode="auto">
          <a:xfrm>
            <a:off x="179513" y="2030046"/>
            <a:ext cx="6840760" cy="800219"/>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000" b="1" dirty="0">
                <a:latin typeface="Microsoft YaHei" charset="0"/>
                <a:ea typeface="Microsoft YaHei" charset="0"/>
                <a:cs typeface="Microsoft YaHei" charset="0"/>
              </a:rPr>
              <a:t>递归实现：</a:t>
            </a:r>
            <a:r>
              <a:rPr lang="en-US" altLang="zh-CN" sz="2000" b="1" dirty="0">
                <a:latin typeface="Microsoft YaHei" charset="0"/>
                <a:ea typeface="Microsoft YaHei" charset="0"/>
                <a:cs typeface="Microsoft YaHei" charset="0"/>
              </a:rPr>
              <a:t> </a:t>
            </a:r>
            <a:endParaRPr lang="zh-CN" altLang="en-US" sz="2000" b="1" dirty="0">
              <a:latin typeface="Microsoft YaHei" charset="0"/>
              <a:ea typeface="Microsoft YaHei" charset="0"/>
              <a:cs typeface="Microsoft YaHei" charset="0"/>
            </a:endParaRPr>
          </a:p>
          <a:p>
            <a:pPr>
              <a:lnSpc>
                <a:spcPct val="90000"/>
              </a:lnSpc>
              <a:spcBef>
                <a:spcPct val="50000"/>
              </a:spcBef>
              <a:buClr>
                <a:srgbClr val="CC3300"/>
              </a:buClr>
              <a:buSzPct val="90000"/>
            </a:pPr>
            <a:r>
              <a:rPr lang="zh-CN" altLang="en-US" sz="2000" b="1" dirty="0">
                <a:latin typeface="Microsoft YaHei" charset="0"/>
                <a:ea typeface="Microsoft YaHei" charset="0"/>
                <a:cs typeface="Microsoft YaHei" charset="0"/>
              </a:rPr>
              <a:t>    </a:t>
            </a:r>
            <a:r>
              <a:rPr lang="en-US" altLang="zh-CN" sz="1800" b="1" dirty="0">
                <a:latin typeface="Consolas" charset="0"/>
                <a:ea typeface="Consolas" charset="0"/>
                <a:cs typeface="Consolas" charset="0"/>
              </a:rPr>
              <a:t>int fib(n) {return (n&lt;2) ? n : fib(n-1)+fib(n-2);}</a:t>
            </a:r>
            <a:endParaRPr lang="en-US" altLang="zh-CN" sz="1800" dirty="0">
              <a:solidFill>
                <a:srgbClr val="0000FF"/>
              </a:solidFill>
              <a:latin typeface="Microsoft YaHei" charset="0"/>
              <a:ea typeface="Microsoft YaHei" charset="0"/>
              <a:cs typeface="Microsoft YaHei" charset="0"/>
            </a:endParaRPr>
          </a:p>
        </p:txBody>
      </p:sp>
      <p:sp>
        <p:nvSpPr>
          <p:cNvPr id="6" name="矩形 5"/>
          <p:cNvSpPr/>
          <p:nvPr/>
        </p:nvSpPr>
        <p:spPr>
          <a:xfrm>
            <a:off x="179512" y="3281300"/>
            <a:ext cx="1633781" cy="369332"/>
          </a:xfrm>
          <a:prstGeom prst="rect">
            <a:avLst/>
          </a:prstGeom>
        </p:spPr>
        <p:txBody>
          <a:bodyPr wrap="non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000" b="1" dirty="0">
                <a:latin typeface="Microsoft YaHei" charset="0"/>
                <a:ea typeface="Microsoft YaHei" charset="0"/>
                <a:cs typeface="Microsoft YaHei" charset="0"/>
              </a:rPr>
              <a:t>复杂度：</a:t>
            </a:r>
            <a:r>
              <a:rPr lang="en-US" altLang="zh-CN" sz="2000" b="1" dirty="0">
                <a:latin typeface="Microsoft YaHei" charset="0"/>
                <a:ea typeface="Microsoft YaHei" charset="0"/>
                <a:cs typeface="Microsoft YaHei" charset="0"/>
              </a:rPr>
              <a:t> </a:t>
            </a:r>
            <a:endParaRPr lang="zh-CN" altLang="en-US" sz="2000" b="1" dirty="0">
              <a:latin typeface="Microsoft YaHei" charset="0"/>
              <a:ea typeface="Microsoft YaHei" charset="0"/>
              <a:cs typeface="Microsoft YaHei" charset="0"/>
            </a:endParaRPr>
          </a:p>
        </p:txBody>
      </p:sp>
      <p:sp>
        <p:nvSpPr>
          <p:cNvPr id="61" name="Rectangle 166"/>
          <p:cNvSpPr>
            <a:spLocks noChangeArrowheads="1"/>
          </p:cNvSpPr>
          <p:nvPr/>
        </p:nvSpPr>
        <p:spPr bwMode="auto">
          <a:xfrm>
            <a:off x="1610072" y="3415883"/>
            <a:ext cx="6038150"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en-US" altLang="zh-CN" sz="1800" dirty="0">
                <a:latin typeface="Consolas" charset="0"/>
                <a:ea typeface="Consolas" charset="0"/>
                <a:cs typeface="Consolas" charset="0"/>
              </a:rPr>
              <a:t>T(n) = T(n-1) + T(n-2) + 1; T(0) = T(1) = 1;</a:t>
            </a:r>
          </a:p>
        </p:txBody>
      </p:sp>
      <p:sp>
        <p:nvSpPr>
          <p:cNvPr id="68" name="Rectangle 166"/>
          <p:cNvSpPr>
            <a:spLocks noChangeArrowheads="1"/>
          </p:cNvSpPr>
          <p:nvPr/>
        </p:nvSpPr>
        <p:spPr bwMode="auto">
          <a:xfrm>
            <a:off x="838784" y="3810778"/>
            <a:ext cx="7405624"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zh-CN" altLang="en-US" sz="2000" b="1" dirty="0">
                <a:latin typeface="Microsoft YaHei" charset="0"/>
                <a:ea typeface="Microsoft YaHei" charset="0"/>
                <a:cs typeface="Microsoft YaHei" charset="0"/>
              </a:rPr>
              <a:t>令       </a:t>
            </a:r>
            <a:r>
              <a:rPr lang="en-US" altLang="zh-CN" sz="1800" dirty="0">
                <a:latin typeface="Consolas" charset="0"/>
                <a:ea typeface="Consolas" charset="0"/>
                <a:cs typeface="Consolas" charset="0"/>
              </a:rPr>
              <a:t>S(n) = </a:t>
            </a:r>
            <a:r>
              <a:rPr lang="zh-CN" altLang="en-US" sz="1800" dirty="0" smtClean="0">
                <a:latin typeface="Consolas" charset="0"/>
                <a:ea typeface="Consolas" charset="0"/>
                <a:cs typeface="Consolas" charset="0"/>
              </a:rPr>
              <a:t>（</a:t>
            </a:r>
            <a:r>
              <a:rPr lang="en-US" altLang="zh-CN" dirty="0">
                <a:latin typeface="Consolas" charset="0"/>
                <a:ea typeface="Consolas" charset="0"/>
                <a:cs typeface="Consolas" charset="0"/>
              </a:rPr>
              <a:t> T(n)</a:t>
            </a:r>
            <a:r>
              <a:rPr lang="zh-CN" altLang="en-US" dirty="0">
                <a:latin typeface="Consolas" charset="0"/>
                <a:ea typeface="Consolas" charset="0"/>
                <a:cs typeface="Consolas" charset="0"/>
              </a:rPr>
              <a:t> </a:t>
            </a:r>
            <a:r>
              <a:rPr lang="en-US" altLang="zh-CN" dirty="0">
                <a:latin typeface="Consolas" charset="0"/>
                <a:ea typeface="Consolas" charset="0"/>
                <a:cs typeface="Consolas" charset="0"/>
              </a:rPr>
              <a:t>+</a:t>
            </a:r>
            <a:r>
              <a:rPr lang="zh-CN" altLang="en-US" dirty="0">
                <a:latin typeface="Consolas" charset="0"/>
                <a:ea typeface="Consolas" charset="0"/>
                <a:cs typeface="Consolas" charset="0"/>
              </a:rPr>
              <a:t> </a:t>
            </a:r>
            <a:r>
              <a:rPr lang="en-US" altLang="zh-CN" dirty="0">
                <a:latin typeface="Consolas" charset="0"/>
                <a:ea typeface="Consolas" charset="0"/>
                <a:cs typeface="Consolas" charset="0"/>
              </a:rPr>
              <a:t>1 </a:t>
            </a:r>
            <a:r>
              <a:rPr lang="zh-CN" altLang="en-US" sz="1800" dirty="0" smtClean="0">
                <a:latin typeface="Consolas" charset="0"/>
                <a:ea typeface="Consolas" charset="0"/>
                <a:cs typeface="Consolas" charset="0"/>
              </a:rPr>
              <a:t>）</a:t>
            </a:r>
            <a:r>
              <a:rPr lang="en-US" altLang="zh-CN" sz="1800" dirty="0" smtClean="0">
                <a:latin typeface="Consolas" charset="0"/>
                <a:ea typeface="Consolas" charset="0"/>
                <a:cs typeface="Consolas" charset="0"/>
              </a:rPr>
              <a:t>/ 2</a:t>
            </a:r>
            <a:endParaRPr lang="en-US" altLang="zh-CN" sz="1800" dirty="0">
              <a:latin typeface="Consolas" charset="0"/>
              <a:ea typeface="Consolas" charset="0"/>
              <a:cs typeface="Consolas" charset="0"/>
            </a:endParaRPr>
          </a:p>
        </p:txBody>
      </p:sp>
      <p:sp>
        <p:nvSpPr>
          <p:cNvPr id="70" name="Rectangle 166"/>
          <p:cNvSpPr>
            <a:spLocks noChangeArrowheads="1"/>
          </p:cNvSpPr>
          <p:nvPr/>
        </p:nvSpPr>
        <p:spPr bwMode="auto">
          <a:xfrm>
            <a:off x="827584" y="4145396"/>
            <a:ext cx="9001000"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zh-CN" altLang="en-US" sz="2000" b="1" dirty="0">
                <a:latin typeface="Microsoft YaHei" charset="0"/>
                <a:ea typeface="Microsoft YaHei" charset="0"/>
                <a:cs typeface="Microsoft YaHei" charset="0"/>
              </a:rPr>
              <a:t>则       </a:t>
            </a:r>
            <a:r>
              <a:rPr lang="en-US" altLang="zh-CN" sz="1800" dirty="0">
                <a:latin typeface="Consolas" charset="0"/>
                <a:ea typeface="Consolas" charset="0"/>
                <a:cs typeface="Consolas" charset="0"/>
              </a:rPr>
              <a:t>S(0) = </a:t>
            </a:r>
            <a:r>
              <a:rPr lang="en-US" altLang="zh-CN" dirty="0">
                <a:latin typeface="Consolas" charset="0"/>
                <a:ea typeface="Consolas" charset="0"/>
                <a:cs typeface="Consolas" charset="0"/>
              </a:rPr>
              <a:t>(T(0</a:t>
            </a:r>
            <a:r>
              <a:rPr lang="en-US" altLang="zh-CN" sz="1800" dirty="0" smtClean="0">
                <a:latin typeface="Consolas" charset="0"/>
                <a:ea typeface="Consolas" charset="0"/>
                <a:cs typeface="Consolas" charset="0"/>
              </a:rPr>
              <a:t>)+1)/2= 1 = </a:t>
            </a:r>
            <a:r>
              <a:rPr lang="en-US" altLang="zh-CN" sz="1800" dirty="0">
                <a:latin typeface="Consolas" charset="0"/>
                <a:ea typeface="Consolas" charset="0"/>
                <a:cs typeface="Consolas" charset="0"/>
              </a:rPr>
              <a:t>fib(1), S(1</a:t>
            </a:r>
            <a:r>
              <a:rPr lang="en-US" altLang="zh-CN" sz="1800" dirty="0" smtClean="0">
                <a:latin typeface="Consolas" charset="0"/>
                <a:ea typeface="Consolas" charset="0"/>
                <a:cs typeface="Consolas" charset="0"/>
              </a:rPr>
              <a:t>)=</a:t>
            </a:r>
            <a:r>
              <a:rPr lang="en-US" altLang="zh-CN" dirty="0" smtClean="0">
                <a:latin typeface="Consolas" charset="0"/>
                <a:ea typeface="Consolas" charset="0"/>
                <a:cs typeface="Consolas" charset="0"/>
              </a:rPr>
              <a:t>(T(1)+</a:t>
            </a:r>
            <a:r>
              <a:rPr lang="en-US" altLang="zh-CN" dirty="0">
                <a:latin typeface="Consolas" charset="0"/>
                <a:ea typeface="Consolas" charset="0"/>
                <a:cs typeface="Consolas" charset="0"/>
              </a:rPr>
              <a:t>1)/</a:t>
            </a:r>
            <a:r>
              <a:rPr lang="en-US" altLang="zh-CN" dirty="0" smtClean="0">
                <a:latin typeface="Consolas" charset="0"/>
                <a:ea typeface="Consolas" charset="0"/>
                <a:cs typeface="Consolas" charset="0"/>
              </a:rPr>
              <a:t>2= 1 </a:t>
            </a:r>
            <a:r>
              <a:rPr lang="en-US" altLang="zh-CN" sz="1800" dirty="0" smtClean="0">
                <a:latin typeface="Consolas" charset="0"/>
                <a:ea typeface="Consolas" charset="0"/>
                <a:cs typeface="Consolas" charset="0"/>
              </a:rPr>
              <a:t>= </a:t>
            </a:r>
            <a:r>
              <a:rPr lang="en-US" altLang="zh-CN" sz="1800" dirty="0">
                <a:latin typeface="Consolas" charset="0"/>
                <a:ea typeface="Consolas" charset="0"/>
                <a:cs typeface="Consolas" charset="0"/>
              </a:rPr>
              <a:t>fib(2)</a:t>
            </a:r>
          </a:p>
        </p:txBody>
      </p:sp>
      <p:sp>
        <p:nvSpPr>
          <p:cNvPr id="71" name="Rectangle 166"/>
          <p:cNvSpPr>
            <a:spLocks noChangeArrowheads="1"/>
          </p:cNvSpPr>
          <p:nvPr/>
        </p:nvSpPr>
        <p:spPr bwMode="auto">
          <a:xfrm>
            <a:off x="841669" y="4647195"/>
            <a:ext cx="7405624"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zh-CN" altLang="en-US" sz="2000" b="1" dirty="0">
                <a:latin typeface="Microsoft YaHei" charset="0"/>
                <a:ea typeface="Microsoft YaHei" charset="0"/>
                <a:cs typeface="Microsoft YaHei" charset="0"/>
              </a:rPr>
              <a:t>故       </a:t>
            </a:r>
            <a:r>
              <a:rPr lang="en-US" altLang="zh-CN" sz="1800" dirty="0">
                <a:latin typeface="Consolas" charset="0"/>
                <a:ea typeface="Consolas" charset="0"/>
                <a:cs typeface="Consolas" charset="0"/>
              </a:rPr>
              <a:t>S(n) = S(n-1) + S(n-2) = fib(n+1)</a:t>
            </a:r>
          </a:p>
        </p:txBody>
      </p:sp>
      <mc:AlternateContent xmlns:mc="http://schemas.openxmlformats.org/markup-compatibility/2006" xmlns:a14="http://schemas.microsoft.com/office/drawing/2010/main">
        <mc:Choice Requires="a14">
          <p:sp>
            <p:nvSpPr>
              <p:cNvPr id="72" name="Rectangle 166"/>
              <p:cNvSpPr>
                <a:spLocks noChangeArrowheads="1"/>
              </p:cNvSpPr>
              <p:nvPr/>
            </p:nvSpPr>
            <p:spPr bwMode="auto">
              <a:xfrm>
                <a:off x="1767224" y="5025634"/>
                <a:ext cx="7405624" cy="729430"/>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1800" dirty="0">
                    <a:latin typeface="Consolas" charset="0"/>
                    <a:ea typeface="Consolas" charset="0"/>
                    <a:cs typeface="Consolas" charset="0"/>
                  </a:rPr>
                  <a:t>T(n) = </a:t>
                </a:r>
                <a:r>
                  <a:rPr lang="en-US" altLang="zh-CN" sz="1800" dirty="0" smtClean="0">
                    <a:latin typeface="Consolas" charset="0"/>
                    <a:ea typeface="Consolas" charset="0"/>
                    <a:cs typeface="Consolas" charset="0"/>
                  </a:rPr>
                  <a:t>2*S(n</a:t>
                </a:r>
                <a:r>
                  <a:rPr lang="en-US" altLang="zh-CN" sz="1800" dirty="0">
                    <a:latin typeface="Consolas" charset="0"/>
                    <a:ea typeface="Consolas" charset="0"/>
                    <a:cs typeface="Consolas" charset="0"/>
                  </a:rPr>
                  <a:t>) – 1 = </a:t>
                </a:r>
                <a:r>
                  <a:rPr lang="en-US" altLang="zh-CN" sz="1800" dirty="0" smtClean="0">
                    <a:latin typeface="Consolas" charset="0"/>
                    <a:ea typeface="Consolas" charset="0"/>
                    <a:cs typeface="Consolas" charset="0"/>
                  </a:rPr>
                  <a:t>2*fib(n+1</a:t>
                </a:r>
                <a:r>
                  <a:rPr lang="en-US" altLang="zh-CN" sz="1800" dirty="0">
                    <a:latin typeface="Consolas" charset="0"/>
                    <a:ea typeface="Consolas" charset="0"/>
                    <a:cs typeface="Consolas" charset="0"/>
                  </a:rPr>
                  <a:t>) - 1 = </a:t>
                </a:r>
                <a14:m>
                  <m:oMath xmlns:m="http://schemas.openxmlformats.org/officeDocument/2006/math">
                    <m:r>
                      <a:rPr lang="el-GR" altLang="zh-CN" sz="1800" b="1" i="1">
                        <a:latin typeface="Cambria Math" charset="0"/>
                        <a:ea typeface="Consolas" charset="0"/>
                        <a:cs typeface="Consolas" charset="0"/>
                      </a:rPr>
                      <m:t>𝜪</m:t>
                    </m:r>
                  </m:oMath>
                </a14:m>
                <a:r>
                  <a:rPr lang="en-US" altLang="zh-CN" sz="1800" dirty="0">
                    <a:latin typeface="Consolas" charset="0"/>
                    <a:ea typeface="Consolas" charset="0"/>
                    <a:cs typeface="Consolas" charset="0"/>
                  </a:rPr>
                  <a:t>(fib(n+1)) </a:t>
                </a:r>
              </a:p>
              <a:p>
                <a:pPr>
                  <a:lnSpc>
                    <a:spcPct val="90000"/>
                  </a:lnSpc>
                  <a:spcBef>
                    <a:spcPct val="50000"/>
                  </a:spcBef>
                  <a:buClr>
                    <a:srgbClr val="CC3300"/>
                  </a:buClr>
                  <a:buSzPct val="90000"/>
                </a:pPr>
                <a:r>
                  <a:rPr lang="en-US" altLang="zh-CN" sz="1800" dirty="0">
                    <a:latin typeface="Consolas" charset="0"/>
                    <a:ea typeface="Consolas" charset="0"/>
                    <a:cs typeface="Consolas" charset="0"/>
                  </a:rPr>
                  <a:t>     = </a:t>
                </a:r>
                <a14:m>
                  <m:oMath xmlns:m="http://schemas.openxmlformats.org/officeDocument/2006/math">
                    <m:r>
                      <a:rPr lang="el-GR" altLang="zh-CN" sz="1800" b="1" i="1">
                        <a:latin typeface="Cambria Math" charset="0"/>
                        <a:ea typeface="Consolas" charset="0"/>
                        <a:cs typeface="Consolas" charset="0"/>
                      </a:rPr>
                      <m:t>𝜪</m:t>
                    </m:r>
                  </m:oMath>
                </a14:m>
                <a:r>
                  <a:rPr lang="en-US" altLang="zh-CN" sz="1800" dirty="0">
                    <a:latin typeface="Consolas" charset="0"/>
                    <a:ea typeface="Consolas" charset="0"/>
                    <a:cs typeface="Consolas" charset="0"/>
                  </a:rPr>
                  <a:t>(  </a:t>
                </a:r>
                <a:r>
                  <a:rPr lang="en-US" altLang="zh-CN" sz="1800" dirty="0" smtClean="0">
                    <a:latin typeface="Consolas" charset="0"/>
                    <a:ea typeface="Consolas" charset="0"/>
                    <a:cs typeface="Consolas" charset="0"/>
                  </a:rPr>
                  <a:t> )</a:t>
                </a:r>
                <a:endParaRPr lang="en-US" altLang="zh-CN" sz="1800" baseline="30000" dirty="0">
                  <a:latin typeface="Consolas" charset="0"/>
                  <a:ea typeface="Consolas" charset="0"/>
                  <a:cs typeface="Consolas" charset="0"/>
                </a:endParaRPr>
              </a:p>
            </p:txBody>
          </p:sp>
        </mc:Choice>
        <mc:Fallback xmlns="">
          <p:sp>
            <p:nvSpPr>
              <p:cNvPr id="72" name="Rectangle 166"/>
              <p:cNvSpPr>
                <a:spLocks noRot="1" noChangeAspect="1" noMove="1" noResize="1" noEditPoints="1" noAdjustHandles="1" noChangeArrowheads="1" noChangeShapeType="1" noTextEdit="1"/>
              </p:cNvSpPr>
              <p:nvPr/>
            </p:nvSpPr>
            <p:spPr bwMode="auto">
              <a:xfrm>
                <a:off x="1767224" y="5025634"/>
                <a:ext cx="7405624" cy="729430"/>
              </a:xfrm>
              <a:prstGeom prst="rect">
                <a:avLst/>
              </a:prstGeom>
              <a:blipFill>
                <a:blip r:embed="rId3"/>
                <a:stretch>
                  <a:fillRect l="-682" t="-7500" b="-12500"/>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4098031" y="6020840"/>
            <a:ext cx="1909759" cy="579748"/>
          </a:xfrm>
          <a:prstGeom prst="rect">
            <a:avLst/>
          </a:prstGeom>
        </p:spPr>
      </p:pic>
      <p:pic>
        <p:nvPicPr>
          <p:cNvPr id="8" name="图片 7"/>
          <p:cNvPicPr>
            <a:picLocks noChangeAspect="1"/>
          </p:cNvPicPr>
          <p:nvPr/>
        </p:nvPicPr>
        <p:blipFill>
          <a:blip r:embed="rId5"/>
          <a:stretch>
            <a:fillRect/>
          </a:stretch>
        </p:blipFill>
        <p:spPr>
          <a:xfrm>
            <a:off x="2987824" y="5289969"/>
            <a:ext cx="349806" cy="449751"/>
          </a:xfrm>
          <a:prstGeom prst="rect">
            <a:avLst/>
          </a:prstGeom>
        </p:spPr>
      </p:pic>
      <p:sp>
        <p:nvSpPr>
          <p:cNvPr id="23" name="矩形 22"/>
          <p:cNvSpPr/>
          <p:nvPr/>
        </p:nvSpPr>
        <p:spPr>
          <a:xfrm>
            <a:off x="6228184" y="6168130"/>
            <a:ext cx="2156360" cy="369332"/>
          </a:xfrm>
          <a:prstGeom prst="rect">
            <a:avLst/>
          </a:prstGeom>
        </p:spPr>
        <p:txBody>
          <a:bodyPr wrap="none">
            <a:spAutoFit/>
          </a:bodyPr>
          <a:lstStyle/>
          <a:p>
            <a:pPr>
              <a:lnSpc>
                <a:spcPct val="90000"/>
              </a:lnSpc>
              <a:spcBef>
                <a:spcPct val="50000"/>
              </a:spcBef>
              <a:buClr>
                <a:srgbClr val="CC3300"/>
              </a:buClr>
              <a:buSzPct val="90000"/>
            </a:pPr>
            <a:r>
              <a:rPr lang="en-US" altLang="zh-CN" sz="2000" b="1" kern="0" dirty="0">
                <a:solidFill>
                  <a:srgbClr val="CC0000"/>
                </a:solidFill>
                <a:latin typeface="Consolas" panose="020B0609020204030204" pitchFamily="49" charset="0"/>
                <a:ea typeface="隶书" pitchFamily="49" charset="-122"/>
              </a:rPr>
              <a:t>// </a:t>
            </a:r>
            <a:r>
              <a:rPr lang="zh-CN" altLang="en-US" sz="2000" b="1" kern="0" dirty="0">
                <a:solidFill>
                  <a:srgbClr val="CC0000"/>
                </a:solidFill>
                <a:latin typeface="Consolas" panose="020B0609020204030204" pitchFamily="49" charset="0"/>
                <a:ea typeface="隶书" pitchFamily="49" charset="-122"/>
              </a:rPr>
              <a:t>指数形式递增</a:t>
            </a:r>
            <a:endParaRPr lang="en-US" altLang="zh-CN" sz="2000" b="1" kern="0" dirty="0">
              <a:solidFill>
                <a:srgbClr val="CC0000"/>
              </a:solidFill>
              <a:latin typeface="Consolas" panose="020B0609020204030204" pitchFamily="49" charset="0"/>
              <a:ea typeface="隶书" pitchFamily="49" charset="-122"/>
            </a:endParaRPr>
          </a:p>
        </p:txBody>
      </p:sp>
      <p:cxnSp>
        <p:nvCxnSpPr>
          <p:cNvPr id="25" name="直线连接符 24"/>
          <p:cNvCxnSpPr/>
          <p:nvPr/>
        </p:nvCxnSpPr>
        <p:spPr bwMode="auto">
          <a:xfrm>
            <a:off x="4427984" y="2852936"/>
            <a:ext cx="2352262" cy="0"/>
          </a:xfrm>
          <a:prstGeom prst="line">
            <a:avLst/>
          </a:prstGeom>
          <a:solidFill>
            <a:schemeClr val="accent1"/>
          </a:solidFill>
          <a:ln w="22225" cap="flat" cmpd="sng" algn="ctr">
            <a:solidFill>
              <a:srgbClr val="FF0000"/>
            </a:solidFill>
            <a:prstDash val="solid"/>
            <a:round/>
            <a:headEnd type="none" w="med" len="med"/>
            <a:tailEnd type="none" w="med" len="med"/>
          </a:ln>
          <a:effectLst/>
        </p:spPr>
      </p:cxn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1131" y="6133863"/>
            <a:ext cx="2333625" cy="466725"/>
          </a:xfrm>
          <a:prstGeom prst="rect">
            <a:avLst/>
          </a:prstGeom>
        </p:spPr>
      </p:pic>
      <p:sp>
        <p:nvSpPr>
          <p:cNvPr id="4" name="矩形 3"/>
          <p:cNvSpPr/>
          <p:nvPr/>
        </p:nvSpPr>
        <p:spPr>
          <a:xfrm>
            <a:off x="3203848" y="5292111"/>
            <a:ext cx="338554" cy="261610"/>
          </a:xfrm>
          <a:prstGeom prst="rect">
            <a:avLst/>
          </a:prstGeom>
        </p:spPr>
        <p:txBody>
          <a:bodyPr wrap="none">
            <a:spAutoFit/>
          </a:bodyPr>
          <a:lstStyle/>
          <a:p>
            <a:r>
              <a:rPr lang="en-US" altLang="zh-CN" sz="1100" dirty="0" smtClean="0">
                <a:latin typeface="Consolas" charset="0"/>
                <a:ea typeface="Consolas" charset="0"/>
                <a:cs typeface="Consolas" charset="0"/>
              </a:rPr>
              <a:t>+1</a:t>
            </a:r>
            <a:endParaRPr lang="zh-CN" altLang="en-US" sz="1100" dirty="0"/>
          </a:p>
        </p:txBody>
      </p:sp>
    </p:spTree>
    <p:extLst>
      <p:ext uri="{BB962C8B-B14F-4D97-AF65-F5344CB8AC3E}">
        <p14:creationId xmlns:p14="http://schemas.microsoft.com/office/powerpoint/2010/main" val="1467465150"/>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ppt_x"/>
                                          </p:val>
                                        </p:tav>
                                        <p:tav tm="100000">
                                          <p:val>
                                            <p:strVal val="#ppt_x"/>
                                          </p:val>
                                        </p:tav>
                                      </p:tavLst>
                                    </p:anim>
                                    <p:anim calcmode="lin" valueType="num">
                                      <p:cBhvr additive="base">
                                        <p:cTn id="16" dur="500" fill="hold"/>
                                        <p:tgtEl>
                                          <p:spTgt spid="7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ppt_x"/>
                                          </p:val>
                                        </p:tav>
                                        <p:tav tm="100000">
                                          <p:val>
                                            <p:strVal val="#ppt_x"/>
                                          </p:val>
                                        </p:tav>
                                      </p:tavLst>
                                    </p:anim>
                                    <p:anim calcmode="lin" valueType="num">
                                      <p:cBhvr additive="base">
                                        <p:cTn id="24" dur="500" fill="hold"/>
                                        <p:tgtEl>
                                          <p:spTgt spid="7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ppt_x"/>
                                          </p:val>
                                        </p:tav>
                                        <p:tav tm="100000">
                                          <p:val>
                                            <p:strVal val="#ppt_x"/>
                                          </p:val>
                                        </p:tav>
                                      </p:tavLst>
                                    </p:anim>
                                    <p:anim calcmode="lin" valueType="num">
                                      <p:cBhvr additive="base">
                                        <p:cTn id="36" dur="500" fill="hold"/>
                                        <p:tgtEl>
                                          <p:spTgt spid="7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1" grpId="0"/>
      <p:bldP spid="68" grpId="0"/>
      <p:bldP spid="70" grpId="0"/>
      <p:bldP spid="71" grpId="0"/>
      <p:bldP spid="72" grpId="0"/>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6"/>
          <p:cNvSpPr>
            <a:spLocks noChangeArrowheads="1"/>
          </p:cNvSpPr>
          <p:nvPr/>
        </p:nvSpPr>
        <p:spPr bwMode="auto">
          <a:xfrm>
            <a:off x="179512" y="1196752"/>
            <a:ext cx="8496944"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en-US" altLang="zh-CN" sz="2000" b="1" dirty="0">
                <a:latin typeface="Consolas" charset="0"/>
                <a:ea typeface="Consolas" charset="0"/>
                <a:cs typeface="Consolas" charset="0"/>
              </a:rPr>
              <a:t>fib(n) = fib(n-1) + fib(n-2):{0,1,1,2,3,5,8,…}</a:t>
            </a:r>
            <a:endParaRPr lang="zh-CN" altLang="en-US" sz="2000" b="1" dirty="0">
              <a:latin typeface="Consolas" charset="0"/>
              <a:ea typeface="Consolas" charset="0"/>
              <a:cs typeface="Consolas" charset="0"/>
            </a:endParaRPr>
          </a:p>
        </p:txBody>
      </p:sp>
      <p:sp>
        <p:nvSpPr>
          <p:cNvPr id="59"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例子：斐波那契序列</a:t>
            </a:r>
            <a:endParaRPr lang="zh-CN" altLang="en-US" dirty="0">
              <a:latin typeface="微软雅黑" pitchFamily="34" charset="-122"/>
              <a:ea typeface="微软雅黑" pitchFamily="34" charset="-122"/>
            </a:endParaRPr>
          </a:p>
        </p:txBody>
      </p:sp>
      <p:pic>
        <p:nvPicPr>
          <p:cNvPr id="11" name="图片 10"/>
          <p:cNvPicPr>
            <a:picLocks noChangeAspect="1"/>
          </p:cNvPicPr>
          <p:nvPr/>
        </p:nvPicPr>
        <p:blipFill>
          <a:blip r:embed="rId3"/>
          <a:stretch>
            <a:fillRect/>
          </a:stretch>
        </p:blipFill>
        <p:spPr>
          <a:xfrm>
            <a:off x="1121810" y="2980943"/>
            <a:ext cx="805283" cy="381450"/>
          </a:xfrm>
          <a:prstGeom prst="rect">
            <a:avLst/>
          </a:prstGeom>
        </p:spPr>
      </p:pic>
      <p:sp>
        <p:nvSpPr>
          <p:cNvPr id="13" name="右箭头 12"/>
          <p:cNvSpPr/>
          <p:nvPr/>
        </p:nvSpPr>
        <p:spPr bwMode="auto">
          <a:xfrm>
            <a:off x="2197587" y="2824953"/>
            <a:ext cx="356504" cy="384946"/>
          </a:xfrm>
          <a:prstGeom prst="rightArrow">
            <a:avLst/>
          </a:prstGeom>
          <a:solidFill>
            <a:schemeClr val="accent5">
              <a:lumMod val="50000"/>
            </a:schemeClr>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8" name="右箭头 27"/>
          <p:cNvSpPr/>
          <p:nvPr/>
        </p:nvSpPr>
        <p:spPr bwMode="auto">
          <a:xfrm>
            <a:off x="2197587" y="3877286"/>
            <a:ext cx="356504" cy="384946"/>
          </a:xfrm>
          <a:prstGeom prst="rightArrow">
            <a:avLst/>
          </a:prstGeom>
          <a:solidFill>
            <a:schemeClr val="accent5">
              <a:lumMod val="50000"/>
            </a:schemeClr>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pic>
        <p:nvPicPr>
          <p:cNvPr id="14" name="图片 13"/>
          <p:cNvPicPr>
            <a:picLocks noChangeAspect="1"/>
          </p:cNvPicPr>
          <p:nvPr/>
        </p:nvPicPr>
        <p:blipFill>
          <a:blip r:embed="rId4"/>
          <a:stretch>
            <a:fillRect/>
          </a:stretch>
        </p:blipFill>
        <p:spPr>
          <a:xfrm>
            <a:off x="2777864" y="3899649"/>
            <a:ext cx="4176577" cy="357993"/>
          </a:xfrm>
          <a:prstGeom prst="rect">
            <a:avLst/>
          </a:prstGeom>
        </p:spPr>
      </p:pic>
      <p:pic>
        <p:nvPicPr>
          <p:cNvPr id="2" name="图片 1"/>
          <p:cNvPicPr>
            <a:picLocks noChangeAspect="1"/>
          </p:cNvPicPr>
          <p:nvPr/>
        </p:nvPicPr>
        <p:blipFill>
          <a:blip r:embed="rId5"/>
          <a:stretch>
            <a:fillRect/>
          </a:stretch>
        </p:blipFill>
        <p:spPr>
          <a:xfrm>
            <a:off x="1101294" y="2595923"/>
            <a:ext cx="1003341" cy="334447"/>
          </a:xfrm>
          <a:prstGeom prst="rect">
            <a:avLst/>
          </a:prstGeom>
        </p:spPr>
      </p:pic>
      <p:pic>
        <p:nvPicPr>
          <p:cNvPr id="17" name="图片 16"/>
          <p:cNvPicPr>
            <a:picLocks noChangeAspect="1"/>
          </p:cNvPicPr>
          <p:nvPr/>
        </p:nvPicPr>
        <p:blipFill>
          <a:blip r:embed="rId6"/>
          <a:stretch>
            <a:fillRect/>
          </a:stretch>
        </p:blipFill>
        <p:spPr>
          <a:xfrm>
            <a:off x="2627784" y="3060562"/>
            <a:ext cx="2870582" cy="361332"/>
          </a:xfrm>
          <a:prstGeom prst="rect">
            <a:avLst/>
          </a:prstGeom>
        </p:spPr>
      </p:pic>
      <p:pic>
        <p:nvPicPr>
          <p:cNvPr id="18" name="图片 17"/>
          <p:cNvPicPr>
            <a:picLocks noChangeAspect="1"/>
          </p:cNvPicPr>
          <p:nvPr/>
        </p:nvPicPr>
        <p:blipFill>
          <a:blip r:embed="rId7"/>
          <a:stretch>
            <a:fillRect/>
          </a:stretch>
        </p:blipFill>
        <p:spPr>
          <a:xfrm>
            <a:off x="2679200" y="2560510"/>
            <a:ext cx="2317681" cy="344779"/>
          </a:xfrm>
          <a:prstGeom prst="rect">
            <a:avLst/>
          </a:prstGeom>
        </p:spPr>
      </p:pic>
      <p:sp>
        <p:nvSpPr>
          <p:cNvPr id="24" name="文本框 23"/>
          <p:cNvSpPr txBox="1"/>
          <p:nvPr/>
        </p:nvSpPr>
        <p:spPr>
          <a:xfrm>
            <a:off x="647564" y="4683266"/>
            <a:ext cx="7560840" cy="800219"/>
          </a:xfrm>
          <a:prstGeom prst="rect">
            <a:avLst/>
          </a:prstGeom>
          <a:solidFill>
            <a:schemeClr val="bg1"/>
          </a:solidFill>
          <a:ln w="31750">
            <a:solidFill>
              <a:srgbClr val="FF0000"/>
            </a:solidFill>
          </a:ln>
        </p:spPr>
        <p:txBody>
          <a:bodyPr wrap="square" rtlCol="0">
            <a:spAutoFit/>
          </a:bodyPr>
          <a:lstStyle/>
          <a:p>
            <a:pPr algn="ctr"/>
            <a:r>
              <a:rPr kumimoji="1" lang="zh-CN" altLang="en-US" sz="2300" b="1" dirty="0">
                <a:latin typeface="Microsoft YaHei" charset="0"/>
                <a:ea typeface="Microsoft YaHei" charset="0"/>
                <a:cs typeface="Microsoft YaHei" charset="0"/>
              </a:rPr>
              <a:t>递归实现斐波那契序列，复杂度呈天文数字上升，</a:t>
            </a:r>
            <a:endParaRPr kumimoji="1" lang="en-US" altLang="zh-CN" sz="2300" b="1" dirty="0">
              <a:latin typeface="Microsoft YaHei" charset="0"/>
              <a:ea typeface="Microsoft YaHei" charset="0"/>
              <a:cs typeface="Microsoft YaHei" charset="0"/>
            </a:endParaRPr>
          </a:p>
          <a:p>
            <a:pPr algn="ctr"/>
            <a:r>
              <a:rPr kumimoji="1" lang="zh-CN" altLang="en-US" sz="2300" b="1" dirty="0">
                <a:latin typeface="Microsoft YaHei" charset="0"/>
                <a:ea typeface="Microsoft YaHei" charset="0"/>
                <a:cs typeface="Microsoft YaHei" charset="0"/>
              </a:rPr>
              <a:t>程序将彻底崩溃</a:t>
            </a:r>
          </a:p>
        </p:txBody>
      </p:sp>
      <p:pic>
        <p:nvPicPr>
          <p:cNvPr id="26" name="图片 25"/>
          <p:cNvPicPr>
            <a:picLocks noChangeAspect="1"/>
          </p:cNvPicPr>
          <p:nvPr/>
        </p:nvPicPr>
        <p:blipFill>
          <a:blip r:embed="rId8"/>
          <a:stretch>
            <a:fillRect/>
          </a:stretch>
        </p:blipFill>
        <p:spPr>
          <a:xfrm>
            <a:off x="3431284" y="1642547"/>
            <a:ext cx="1909759" cy="579748"/>
          </a:xfrm>
          <a:prstGeom prst="rect">
            <a:avLst/>
          </a:prstGeom>
        </p:spPr>
      </p:pic>
      <p:sp>
        <p:nvSpPr>
          <p:cNvPr id="27" name="矩形 26"/>
          <p:cNvSpPr/>
          <p:nvPr/>
        </p:nvSpPr>
        <p:spPr>
          <a:xfrm>
            <a:off x="5634519" y="1805848"/>
            <a:ext cx="2156360" cy="369332"/>
          </a:xfrm>
          <a:prstGeom prst="rect">
            <a:avLst/>
          </a:prstGeom>
        </p:spPr>
        <p:txBody>
          <a:bodyPr wrap="none">
            <a:spAutoFit/>
          </a:bodyPr>
          <a:lstStyle/>
          <a:p>
            <a:pPr>
              <a:lnSpc>
                <a:spcPct val="90000"/>
              </a:lnSpc>
              <a:spcBef>
                <a:spcPct val="50000"/>
              </a:spcBef>
              <a:buClr>
                <a:srgbClr val="CC3300"/>
              </a:buClr>
              <a:buSzPct val="90000"/>
            </a:pPr>
            <a:r>
              <a:rPr lang="en-US" altLang="zh-CN" sz="2000" b="1" kern="0" dirty="0">
                <a:solidFill>
                  <a:srgbClr val="CC0000"/>
                </a:solidFill>
                <a:latin typeface="Consolas" panose="020B0609020204030204" pitchFamily="49" charset="0"/>
                <a:ea typeface="隶书" pitchFamily="49" charset="-122"/>
              </a:rPr>
              <a:t>// </a:t>
            </a:r>
            <a:r>
              <a:rPr lang="zh-CN" altLang="en-US" sz="2000" b="1" kern="0" dirty="0">
                <a:solidFill>
                  <a:srgbClr val="CC0000"/>
                </a:solidFill>
                <a:latin typeface="Consolas" panose="020B0609020204030204" pitchFamily="49" charset="0"/>
                <a:ea typeface="隶书" pitchFamily="49" charset="-122"/>
              </a:rPr>
              <a:t>指数形式递增</a:t>
            </a:r>
            <a:endParaRPr lang="en-US" altLang="zh-CN" sz="2000" b="1" kern="0" dirty="0">
              <a:solidFill>
                <a:srgbClr val="CC0000"/>
              </a:solidFill>
              <a:latin typeface="Consolas" panose="020B0609020204030204" pitchFamily="49" charset="0"/>
              <a:ea typeface="隶书" pitchFamily="49" charset="-122"/>
            </a:endParaRPr>
          </a:p>
        </p:txBody>
      </p:sp>
    </p:spTree>
    <p:extLst>
      <p:ext uri="{BB962C8B-B14F-4D97-AF65-F5344CB8AC3E}">
        <p14:creationId xmlns:p14="http://schemas.microsoft.com/office/powerpoint/2010/main" val="3607202451"/>
      </p:ext>
    </p:extLst>
  </p:cSld>
  <p:clrMapOvr>
    <a:masterClrMapping/>
  </p:clrMapOvr>
  <p:transition advTm="157">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6"/>
          <p:cNvSpPr>
            <a:spLocks noChangeArrowheads="1"/>
          </p:cNvSpPr>
          <p:nvPr/>
        </p:nvSpPr>
        <p:spPr bwMode="auto">
          <a:xfrm>
            <a:off x="251520" y="1469782"/>
            <a:ext cx="7827744" cy="4247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400" b="1" dirty="0">
                <a:latin typeface="Microsoft YaHei" charset="0"/>
                <a:ea typeface="Microsoft YaHei" charset="0"/>
                <a:cs typeface="Microsoft YaHei" charset="0"/>
              </a:rPr>
              <a:t>递归调用实例图：各递归实例均被大量重复调用</a:t>
            </a:r>
          </a:p>
        </p:txBody>
      </p:sp>
      <p:sp>
        <p:nvSpPr>
          <p:cNvPr id="24" name="圆角矩形 23"/>
          <p:cNvSpPr/>
          <p:nvPr/>
        </p:nvSpPr>
        <p:spPr bwMode="auto">
          <a:xfrm>
            <a:off x="4353162" y="2461264"/>
            <a:ext cx="321068" cy="397907"/>
          </a:xfrm>
          <a:prstGeom prst="roundRect">
            <a:avLst/>
          </a:prstGeom>
          <a:solidFill>
            <a:srgbClr val="FFFFCC"/>
          </a:solidFill>
          <a:ln w="25400">
            <a:solidFill>
              <a:schemeClr val="tx1"/>
            </a:solidFill>
          </a:ln>
        </p:spPr>
        <p:txBody>
          <a:bodyPr wrap="square" rtlCol="0">
            <a:spAutoFit/>
          </a:bodyPr>
          <a:lstStyle/>
          <a:p>
            <a:pPr algn="ctr"/>
            <a:r>
              <a:rPr lang="en-US" altLang="zh-CN" sz="1800">
                <a:latin typeface="Consolas" charset="0"/>
                <a:ea typeface="Consolas" charset="0"/>
                <a:cs typeface="Consolas" charset="0"/>
              </a:rPr>
              <a:t>5</a:t>
            </a:r>
            <a:endParaRPr lang="zh-CN" altLang="en-US" sz="1800" dirty="0">
              <a:latin typeface="Consolas" charset="0"/>
              <a:ea typeface="Consolas" charset="0"/>
              <a:cs typeface="Consolas" charset="0"/>
            </a:endParaRPr>
          </a:p>
        </p:txBody>
      </p:sp>
      <p:cxnSp>
        <p:nvCxnSpPr>
          <p:cNvPr id="25" name="直线箭头连接符 24"/>
          <p:cNvCxnSpPr/>
          <p:nvPr/>
        </p:nvCxnSpPr>
        <p:spPr bwMode="auto">
          <a:xfrm>
            <a:off x="4491029" y="2309479"/>
            <a:ext cx="0" cy="17550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6" name="直线箭头连接符 25"/>
          <p:cNvCxnSpPr/>
          <p:nvPr/>
        </p:nvCxnSpPr>
        <p:spPr bwMode="auto">
          <a:xfrm flipH="1">
            <a:off x="6169423" y="2649126"/>
            <a:ext cx="1223" cy="21375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9" name="直线箭头连接符 28"/>
          <p:cNvCxnSpPr>
            <a:stCxn id="24" idx="3"/>
          </p:cNvCxnSpPr>
          <p:nvPr/>
        </p:nvCxnSpPr>
        <p:spPr bwMode="auto">
          <a:xfrm flipV="1">
            <a:off x="4674230" y="2643899"/>
            <a:ext cx="1495193" cy="16319"/>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30" name="直线箭头连接符 29"/>
          <p:cNvCxnSpPr/>
          <p:nvPr/>
        </p:nvCxnSpPr>
        <p:spPr bwMode="auto">
          <a:xfrm flipV="1">
            <a:off x="3318115" y="2658547"/>
            <a:ext cx="1005159" cy="6942"/>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31" name="直线箭头连接符 30"/>
          <p:cNvCxnSpPr/>
          <p:nvPr/>
        </p:nvCxnSpPr>
        <p:spPr bwMode="auto">
          <a:xfrm>
            <a:off x="3342502" y="2649126"/>
            <a:ext cx="0" cy="21375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32" name="直线箭头连接符 31"/>
          <p:cNvCxnSpPr/>
          <p:nvPr/>
        </p:nvCxnSpPr>
        <p:spPr bwMode="auto">
          <a:xfrm>
            <a:off x="4079020" y="3019840"/>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33" name="直线箭头连接符 32"/>
          <p:cNvCxnSpPr/>
          <p:nvPr/>
        </p:nvCxnSpPr>
        <p:spPr bwMode="auto">
          <a:xfrm>
            <a:off x="3512172" y="3014052"/>
            <a:ext cx="571530"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34" name="直线箭头连接符 33"/>
          <p:cNvCxnSpPr/>
          <p:nvPr/>
        </p:nvCxnSpPr>
        <p:spPr bwMode="auto">
          <a:xfrm>
            <a:off x="2580849" y="3021419"/>
            <a:ext cx="667231"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35" name="直线箭头连接符 34"/>
          <p:cNvCxnSpPr/>
          <p:nvPr/>
        </p:nvCxnSpPr>
        <p:spPr bwMode="auto">
          <a:xfrm>
            <a:off x="2596468" y="3017163"/>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44" name="直线箭头连接符 43"/>
          <p:cNvCxnSpPr/>
          <p:nvPr/>
        </p:nvCxnSpPr>
        <p:spPr bwMode="auto">
          <a:xfrm>
            <a:off x="1916402" y="3505858"/>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45" name="直线箭头连接符 44"/>
          <p:cNvCxnSpPr/>
          <p:nvPr/>
        </p:nvCxnSpPr>
        <p:spPr bwMode="auto">
          <a:xfrm>
            <a:off x="1916402" y="3499077"/>
            <a:ext cx="495839"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6" name="直线箭头连接符 45"/>
          <p:cNvCxnSpPr/>
          <p:nvPr/>
        </p:nvCxnSpPr>
        <p:spPr bwMode="auto">
          <a:xfrm>
            <a:off x="2761498" y="3499077"/>
            <a:ext cx="211274"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7" name="直线箭头连接符 46"/>
          <p:cNvCxnSpPr>
            <a:endCxn id="101" idx="0"/>
          </p:cNvCxnSpPr>
          <p:nvPr/>
        </p:nvCxnSpPr>
        <p:spPr bwMode="auto">
          <a:xfrm>
            <a:off x="2972772" y="3489363"/>
            <a:ext cx="1" cy="36897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81" name="圆角矩形 80"/>
          <p:cNvSpPr/>
          <p:nvPr/>
        </p:nvSpPr>
        <p:spPr bwMode="auto">
          <a:xfrm>
            <a:off x="3184047" y="2870974"/>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4</a:t>
            </a:r>
            <a:endParaRPr lang="zh-CN" altLang="en-US" sz="1800" dirty="0">
              <a:latin typeface="Consolas" charset="0"/>
              <a:ea typeface="Consolas" charset="0"/>
              <a:cs typeface="Consolas" charset="0"/>
            </a:endParaRPr>
          </a:p>
        </p:txBody>
      </p:sp>
      <p:sp>
        <p:nvSpPr>
          <p:cNvPr id="84" name="圆角矩形 83"/>
          <p:cNvSpPr/>
          <p:nvPr/>
        </p:nvSpPr>
        <p:spPr bwMode="auto">
          <a:xfrm>
            <a:off x="2433528" y="3356993"/>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3</a:t>
            </a:r>
            <a:endParaRPr lang="zh-CN" altLang="en-US" sz="1800" dirty="0">
              <a:latin typeface="Consolas" charset="0"/>
              <a:ea typeface="Consolas" charset="0"/>
              <a:cs typeface="Consolas" charset="0"/>
            </a:endParaRPr>
          </a:p>
        </p:txBody>
      </p:sp>
      <p:sp>
        <p:nvSpPr>
          <p:cNvPr id="86" name="圆角矩形 85"/>
          <p:cNvSpPr/>
          <p:nvPr/>
        </p:nvSpPr>
        <p:spPr bwMode="auto">
          <a:xfrm>
            <a:off x="1753218" y="3828694"/>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2</a:t>
            </a:r>
            <a:endParaRPr lang="zh-CN" altLang="en-US" sz="1800" dirty="0">
              <a:latin typeface="Consolas" charset="0"/>
              <a:ea typeface="Consolas" charset="0"/>
              <a:cs typeface="Consolas" charset="0"/>
            </a:endParaRPr>
          </a:p>
        </p:txBody>
      </p:sp>
      <p:cxnSp>
        <p:nvCxnSpPr>
          <p:cNvPr id="87" name="直线箭头连接符 86"/>
          <p:cNvCxnSpPr/>
          <p:nvPr/>
        </p:nvCxnSpPr>
        <p:spPr bwMode="auto">
          <a:xfrm>
            <a:off x="2072500" y="3974580"/>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89" name="直线箭头连接符 88"/>
          <p:cNvCxnSpPr/>
          <p:nvPr/>
        </p:nvCxnSpPr>
        <p:spPr bwMode="auto">
          <a:xfrm>
            <a:off x="1494002" y="3974580"/>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90" name="直线箭头连接符 89"/>
          <p:cNvCxnSpPr/>
          <p:nvPr/>
        </p:nvCxnSpPr>
        <p:spPr bwMode="auto">
          <a:xfrm>
            <a:off x="2329686" y="3964169"/>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91" name="直线箭头连接符 90"/>
          <p:cNvCxnSpPr/>
          <p:nvPr/>
        </p:nvCxnSpPr>
        <p:spPr bwMode="auto">
          <a:xfrm>
            <a:off x="1494002" y="3974580"/>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92" name="圆角矩形 91"/>
          <p:cNvSpPr/>
          <p:nvPr/>
        </p:nvSpPr>
        <p:spPr bwMode="auto">
          <a:xfrm>
            <a:off x="1335546" y="4287836"/>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p:sp>
        <p:nvSpPr>
          <p:cNvPr id="93" name="圆角矩形 92"/>
          <p:cNvSpPr/>
          <p:nvPr/>
        </p:nvSpPr>
        <p:spPr bwMode="auto">
          <a:xfrm>
            <a:off x="2185641" y="4287836"/>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0</a:t>
            </a:r>
            <a:endParaRPr lang="zh-CN" altLang="en-US" sz="1800" dirty="0">
              <a:latin typeface="Consolas" charset="0"/>
              <a:ea typeface="Consolas" charset="0"/>
              <a:cs typeface="Consolas" charset="0"/>
            </a:endParaRPr>
          </a:p>
        </p:txBody>
      </p:sp>
      <p:sp>
        <p:nvSpPr>
          <p:cNvPr id="94" name="圆角矩形 93"/>
          <p:cNvSpPr/>
          <p:nvPr/>
        </p:nvSpPr>
        <p:spPr bwMode="auto">
          <a:xfrm>
            <a:off x="3923928" y="3356992"/>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2</a:t>
            </a:r>
            <a:endParaRPr lang="zh-CN" altLang="en-US" sz="1800" dirty="0">
              <a:latin typeface="Consolas" charset="0"/>
              <a:ea typeface="Consolas" charset="0"/>
              <a:cs typeface="Consolas" charset="0"/>
            </a:endParaRPr>
          </a:p>
        </p:txBody>
      </p:sp>
      <p:cxnSp>
        <p:nvCxnSpPr>
          <p:cNvPr id="95" name="直线箭头连接符 94"/>
          <p:cNvCxnSpPr/>
          <p:nvPr/>
        </p:nvCxnSpPr>
        <p:spPr bwMode="auto">
          <a:xfrm>
            <a:off x="4231813" y="3511670"/>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96" name="直线箭头连接符 95"/>
          <p:cNvCxnSpPr/>
          <p:nvPr/>
        </p:nvCxnSpPr>
        <p:spPr bwMode="auto">
          <a:xfrm>
            <a:off x="3653315" y="3511670"/>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97" name="直线箭头连接符 96"/>
          <p:cNvCxnSpPr/>
          <p:nvPr/>
        </p:nvCxnSpPr>
        <p:spPr bwMode="auto">
          <a:xfrm>
            <a:off x="4495246" y="3501258"/>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98" name="直线箭头连接符 97"/>
          <p:cNvCxnSpPr/>
          <p:nvPr/>
        </p:nvCxnSpPr>
        <p:spPr bwMode="auto">
          <a:xfrm>
            <a:off x="3653315" y="3511670"/>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99" name="圆角矩形 98"/>
          <p:cNvSpPr/>
          <p:nvPr/>
        </p:nvSpPr>
        <p:spPr bwMode="auto">
          <a:xfrm>
            <a:off x="3494859" y="3858341"/>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p:sp>
        <p:nvSpPr>
          <p:cNvPr id="100" name="圆角矩形 99"/>
          <p:cNvSpPr/>
          <p:nvPr/>
        </p:nvSpPr>
        <p:spPr bwMode="auto">
          <a:xfrm>
            <a:off x="4344954" y="3858341"/>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0</a:t>
            </a:r>
            <a:endParaRPr lang="zh-CN" altLang="en-US" sz="1800" dirty="0">
              <a:latin typeface="Consolas" charset="0"/>
              <a:ea typeface="Consolas" charset="0"/>
              <a:cs typeface="Consolas" charset="0"/>
            </a:endParaRPr>
          </a:p>
        </p:txBody>
      </p:sp>
      <p:sp>
        <p:nvSpPr>
          <p:cNvPr id="101" name="圆角矩形 100"/>
          <p:cNvSpPr/>
          <p:nvPr/>
        </p:nvSpPr>
        <p:spPr bwMode="auto">
          <a:xfrm>
            <a:off x="2814317" y="3858341"/>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p:cxnSp>
        <p:nvCxnSpPr>
          <p:cNvPr id="103" name="直线箭头连接符 102"/>
          <p:cNvCxnSpPr/>
          <p:nvPr/>
        </p:nvCxnSpPr>
        <p:spPr bwMode="auto">
          <a:xfrm>
            <a:off x="6921535" y="3011743"/>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04" name="直线箭头连接符 103"/>
          <p:cNvCxnSpPr/>
          <p:nvPr/>
        </p:nvCxnSpPr>
        <p:spPr bwMode="auto">
          <a:xfrm>
            <a:off x="6354687" y="3005956"/>
            <a:ext cx="571530"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105" name="直线箭头连接符 104"/>
          <p:cNvCxnSpPr/>
          <p:nvPr/>
        </p:nvCxnSpPr>
        <p:spPr bwMode="auto">
          <a:xfrm>
            <a:off x="5423364" y="3013322"/>
            <a:ext cx="667231"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106" name="直线箭头连接符 105"/>
          <p:cNvCxnSpPr/>
          <p:nvPr/>
        </p:nvCxnSpPr>
        <p:spPr bwMode="auto">
          <a:xfrm>
            <a:off x="5438983" y="3009067"/>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07" name="圆角矩形 106"/>
          <p:cNvSpPr/>
          <p:nvPr/>
        </p:nvSpPr>
        <p:spPr bwMode="auto">
          <a:xfrm>
            <a:off x="6026562" y="2862878"/>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3</a:t>
            </a:r>
            <a:endParaRPr lang="zh-CN" altLang="en-US" sz="1800" dirty="0">
              <a:latin typeface="Consolas" charset="0"/>
              <a:ea typeface="Consolas" charset="0"/>
              <a:cs typeface="Consolas" charset="0"/>
            </a:endParaRPr>
          </a:p>
        </p:txBody>
      </p:sp>
      <p:sp>
        <p:nvSpPr>
          <p:cNvPr id="108" name="圆角矩形 107"/>
          <p:cNvSpPr/>
          <p:nvPr/>
        </p:nvSpPr>
        <p:spPr bwMode="auto">
          <a:xfrm>
            <a:off x="5276043" y="3348896"/>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2</a:t>
            </a:r>
            <a:endParaRPr lang="zh-CN" altLang="en-US" sz="1800" dirty="0">
              <a:latin typeface="Consolas" charset="0"/>
              <a:ea typeface="Consolas" charset="0"/>
              <a:cs typeface="Consolas" charset="0"/>
            </a:endParaRPr>
          </a:p>
        </p:txBody>
      </p:sp>
      <p:sp>
        <p:nvSpPr>
          <p:cNvPr id="109" name="圆角矩形 108"/>
          <p:cNvSpPr/>
          <p:nvPr/>
        </p:nvSpPr>
        <p:spPr bwMode="auto">
          <a:xfrm>
            <a:off x="6766443" y="3348896"/>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p:cxnSp>
        <p:nvCxnSpPr>
          <p:cNvPr id="110" name="直线箭头连接符 109"/>
          <p:cNvCxnSpPr/>
          <p:nvPr/>
        </p:nvCxnSpPr>
        <p:spPr bwMode="auto">
          <a:xfrm>
            <a:off x="5606195" y="3527025"/>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111" name="直线箭头连接符 110"/>
          <p:cNvCxnSpPr/>
          <p:nvPr/>
        </p:nvCxnSpPr>
        <p:spPr bwMode="auto">
          <a:xfrm>
            <a:off x="5027697" y="3527025"/>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113" name="直线箭头连接符 112"/>
          <p:cNvCxnSpPr/>
          <p:nvPr/>
        </p:nvCxnSpPr>
        <p:spPr bwMode="auto">
          <a:xfrm>
            <a:off x="5027697" y="3527025"/>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14" name="圆角矩形 113"/>
          <p:cNvSpPr/>
          <p:nvPr/>
        </p:nvSpPr>
        <p:spPr bwMode="auto">
          <a:xfrm>
            <a:off x="4869242" y="3873697"/>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p:sp>
        <p:nvSpPr>
          <p:cNvPr id="115" name="圆角矩形 114"/>
          <p:cNvSpPr/>
          <p:nvPr/>
        </p:nvSpPr>
        <p:spPr bwMode="auto">
          <a:xfrm>
            <a:off x="5719336" y="3873697"/>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0</a:t>
            </a:r>
            <a:endParaRPr lang="zh-CN" altLang="en-US" sz="1800" dirty="0">
              <a:latin typeface="Consolas" charset="0"/>
              <a:ea typeface="Consolas" charset="0"/>
              <a:cs typeface="Consolas" charset="0"/>
            </a:endParaRPr>
          </a:p>
        </p:txBody>
      </p:sp>
      <p:cxnSp>
        <p:nvCxnSpPr>
          <p:cNvPr id="116" name="直线箭头连接符 115"/>
          <p:cNvCxnSpPr/>
          <p:nvPr/>
        </p:nvCxnSpPr>
        <p:spPr bwMode="auto">
          <a:xfrm>
            <a:off x="5868528" y="3526522"/>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例子：斐波那契序列</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143075279"/>
      </p:ext>
    </p:extLst>
  </p:cSld>
  <p:clrMapOvr>
    <a:masterClrMapping/>
  </p:clrMapOvr>
  <p:transition advTm="157">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bwMode="auto">
          <a:xfrm>
            <a:off x="768150" y="2260636"/>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0</a:t>
            </a:r>
            <a:endParaRPr lang="zh-CN" altLang="en-US" sz="1800" dirty="0">
              <a:latin typeface="Consolas" charset="0"/>
              <a:ea typeface="Consolas" charset="0"/>
              <a:cs typeface="Consolas" charset="0"/>
            </a:endParaRPr>
          </a:p>
        </p:txBody>
      </p:sp>
      <p:sp>
        <p:nvSpPr>
          <p:cNvPr id="60" name="圆角矩形 59"/>
          <p:cNvSpPr/>
          <p:nvPr/>
        </p:nvSpPr>
        <p:spPr bwMode="auto">
          <a:xfrm>
            <a:off x="1954427" y="2260635"/>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2</a:t>
            </a:r>
            <a:endParaRPr lang="zh-CN" altLang="en-US" sz="1800" dirty="0">
              <a:latin typeface="Consolas" charset="0"/>
              <a:ea typeface="Consolas" charset="0"/>
              <a:cs typeface="Consolas" charset="0"/>
            </a:endParaRPr>
          </a:p>
        </p:txBody>
      </p:sp>
      <p:sp>
        <p:nvSpPr>
          <p:cNvPr id="61" name="圆角矩形 60"/>
          <p:cNvSpPr/>
          <p:nvPr/>
        </p:nvSpPr>
        <p:spPr bwMode="auto">
          <a:xfrm>
            <a:off x="3155242" y="2260635"/>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4</a:t>
            </a:r>
            <a:endParaRPr lang="zh-CN" altLang="en-US" sz="1800" dirty="0">
              <a:latin typeface="Consolas" charset="0"/>
              <a:ea typeface="Consolas" charset="0"/>
              <a:cs typeface="Consolas" charset="0"/>
            </a:endParaRPr>
          </a:p>
        </p:txBody>
      </p:sp>
      <p:sp>
        <p:nvSpPr>
          <p:cNvPr id="62" name="圆角矩形 61"/>
          <p:cNvSpPr/>
          <p:nvPr/>
        </p:nvSpPr>
        <p:spPr bwMode="auto">
          <a:xfrm>
            <a:off x="4341518" y="2260635"/>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6</a:t>
            </a:r>
            <a:endParaRPr lang="zh-CN" altLang="en-US" sz="1800" dirty="0">
              <a:latin typeface="Consolas" charset="0"/>
              <a:ea typeface="Consolas" charset="0"/>
              <a:cs typeface="Consolas" charset="0"/>
            </a:endParaRPr>
          </a:p>
        </p:txBody>
      </p:sp>
      <p:sp>
        <p:nvSpPr>
          <p:cNvPr id="63" name="圆角矩形 62"/>
          <p:cNvSpPr/>
          <p:nvPr/>
        </p:nvSpPr>
        <p:spPr bwMode="auto">
          <a:xfrm>
            <a:off x="3707904" y="3140968"/>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5</a:t>
            </a:r>
            <a:endParaRPr lang="zh-CN" altLang="en-US" sz="1800" dirty="0">
              <a:latin typeface="Consolas" charset="0"/>
              <a:ea typeface="Consolas" charset="0"/>
              <a:cs typeface="Consolas" charset="0"/>
            </a:endParaRPr>
          </a:p>
        </p:txBody>
      </p:sp>
      <p:cxnSp>
        <p:nvCxnSpPr>
          <p:cNvPr id="64" name="直线箭头连接符 63"/>
          <p:cNvCxnSpPr>
            <a:stCxn id="58" idx="3"/>
            <a:endCxn id="60" idx="1"/>
          </p:cNvCxnSpPr>
          <p:nvPr/>
        </p:nvCxnSpPr>
        <p:spPr bwMode="auto">
          <a:xfrm flipV="1">
            <a:off x="1195773" y="2464947"/>
            <a:ext cx="758654" cy="1"/>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65" name="直线箭头连接符 64"/>
          <p:cNvCxnSpPr>
            <a:stCxn id="60" idx="3"/>
            <a:endCxn id="61" idx="1"/>
          </p:cNvCxnSpPr>
          <p:nvPr/>
        </p:nvCxnSpPr>
        <p:spPr bwMode="auto">
          <a:xfrm>
            <a:off x="2382050" y="2464947"/>
            <a:ext cx="773192"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66" name="直线箭头连接符 65"/>
          <p:cNvCxnSpPr>
            <a:stCxn id="61" idx="3"/>
            <a:endCxn id="62" idx="1"/>
          </p:cNvCxnSpPr>
          <p:nvPr/>
        </p:nvCxnSpPr>
        <p:spPr bwMode="auto">
          <a:xfrm>
            <a:off x="3582865" y="2464947"/>
            <a:ext cx="758653"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67" name="直线箭头连接符 66"/>
          <p:cNvCxnSpPr>
            <a:stCxn id="73" idx="3"/>
            <a:endCxn id="71" idx="1"/>
          </p:cNvCxnSpPr>
          <p:nvPr/>
        </p:nvCxnSpPr>
        <p:spPr bwMode="auto">
          <a:xfrm>
            <a:off x="1788476" y="3335678"/>
            <a:ext cx="758653"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68" name="直线箭头连接符 67"/>
          <p:cNvCxnSpPr>
            <a:stCxn id="71" idx="3"/>
            <a:endCxn id="63" idx="1"/>
          </p:cNvCxnSpPr>
          <p:nvPr/>
        </p:nvCxnSpPr>
        <p:spPr bwMode="auto">
          <a:xfrm>
            <a:off x="2974752" y="3335678"/>
            <a:ext cx="733152" cy="960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69" name="弧 68"/>
          <p:cNvSpPr/>
          <p:nvPr/>
        </p:nvSpPr>
        <p:spPr bwMode="auto">
          <a:xfrm rot="5400000">
            <a:off x="3492764" y="2209592"/>
            <a:ext cx="1324215" cy="905408"/>
          </a:xfrm>
          <a:prstGeom prst="arc">
            <a:avLst>
              <a:gd name="adj1" fmla="val 16100640"/>
              <a:gd name="adj2" fmla="val 13833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70" name="弧 69"/>
          <p:cNvSpPr/>
          <p:nvPr/>
        </p:nvSpPr>
        <p:spPr bwMode="auto">
          <a:xfrm rot="5400000">
            <a:off x="2258760" y="2214779"/>
            <a:ext cx="1324215" cy="905408"/>
          </a:xfrm>
          <a:prstGeom prst="arc">
            <a:avLst>
              <a:gd name="adj1" fmla="val 16100640"/>
              <a:gd name="adj2" fmla="val 13833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71" name="圆角矩形 70"/>
          <p:cNvSpPr/>
          <p:nvPr/>
        </p:nvSpPr>
        <p:spPr bwMode="auto">
          <a:xfrm>
            <a:off x="2547129" y="3131366"/>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3</a:t>
            </a:r>
            <a:endParaRPr lang="zh-CN" altLang="en-US" sz="1800" dirty="0">
              <a:latin typeface="Consolas" charset="0"/>
              <a:ea typeface="Consolas" charset="0"/>
              <a:cs typeface="Consolas" charset="0"/>
            </a:endParaRPr>
          </a:p>
        </p:txBody>
      </p:sp>
      <p:sp>
        <p:nvSpPr>
          <p:cNvPr id="72" name="弧 71"/>
          <p:cNvSpPr/>
          <p:nvPr/>
        </p:nvSpPr>
        <p:spPr bwMode="auto">
          <a:xfrm rot="5400000">
            <a:off x="1130167" y="2304482"/>
            <a:ext cx="1324215" cy="741155"/>
          </a:xfrm>
          <a:prstGeom prst="arc">
            <a:avLst>
              <a:gd name="adj1" fmla="val 16100640"/>
              <a:gd name="adj2" fmla="val 13833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73" name="圆角矩形 72"/>
          <p:cNvSpPr/>
          <p:nvPr/>
        </p:nvSpPr>
        <p:spPr bwMode="auto">
          <a:xfrm>
            <a:off x="1360853" y="3131366"/>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mc:AlternateContent xmlns:mc="http://schemas.openxmlformats.org/markup-compatibility/2006" xmlns:a14="http://schemas.microsoft.com/office/drawing/2010/main">
        <mc:Choice Requires="a14">
          <p:sp>
            <p:nvSpPr>
              <p:cNvPr id="83" name="Rectangle 166"/>
              <p:cNvSpPr>
                <a:spLocks noChangeArrowheads="1"/>
              </p:cNvSpPr>
              <p:nvPr/>
            </p:nvSpPr>
            <p:spPr bwMode="auto">
              <a:xfrm>
                <a:off x="5246927" y="2150737"/>
                <a:ext cx="3332684" cy="2369880"/>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spcBef>
                    <a:spcPts val="0"/>
                  </a:spcBef>
                  <a:buClr>
                    <a:srgbClr val="CC3300"/>
                  </a:buClr>
                  <a:buSzPct val="90000"/>
                  <a:buFont typeface="Wingdings" panose="05000000000000000000" pitchFamily="2" charset="2"/>
                  <a:buChar char="ü"/>
                </a:pPr>
                <a:r>
                  <a:rPr lang="en-US" altLang="zh-CN" sz="2000" dirty="0">
                    <a:latin typeface="Consolas" charset="0"/>
                    <a:ea typeface="Consolas" charset="0"/>
                    <a:cs typeface="Consolas" charset="0"/>
                  </a:rPr>
                  <a:t>f = 1; g = 0;</a:t>
                </a:r>
              </a:p>
              <a:p>
                <a:pPr>
                  <a:spcBef>
                    <a:spcPts val="0"/>
                  </a:spcBef>
                  <a:buClr>
                    <a:srgbClr val="CC3300"/>
                  </a:buClr>
                  <a:buSzPct val="90000"/>
                </a:pPr>
                <a:r>
                  <a:rPr lang="en-US" altLang="zh-CN" sz="2000" dirty="0">
                    <a:latin typeface="Consolas" charset="0"/>
                    <a:ea typeface="Consolas" charset="0"/>
                    <a:cs typeface="Consolas" charset="0"/>
                  </a:rPr>
                  <a:t>   While ( 0 &lt; n--) {</a:t>
                </a:r>
              </a:p>
              <a:p>
                <a:pPr>
                  <a:spcBef>
                    <a:spcPts val="0"/>
                  </a:spcBef>
                  <a:buClr>
                    <a:srgbClr val="CC3300"/>
                  </a:buClr>
                  <a:buSzPct val="90000"/>
                </a:pPr>
                <a:r>
                  <a:rPr lang="en-US" altLang="zh-CN" sz="2000" dirty="0">
                    <a:latin typeface="Consolas" charset="0"/>
                    <a:ea typeface="Consolas" charset="0"/>
                    <a:cs typeface="Consolas" charset="0"/>
                  </a:rPr>
                  <a:t>       g = g + f;</a:t>
                </a:r>
              </a:p>
              <a:p>
                <a:pPr>
                  <a:spcBef>
                    <a:spcPts val="0"/>
                  </a:spcBef>
                  <a:buClr>
                    <a:srgbClr val="CC3300"/>
                  </a:buClr>
                  <a:buSzPct val="90000"/>
                </a:pPr>
                <a:r>
                  <a:rPr lang="en-US" altLang="zh-CN" sz="2000" dirty="0">
                    <a:latin typeface="Consolas" charset="0"/>
                    <a:ea typeface="Consolas" charset="0"/>
                    <a:cs typeface="Consolas" charset="0"/>
                  </a:rPr>
                  <a:t>       f = g – f;</a:t>
                </a:r>
              </a:p>
              <a:p>
                <a:pPr>
                  <a:spcBef>
                    <a:spcPts val="0"/>
                  </a:spcBef>
                  <a:buClr>
                    <a:srgbClr val="CC3300"/>
                  </a:buClr>
                  <a:buSzPct val="90000"/>
                </a:pPr>
                <a:r>
                  <a:rPr lang="en-US" altLang="zh-CN" sz="2000" dirty="0">
                    <a:latin typeface="Consolas" charset="0"/>
                    <a:ea typeface="Consolas" charset="0"/>
                    <a:cs typeface="Consolas" charset="0"/>
                  </a:rPr>
                  <a:t>   }</a:t>
                </a:r>
              </a:p>
              <a:p>
                <a:pPr>
                  <a:spcBef>
                    <a:spcPts val="0"/>
                  </a:spcBef>
                  <a:buClr>
                    <a:srgbClr val="CC3300"/>
                  </a:buClr>
                  <a:buSzPct val="90000"/>
                </a:pPr>
                <a:r>
                  <a:rPr lang="en-US" altLang="zh-CN" sz="2000" dirty="0">
                    <a:latin typeface="Consolas" charset="0"/>
                    <a:ea typeface="Consolas" charset="0"/>
                    <a:cs typeface="Consolas" charset="0"/>
                  </a:rPr>
                  <a:t>   return g;</a:t>
                </a:r>
              </a:p>
              <a:p>
                <a:pPr marL="342900" indent="-342900">
                  <a:lnSpc>
                    <a:spcPct val="90000"/>
                  </a:lnSpc>
                  <a:spcBef>
                    <a:spcPct val="50000"/>
                  </a:spcBef>
                  <a:buClr>
                    <a:srgbClr val="CC3300"/>
                  </a:buClr>
                  <a:buSzPct val="90000"/>
                  <a:buFont typeface="Wingdings" panose="05000000000000000000" pitchFamily="2" charset="2"/>
                  <a:buChar char="ü"/>
                </a:pPr>
                <a:r>
                  <a:rPr lang="en-US" altLang="zh-CN" sz="2000" dirty="0">
                    <a:latin typeface="Consolas" charset="0"/>
                    <a:ea typeface="Consolas" charset="0"/>
                    <a:cs typeface="Consolas" charset="0"/>
                  </a:rPr>
                  <a:t>T(n)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a:t>
                </a:r>
                <a:r>
                  <a:rPr lang="en-US" altLang="zh-CN" sz="2000" i="1" dirty="0">
                    <a:latin typeface="Consolas" charset="0"/>
                    <a:ea typeface="Consolas" charset="0"/>
                    <a:cs typeface="Consolas" charset="0"/>
                  </a:rPr>
                  <a:t>n</a:t>
                </a:r>
                <a:r>
                  <a:rPr lang="en-US" altLang="zh-CN" sz="2000" dirty="0">
                    <a:latin typeface="Consolas" charset="0"/>
                    <a:ea typeface="Consolas" charset="0"/>
                    <a:cs typeface="Consolas" charset="0"/>
                  </a:rPr>
                  <a:t>)</a:t>
                </a:r>
                <a:endParaRPr lang="zh-CN" altLang="en-US" sz="2000" dirty="0"/>
              </a:p>
            </p:txBody>
          </p:sp>
        </mc:Choice>
        <mc:Fallback xmlns="">
          <p:sp>
            <p:nvSpPr>
              <p:cNvPr id="83" name="Rectangle 166"/>
              <p:cNvSpPr>
                <a:spLocks noRot="1" noChangeAspect="1" noMove="1" noResize="1" noEditPoints="1" noAdjustHandles="1" noChangeArrowheads="1" noChangeShapeType="1" noTextEdit="1"/>
              </p:cNvSpPr>
              <p:nvPr/>
            </p:nvSpPr>
            <p:spPr bwMode="auto">
              <a:xfrm>
                <a:off x="5246927" y="2150737"/>
                <a:ext cx="3332684" cy="2369880"/>
              </a:xfrm>
              <a:prstGeom prst="rect">
                <a:avLst/>
              </a:prstGeom>
              <a:blipFill>
                <a:blip r:embed="rId3"/>
                <a:stretch>
                  <a:fillRect l="-793" t="-1542" b="-3856"/>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
        <p:nvSpPr>
          <p:cNvPr id="85" name="Rectangle 166"/>
          <p:cNvSpPr>
            <a:spLocks noChangeArrowheads="1"/>
          </p:cNvSpPr>
          <p:nvPr/>
        </p:nvSpPr>
        <p:spPr bwMode="auto">
          <a:xfrm>
            <a:off x="323528" y="1402268"/>
            <a:ext cx="6281438" cy="4247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400" b="1" dirty="0">
                <a:latin typeface="Microsoft YaHei" charset="0"/>
                <a:ea typeface="Microsoft YaHei" charset="0"/>
                <a:cs typeface="Microsoft YaHei" charset="0"/>
              </a:rPr>
              <a:t>迭代调用实例图：各实例只被调用一次</a:t>
            </a:r>
          </a:p>
        </p:txBody>
      </p:sp>
      <p:sp>
        <p:nvSpPr>
          <p:cNvPr id="88" name="椭圆 87"/>
          <p:cNvSpPr/>
          <p:nvPr/>
        </p:nvSpPr>
        <p:spPr bwMode="auto">
          <a:xfrm>
            <a:off x="1485700" y="2209162"/>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a</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02" name="椭圆 101"/>
          <p:cNvSpPr/>
          <p:nvPr/>
        </p:nvSpPr>
        <p:spPr bwMode="auto">
          <a:xfrm>
            <a:off x="1871272" y="2864283"/>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b</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12" name="椭圆 111"/>
          <p:cNvSpPr/>
          <p:nvPr/>
        </p:nvSpPr>
        <p:spPr bwMode="auto">
          <a:xfrm>
            <a:off x="2075080" y="3394933"/>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c</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4" name="椭圆 123"/>
          <p:cNvSpPr/>
          <p:nvPr/>
        </p:nvSpPr>
        <p:spPr bwMode="auto">
          <a:xfrm>
            <a:off x="2680383" y="2190849"/>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d</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5" name="椭圆 124"/>
          <p:cNvSpPr/>
          <p:nvPr/>
        </p:nvSpPr>
        <p:spPr bwMode="auto">
          <a:xfrm>
            <a:off x="3069876" y="2864283"/>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e</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6" name="椭圆 125"/>
          <p:cNvSpPr/>
          <p:nvPr/>
        </p:nvSpPr>
        <p:spPr bwMode="auto">
          <a:xfrm>
            <a:off x="3311432" y="3394446"/>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f</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7" name="椭圆 126"/>
          <p:cNvSpPr/>
          <p:nvPr/>
        </p:nvSpPr>
        <p:spPr bwMode="auto">
          <a:xfrm>
            <a:off x="3897364" y="2190849"/>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g</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8" name="椭圆 127"/>
          <p:cNvSpPr/>
          <p:nvPr/>
        </p:nvSpPr>
        <p:spPr bwMode="auto">
          <a:xfrm>
            <a:off x="4296910" y="2869422"/>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h</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9" name="文本框 128"/>
          <p:cNvSpPr txBox="1"/>
          <p:nvPr/>
        </p:nvSpPr>
        <p:spPr>
          <a:xfrm>
            <a:off x="768150" y="5063462"/>
            <a:ext cx="7904445" cy="446276"/>
          </a:xfrm>
          <a:prstGeom prst="rect">
            <a:avLst/>
          </a:prstGeom>
          <a:solidFill>
            <a:schemeClr val="bg1"/>
          </a:solidFill>
          <a:ln w="31750">
            <a:solidFill>
              <a:srgbClr val="FF0000"/>
            </a:solidFill>
          </a:ln>
        </p:spPr>
        <p:txBody>
          <a:bodyPr wrap="square" rtlCol="0">
            <a:spAutoFit/>
          </a:bodyPr>
          <a:lstStyle/>
          <a:p>
            <a:pPr algn="ctr"/>
            <a:r>
              <a:rPr kumimoji="1" lang="zh-CN" altLang="en-US" sz="2300" b="1" dirty="0">
                <a:latin typeface="Microsoft YaHei" charset="0"/>
                <a:ea typeface="Microsoft YaHei" charset="0"/>
                <a:cs typeface="Microsoft YaHei" charset="0"/>
              </a:rPr>
              <a:t>天壤之别的差距！复杂度分析对算法设计至关重要！</a:t>
            </a:r>
          </a:p>
        </p:txBody>
      </p:sp>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例子：斐波那契序列</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355368788"/>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additive="base">
                                        <p:cTn id="7" dur="500" fill="hold"/>
                                        <p:tgtEl>
                                          <p:spTgt spid="129"/>
                                        </p:tgtEl>
                                        <p:attrNameLst>
                                          <p:attrName>ppt_x</p:attrName>
                                        </p:attrNameLst>
                                      </p:cBhvr>
                                      <p:tavLst>
                                        <p:tav tm="0">
                                          <p:val>
                                            <p:strVal val="#ppt_x"/>
                                          </p:val>
                                        </p:tav>
                                        <p:tav tm="100000">
                                          <p:val>
                                            <p:strVal val="#ppt_x"/>
                                          </p:val>
                                        </p:tav>
                                      </p:tavLst>
                                    </p:anim>
                                    <p:anim calcmode="lin" valueType="num">
                                      <p:cBhvr additive="base">
                                        <p:cTn id="8"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课程信息</a:t>
            </a:r>
          </a:p>
        </p:txBody>
      </p:sp>
      <p:sp>
        <p:nvSpPr>
          <p:cNvPr id="11" name="TextBox 20"/>
          <p:cNvSpPr txBox="1">
            <a:spLocks noChangeArrowheads="1"/>
          </p:cNvSpPr>
          <p:nvPr/>
        </p:nvSpPr>
        <p:spPr bwMode="auto">
          <a:xfrm>
            <a:off x="179512" y="1196752"/>
            <a:ext cx="8716756" cy="5155257"/>
          </a:xfrm>
          <a:prstGeom prst="rect">
            <a:avLst/>
          </a:prstGeom>
          <a:solidFill>
            <a:schemeClr val="bg1"/>
          </a:solidFill>
          <a:ln w="9525">
            <a:noFill/>
            <a:miter lim="800000"/>
            <a:headEnd/>
            <a:tailEnd/>
          </a:ln>
        </p:spPr>
        <p:txBody>
          <a:bodyPr wrap="square">
            <a:spAutoFit/>
          </a:bodyPr>
          <a:lstStyle/>
          <a:p>
            <a:pPr marL="342900" lvl="3" indent="-342900">
              <a:spcAft>
                <a:spcPts val="1200"/>
              </a:spcAft>
              <a:buClr>
                <a:srgbClr val="C00000"/>
              </a:buClr>
              <a:buFont typeface="Wingdings" panose="05000000000000000000" pitchFamily="2" charset="2"/>
              <a:buChar char="n"/>
              <a:defRPr/>
            </a:pPr>
            <a:r>
              <a:rPr lang="zh-CN" altLang="en-US" sz="3200" b="1" dirty="0">
                <a:latin typeface="微软雅黑" panose="020B0503020204020204" pitchFamily="34" charset="-122"/>
                <a:ea typeface="微软雅黑" panose="020B0503020204020204" pitchFamily="34" charset="-122"/>
              </a:rPr>
              <a:t> 课程成绩计算</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共</a:t>
            </a:r>
            <a:r>
              <a:rPr lang="en-US" altLang="zh-CN" sz="3200" b="1" dirty="0" smtClean="0">
                <a:latin typeface="微软雅黑" panose="020B0503020204020204" pitchFamily="34" charset="-122"/>
                <a:ea typeface="微软雅黑" panose="020B0503020204020204" pitchFamily="34" charset="-122"/>
              </a:rPr>
              <a:t>100</a:t>
            </a:r>
            <a:r>
              <a:rPr lang="zh-CN" altLang="en-US" sz="3200" b="1" dirty="0" smtClean="0">
                <a:latin typeface="微软雅黑" panose="020B0503020204020204" pitchFamily="34" charset="-122"/>
                <a:ea typeface="微软雅黑" panose="020B0503020204020204" pitchFamily="34" charset="-122"/>
              </a:rPr>
              <a:t>分</a:t>
            </a:r>
            <a:r>
              <a:rPr lang="en-US" altLang="zh-CN" sz="32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测试题（基本</a:t>
            </a:r>
            <a:r>
              <a:rPr lang="zh-CN" altLang="en-US" sz="2400" b="1" dirty="0">
                <a:latin typeface="微软雅黑" panose="020B0503020204020204" pitchFamily="34" charset="-122"/>
                <a:ea typeface="微软雅黑" panose="020B0503020204020204" pitchFamily="34" charset="-122"/>
              </a:rPr>
              <a:t>概念</a:t>
            </a:r>
            <a:r>
              <a:rPr lang="en-US" altLang="zh-CN" sz="2400" b="1" dirty="0" smtClean="0">
                <a:latin typeface="微软雅黑" panose="020B0503020204020204" pitchFamily="34" charset="-122"/>
                <a:ea typeface="微软雅黑" panose="020B0503020204020204" pitchFamily="34" charset="-122"/>
              </a:rPr>
              <a:t>14</a:t>
            </a:r>
            <a:r>
              <a:rPr lang="zh-CN" altLang="en-US" sz="2400" b="1" dirty="0" smtClean="0">
                <a:latin typeface="微软雅黑" panose="020B0503020204020204" pitchFamily="34" charset="-122"/>
                <a:ea typeface="微软雅黑" panose="020B0503020204020204" pitchFamily="34" charset="-122"/>
              </a:rPr>
              <a:t>次</a:t>
            </a:r>
            <a:r>
              <a:rPr lang="en-US" altLang="zh-CN"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每次</a:t>
            </a:r>
            <a:r>
              <a:rPr lang="en-US" altLang="zh-CN" sz="2400" b="1" dirty="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分，</a:t>
            </a:r>
            <a:r>
              <a:rPr lang="en-US" altLang="zh-CN" sz="2400" b="1" dirty="0" smtClean="0">
                <a:latin typeface="微软雅黑" panose="020B0503020204020204" pitchFamily="34" charset="-122"/>
                <a:ea typeface="微软雅黑" panose="020B0503020204020204" pitchFamily="34" charset="-122"/>
              </a:rPr>
              <a:t>14%</a:t>
            </a:r>
            <a:r>
              <a:rPr lang="en-US" altLang="zh-CN" sz="2400" b="1" baseline="30000"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a:t>
            </a:r>
            <a:endParaRPr lang="en-US" altLang="zh-CN" sz="2400" b="1" baseline="30000" dirty="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课</a:t>
            </a:r>
            <a:r>
              <a:rPr lang="zh-CN" altLang="zh-CN" sz="2400" b="1" dirty="0">
                <a:latin typeface="微软雅黑" panose="020B0503020204020204" pitchFamily="34" charset="-122"/>
                <a:ea typeface="微软雅黑" panose="020B0503020204020204" pitchFamily="34" charset="-122"/>
              </a:rPr>
              <a:t>程平时作业</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OJ</a:t>
            </a:r>
            <a:r>
              <a:rPr lang="zh-CN" altLang="en-US" sz="2400" b="1" dirty="0">
                <a:latin typeface="微软雅黑" panose="020B0503020204020204" pitchFamily="34" charset="-122"/>
                <a:ea typeface="微软雅黑" panose="020B0503020204020204" pitchFamily="34" charset="-122"/>
              </a:rPr>
              <a:t>编程训练</a:t>
            </a:r>
            <a:r>
              <a:rPr lang="en-US" altLang="zh-CN" sz="2400" b="1" dirty="0" smtClean="0">
                <a:latin typeface="微软雅黑" panose="020B0503020204020204" pitchFamily="34" charset="-122"/>
                <a:ea typeface="微软雅黑" panose="020B0503020204020204" pitchFamily="34" charset="-122"/>
              </a:rPr>
              <a:t>11</a:t>
            </a:r>
            <a:r>
              <a:rPr lang="zh-CN" altLang="en-US" sz="2400" b="1" dirty="0" smtClean="0">
                <a:latin typeface="微软雅黑" panose="020B0503020204020204" pitchFamily="34" charset="-122"/>
                <a:ea typeface="微软雅黑" panose="020B0503020204020204" pitchFamily="34" charset="-122"/>
              </a:rPr>
              <a:t>题</a:t>
            </a:r>
            <a:r>
              <a:rPr lang="zh-CN" altLang="en-US" sz="2400" b="1" dirty="0">
                <a:latin typeface="微软雅黑" panose="020B0503020204020204" pitchFamily="34" charset="-122"/>
                <a:ea typeface="微软雅黑" panose="020B0503020204020204" pitchFamily="34" charset="-122"/>
              </a:rPr>
              <a:t>，完成每题获得</a:t>
            </a:r>
            <a:r>
              <a:rPr lang="en-US" altLang="zh-CN" sz="2400" b="1" dirty="0">
                <a:latin typeface="微软雅黑" panose="020B0503020204020204" pitchFamily="34" charset="-122"/>
                <a:ea typeface="微软雅黑" panose="020B0503020204020204" pitchFamily="34" charset="-122"/>
              </a:rPr>
              <a:t>1.5</a:t>
            </a:r>
            <a:r>
              <a:rPr lang="zh-CN" altLang="en-US" sz="2400" b="1" dirty="0">
                <a:latin typeface="微软雅黑" panose="020B0503020204020204" pitchFamily="34" charset="-122"/>
                <a:ea typeface="微软雅黑" panose="020B0503020204020204" pitchFamily="34" charset="-122"/>
              </a:rPr>
              <a:t>分，</a:t>
            </a:r>
            <a:r>
              <a:rPr lang="zh-CN" altLang="en-US" sz="2400" b="1" dirty="0" smtClean="0">
                <a:latin typeface="微软雅黑" panose="020B0503020204020204" pitchFamily="34" charset="-122"/>
                <a:ea typeface="微软雅黑" panose="020B0503020204020204" pitchFamily="34" charset="-122"/>
              </a:rPr>
              <a:t>共</a:t>
            </a:r>
            <a:r>
              <a:rPr lang="en-US" altLang="zh-CN" sz="2400" b="1" dirty="0" smtClean="0">
                <a:latin typeface="微软雅黑" panose="020B0503020204020204" pitchFamily="34" charset="-122"/>
                <a:ea typeface="微软雅黑" panose="020B0503020204020204" pitchFamily="34" charset="-122"/>
              </a:rPr>
              <a:t>16.5</a:t>
            </a:r>
            <a:r>
              <a:rPr lang="zh-CN" altLang="en-US" sz="2400" b="1" dirty="0" smtClean="0">
                <a:latin typeface="微软雅黑" panose="020B0503020204020204" pitchFamily="34" charset="-122"/>
                <a:ea typeface="微软雅黑" panose="020B0503020204020204" pitchFamily="34" charset="-122"/>
              </a:rPr>
              <a:t>分</a:t>
            </a:r>
            <a:r>
              <a:rPr lang="zh-CN" altLang="en-US" sz="2400" b="1" dirty="0">
                <a:latin typeface="微软雅黑" panose="020B0503020204020204" pitchFamily="34" charset="-122"/>
                <a:ea typeface="微软雅黑" panose="020B0503020204020204" pitchFamily="34" charset="-122"/>
              </a:rPr>
              <a:t>，另</a:t>
            </a:r>
            <a:r>
              <a:rPr lang="zh-CN" altLang="en-US" sz="2400" b="1" dirty="0" smtClean="0">
                <a:latin typeface="微软雅黑" panose="020B0503020204020204" pitchFamily="34" charset="-122"/>
                <a:ea typeface="微软雅黑" panose="020B0503020204020204" pitchFamily="34" charset="-122"/>
              </a:rPr>
              <a:t>有</a:t>
            </a:r>
            <a:r>
              <a:rPr lang="en-US" altLang="zh-CN" sz="2400" b="1" dirty="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分为完成速度分</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19.5</a:t>
            </a:r>
            <a:r>
              <a:rPr lang="en-US" altLang="zh-CN" sz="2400" b="1" dirty="0" smtClean="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科研</a:t>
            </a:r>
            <a:r>
              <a:rPr lang="zh-CN" altLang="zh-CN" sz="2400" b="1" dirty="0">
                <a:latin typeface="微软雅黑" panose="020B0503020204020204" pitchFamily="34" charset="-122"/>
                <a:ea typeface="微软雅黑" panose="020B0503020204020204" pitchFamily="34" charset="-122"/>
              </a:rPr>
              <a:t>大</a:t>
            </a:r>
            <a:r>
              <a:rPr lang="zh-CN" altLang="zh-CN" sz="2400" b="1" dirty="0" smtClean="0">
                <a:latin typeface="微软雅黑" panose="020B0503020204020204" pitchFamily="34" charset="-122"/>
                <a:ea typeface="微软雅黑" panose="020B0503020204020204" pitchFamily="34" charset="-122"/>
              </a:rPr>
              <a:t>作业</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次</a:t>
            </a:r>
            <a:r>
              <a:rPr lang="zh-CN" altLang="zh-CN"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5%</a:t>
            </a:r>
            <a:r>
              <a:rPr lang="en-US" altLang="zh-CN" sz="2400" b="1" baseline="30000" dirty="0" smtClean="0">
                <a:solidFill>
                  <a:srgbClr val="FF0000"/>
                </a:solidFill>
                <a:latin typeface="微软雅黑" panose="020B0503020204020204" pitchFamily="34" charset="-122"/>
                <a:ea typeface="微软雅黑" panose="020B0503020204020204" pitchFamily="34" charset="-122"/>
              </a:rPr>
              <a:t>&amp;</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期中考试（</a:t>
            </a:r>
            <a:r>
              <a:rPr lang="en-US" altLang="zh-CN" sz="2400" b="1" dirty="0" smtClean="0">
                <a:latin typeface="微软雅黑" panose="020B0503020204020204" pitchFamily="34" charset="-122"/>
                <a:ea typeface="微软雅黑" panose="020B0503020204020204" pitchFamily="34" charset="-122"/>
              </a:rPr>
              <a:t>20%</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zh-CN" sz="2400" b="1" dirty="0">
                <a:latin typeface="微软雅黑" panose="020B0503020204020204" pitchFamily="34" charset="-122"/>
                <a:ea typeface="微软雅黑" panose="020B0503020204020204" pitchFamily="34" charset="-122"/>
              </a:rPr>
              <a:t>期末考试</a:t>
            </a:r>
            <a:r>
              <a:rPr lang="zh-CN" altLang="zh-CN"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40%</a:t>
            </a:r>
            <a:r>
              <a:rPr lang="zh-CN" altLang="zh-CN"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选课分 </a:t>
            </a:r>
            <a:r>
              <a:rPr lang="en-US" altLang="zh-CN" sz="2400" b="1" smtClean="0">
                <a:latin typeface="微软雅黑" panose="020B0503020204020204" pitchFamily="34" charset="-122"/>
                <a:ea typeface="微软雅黑" panose="020B0503020204020204" pitchFamily="34" charset="-122"/>
              </a:rPr>
              <a:t>1.5 </a:t>
            </a:r>
            <a:r>
              <a:rPr lang="zh-CN" altLang="en-US" sz="2400" b="1" dirty="0" smtClean="0">
                <a:latin typeface="微软雅黑" panose="020B0503020204020204" pitchFamily="34" charset="-122"/>
                <a:ea typeface="微软雅黑" panose="020B0503020204020204" pitchFamily="34" charset="-122"/>
              </a:rPr>
              <a:t>分</a:t>
            </a:r>
            <a:endParaRPr lang="en-US" altLang="zh-CN" sz="2400" b="1" dirty="0">
              <a:latin typeface="微软雅黑" panose="020B0503020204020204" pitchFamily="34" charset="-122"/>
              <a:ea typeface="微软雅黑" panose="020B0503020204020204" pitchFamily="34" charset="-122"/>
            </a:endParaRPr>
          </a:p>
          <a:p>
            <a:pPr marL="457200" lvl="3">
              <a:spcAft>
                <a:spcPts val="600"/>
              </a:spcAft>
              <a:buClr>
                <a:srgbClr val="C00000"/>
              </a:buClr>
              <a:defRPr/>
            </a:pPr>
            <a:endParaRPr lang="en-US" altLang="zh-CN" sz="2400" b="1" dirty="0">
              <a:latin typeface="微软雅黑" panose="020B0503020204020204" pitchFamily="34" charset="-122"/>
              <a:ea typeface="微软雅黑" panose="020B0503020204020204" pitchFamily="34" charset="-122"/>
            </a:endParaRPr>
          </a:p>
          <a:p>
            <a:pPr marL="457200" lvl="3">
              <a:buClr>
                <a:srgbClr val="C00000"/>
              </a:buClr>
              <a:defRPr/>
            </a:pP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分</a:t>
            </a:r>
            <a:r>
              <a:rPr lang="zh-CN" altLang="en-US" sz="2000" b="1" dirty="0">
                <a:latin typeface="微软雅黑" panose="020B0503020204020204" pitchFamily="34" charset="-122"/>
                <a:ea typeface="微软雅黑" panose="020B0503020204020204" pitchFamily="34" charset="-122"/>
              </a:rPr>
              <a:t>完成速度分（按每次完成情况排名</a:t>
            </a:r>
            <a:r>
              <a:rPr lang="zh-CN" altLang="en-US" sz="2000" b="1" dirty="0" smtClean="0">
                <a:latin typeface="微软雅黑" panose="020B0503020204020204" pitchFamily="34" charset="-122"/>
                <a:ea typeface="微软雅黑" panose="020B0503020204020204" pitchFamily="34" charset="-122"/>
              </a:rPr>
              <a:t>），代码抄袭每道倒扣</a:t>
            </a: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分</a:t>
            </a:r>
            <a:endParaRPr lang="en-US" altLang="zh-CN" sz="2000" b="1" dirty="0">
              <a:latin typeface="微软雅黑" panose="020B0503020204020204" pitchFamily="34" charset="-122"/>
              <a:ea typeface="微软雅黑" panose="020B0503020204020204" pitchFamily="34" charset="-122"/>
            </a:endParaRPr>
          </a:p>
          <a:p>
            <a:pPr marL="457200" lvl="3">
              <a:buClr>
                <a:srgbClr val="C00000"/>
              </a:buClr>
              <a:defRPr/>
            </a:pPr>
            <a:r>
              <a:rPr lang="en-US" altLang="zh-CN" sz="2000" b="1" baseline="30000" dirty="0">
                <a:solidFill>
                  <a:srgbClr val="FF0000"/>
                </a:solidFill>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 随堂发卷，当节课下课提交或下周提交，自己打印补交</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成绩减半</a:t>
            </a:r>
            <a:endParaRPr lang="en-US" altLang="zh-CN" sz="2000" b="1" dirty="0">
              <a:latin typeface="微软雅黑" panose="020B0503020204020204" pitchFamily="34" charset="-122"/>
              <a:ea typeface="微软雅黑" panose="020B0503020204020204" pitchFamily="34" charset="-122"/>
            </a:endParaRPr>
          </a:p>
          <a:p>
            <a:pPr marL="457200" lvl="3">
              <a:buClr>
                <a:srgbClr val="C00000"/>
              </a:buClr>
              <a:defRPr/>
            </a:pPr>
            <a:r>
              <a:rPr lang="en-US" altLang="zh-CN" sz="2000" b="1" baseline="30000" dirty="0">
                <a:solidFill>
                  <a:srgbClr val="FF0000"/>
                </a:solidFill>
                <a:latin typeface="微软雅黑" panose="020B0503020204020204" pitchFamily="34" charset="-122"/>
                <a:ea typeface="微软雅黑" panose="020B0503020204020204" pitchFamily="34" charset="-122"/>
              </a:rPr>
              <a:t>&amp; </a:t>
            </a:r>
            <a:r>
              <a:rPr lang="zh-CN" altLang="en-US" sz="2000" b="1" dirty="0">
                <a:latin typeface="微软雅黑" panose="020B0503020204020204" pitchFamily="34" charset="-122"/>
                <a:ea typeface="微软雅黑" panose="020B0503020204020204" pitchFamily="34" charset="-122"/>
              </a:rPr>
              <a:t>：大作业在考试周后组织</a:t>
            </a:r>
            <a:r>
              <a:rPr lang="zh-CN" altLang="en-US" sz="2000" b="1" dirty="0" smtClean="0">
                <a:latin typeface="微软雅黑" panose="020B0503020204020204" pitchFamily="34" charset="-122"/>
                <a:ea typeface="微软雅黑" panose="020B0503020204020204" pitchFamily="34" charset="-122"/>
              </a:rPr>
              <a:t>答辩</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完成</a:t>
            </a:r>
            <a:r>
              <a:rPr lang="zh-CN" altLang="en-US" sz="2000" b="1" dirty="0">
                <a:latin typeface="微软雅黑" panose="020B0503020204020204" pitchFamily="34" charset="-122"/>
                <a:ea typeface="微软雅黑" panose="020B0503020204020204" pitchFamily="34" charset="-122"/>
              </a:rPr>
              <a:t>代码（在已有代码上修改）和</a:t>
            </a:r>
            <a:r>
              <a:rPr lang="en-US" altLang="zh-CN" sz="2000" b="1" dirty="0">
                <a:latin typeface="微软雅黑" panose="020B0503020204020204" pitchFamily="34" charset="-122"/>
                <a:ea typeface="微软雅黑" panose="020B0503020204020204" pitchFamily="34" charset="-122"/>
              </a:rPr>
              <a:t>PPT</a:t>
            </a:r>
          </a:p>
        </p:txBody>
      </p:sp>
    </p:spTree>
    <p:extLst>
      <p:ext uri="{BB962C8B-B14F-4D97-AF65-F5344CB8AC3E}">
        <p14:creationId xmlns:p14="http://schemas.microsoft.com/office/powerpoint/2010/main" val="1442444320"/>
      </p:ext>
    </p:extLst>
  </p:cSld>
  <p:clrMapOvr>
    <a:masterClrMapping/>
  </p:clrMapOvr>
  <p:transition advTm="157">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716399066"/>
              </p:ext>
            </p:extLst>
          </p:nvPr>
        </p:nvGraphicFramePr>
        <p:xfrm>
          <a:off x="179512" y="1268761"/>
          <a:ext cx="8712968" cy="4429043"/>
        </p:xfrm>
        <a:graphic>
          <a:graphicData uri="http://schemas.openxmlformats.org/drawingml/2006/table">
            <a:tbl>
              <a:tblPr firstRow="1" bandRow="1">
                <a:tableStyleId>{5C22544A-7EE6-4342-B048-85BDC9FD1C3A}</a:tableStyleId>
              </a:tblPr>
              <a:tblGrid>
                <a:gridCol w="866193">
                  <a:extLst>
                    <a:ext uri="{9D8B030D-6E8A-4147-A177-3AD203B41FA5}">
                      <a16:colId xmlns:a16="http://schemas.microsoft.com/office/drawing/2014/main" val="20000"/>
                    </a:ext>
                  </a:extLst>
                </a:gridCol>
                <a:gridCol w="2208973">
                  <a:extLst>
                    <a:ext uri="{9D8B030D-6E8A-4147-A177-3AD203B41FA5}">
                      <a16:colId xmlns:a16="http://schemas.microsoft.com/office/drawing/2014/main" val="20001"/>
                    </a:ext>
                  </a:extLst>
                </a:gridCol>
                <a:gridCol w="2830690">
                  <a:extLst>
                    <a:ext uri="{9D8B030D-6E8A-4147-A177-3AD203B41FA5}">
                      <a16:colId xmlns:a16="http://schemas.microsoft.com/office/drawing/2014/main" val="20002"/>
                    </a:ext>
                  </a:extLst>
                </a:gridCol>
                <a:gridCol w="2807112">
                  <a:extLst>
                    <a:ext uri="{9D8B030D-6E8A-4147-A177-3AD203B41FA5}">
                      <a16:colId xmlns:a16="http://schemas.microsoft.com/office/drawing/2014/main" val="20003"/>
                    </a:ext>
                  </a:extLst>
                </a:gridCol>
              </a:tblGrid>
              <a:tr h="576063">
                <a:tc>
                  <a:txBody>
                    <a:bodyPr/>
                    <a:lstStyle/>
                    <a:p>
                      <a:endParaRPr lang="zh-CN" altLang="en-US" sz="2000" b="1" dirty="0">
                        <a:solidFill>
                          <a:srgbClr val="C00000"/>
                        </a:solidFill>
                        <a:latin typeface="Microsoft YaHei" charset="0"/>
                        <a:ea typeface="Microsoft YaHei" charset="0"/>
                        <a:cs typeface="Microsoft YaHei" charset="0"/>
                      </a:endParaRPr>
                    </a:p>
                  </a:txBody>
                  <a:tcPr marL="108000" marR="108000" marT="72000" marB="72000">
                    <a:noFill/>
                  </a:tcPr>
                </a:tc>
                <a:tc>
                  <a:txBody>
                    <a:bodyPr/>
                    <a:lstStyle/>
                    <a:p>
                      <a:r>
                        <a:rPr lang="zh-CN" altLang="en-US" sz="2800" b="1" i="0" kern="1200" dirty="0">
                          <a:solidFill>
                            <a:srgbClr val="C00000"/>
                          </a:solidFill>
                          <a:effectLst/>
                          <a:latin typeface="Microsoft YaHei" charset="0"/>
                          <a:ea typeface="Microsoft YaHei" charset="0"/>
                          <a:cs typeface="Microsoft YaHei" charset="0"/>
                        </a:rPr>
                        <a:t>定义</a:t>
                      </a:r>
                      <a:endParaRPr lang="zh-CN" altLang="en-US" sz="2800" b="1" dirty="0">
                        <a:solidFill>
                          <a:srgbClr val="C00000"/>
                        </a:solidFill>
                        <a:latin typeface="Microsoft YaHei" charset="0"/>
                        <a:ea typeface="Microsoft YaHei" charset="0"/>
                        <a:cs typeface="Microsoft YaHei" charset="0"/>
                      </a:endParaRPr>
                    </a:p>
                  </a:txBody>
                  <a:tcPr marL="108000" marR="108000" marT="72000" marB="72000">
                    <a:noFill/>
                  </a:tcPr>
                </a:tc>
                <a:tc>
                  <a:txBody>
                    <a:bodyPr/>
                    <a:lstStyle/>
                    <a:p>
                      <a:r>
                        <a:rPr lang="zh-CN" altLang="en-US" sz="2800" b="1" i="0" kern="1200" dirty="0">
                          <a:solidFill>
                            <a:srgbClr val="C00000"/>
                          </a:solidFill>
                          <a:effectLst/>
                          <a:latin typeface="Microsoft YaHei" charset="0"/>
                          <a:ea typeface="Microsoft YaHei" charset="0"/>
                          <a:cs typeface="Microsoft YaHei" charset="0"/>
                        </a:rPr>
                        <a:t>优点</a:t>
                      </a:r>
                      <a:endParaRPr lang="zh-CN" altLang="en-US" sz="2800" b="1" dirty="0">
                        <a:solidFill>
                          <a:srgbClr val="C00000"/>
                        </a:solidFill>
                        <a:latin typeface="Microsoft YaHei" charset="0"/>
                        <a:ea typeface="Microsoft YaHei" charset="0"/>
                        <a:cs typeface="Microsoft YaHei" charset="0"/>
                      </a:endParaRPr>
                    </a:p>
                  </a:txBody>
                  <a:tcPr marL="108000" marR="108000" marT="72000" marB="72000">
                    <a:noFill/>
                  </a:tcPr>
                </a:tc>
                <a:tc>
                  <a:txBody>
                    <a:bodyPr/>
                    <a:lstStyle/>
                    <a:p>
                      <a:r>
                        <a:rPr lang="zh-CN" altLang="en-US" sz="2800" b="1" i="0" kern="1200" dirty="0">
                          <a:solidFill>
                            <a:srgbClr val="C00000"/>
                          </a:solidFill>
                          <a:effectLst/>
                          <a:latin typeface="Microsoft YaHei" charset="0"/>
                          <a:ea typeface="Microsoft YaHei" charset="0"/>
                          <a:cs typeface="Microsoft YaHei" charset="0"/>
                        </a:rPr>
                        <a:t>缺点</a:t>
                      </a:r>
                      <a:endParaRPr lang="zh-CN" altLang="en-US" sz="2800" b="1" dirty="0">
                        <a:solidFill>
                          <a:srgbClr val="C00000"/>
                        </a:solidFill>
                        <a:latin typeface="Microsoft YaHei" charset="0"/>
                        <a:ea typeface="Microsoft YaHei" charset="0"/>
                        <a:cs typeface="Microsoft YaHei" charset="0"/>
                      </a:endParaRPr>
                    </a:p>
                  </a:txBody>
                  <a:tcPr marL="108000" marR="108000" marT="72000" marB="72000">
                    <a:noFill/>
                  </a:tcPr>
                </a:tc>
                <a:extLst>
                  <a:ext uri="{0D108BD9-81ED-4DB2-BD59-A6C34878D82A}">
                    <a16:rowId xmlns:a16="http://schemas.microsoft.com/office/drawing/2014/main" val="10000"/>
                  </a:ext>
                </a:extLst>
              </a:tr>
              <a:tr h="2112602">
                <a:tc>
                  <a:txBody>
                    <a:bodyPr/>
                    <a:lstStyle/>
                    <a:p>
                      <a:r>
                        <a:rPr lang="zh-CN" altLang="en-US" sz="2800" b="1" kern="1200" dirty="0">
                          <a:solidFill>
                            <a:srgbClr val="C00000"/>
                          </a:solidFill>
                          <a:effectLst/>
                          <a:latin typeface="Microsoft YaHei" charset="0"/>
                          <a:ea typeface="Microsoft YaHei" charset="0"/>
                          <a:cs typeface="Microsoft YaHei" charset="0"/>
                        </a:rPr>
                        <a:t>递归</a:t>
                      </a:r>
                    </a:p>
                  </a:txBody>
                  <a:tcPr marL="108000" marR="108000" marT="72000" marB="72000">
                    <a:noFill/>
                  </a:tcPr>
                </a:tc>
                <a:tc>
                  <a:txBody>
                    <a:bodyPr/>
                    <a:lstStyle/>
                    <a:p>
                      <a:pPr algn="l" latinLnBrk="1"/>
                      <a:r>
                        <a:rPr lang="zh-CN" altLang="en-US" sz="2000" b="1" kern="1200" dirty="0">
                          <a:solidFill>
                            <a:srgbClr val="000000"/>
                          </a:solidFill>
                          <a:effectLst/>
                          <a:latin typeface="Microsoft YaHei" charset="0"/>
                          <a:ea typeface="Microsoft YaHei" charset="0"/>
                          <a:cs typeface="Microsoft YaHei" charset="0"/>
                        </a:rPr>
                        <a:t>程序调用自身的编程技巧称为递归</a:t>
                      </a:r>
                    </a:p>
                  </a:txBody>
                  <a:tcPr marL="108000" marR="108000" marT="72000" marB="72000">
                    <a:noFill/>
                  </a:tcPr>
                </a:tc>
                <a:tc>
                  <a:txBody>
                    <a:bodyPr/>
                    <a:lstStyle/>
                    <a:p>
                      <a:pPr algn="l" latinLnBrk="1"/>
                      <a:r>
                        <a:rPr lang="en-US" altLang="zh-CN" sz="2000" b="1" dirty="0">
                          <a:solidFill>
                            <a:srgbClr val="000000"/>
                          </a:solidFill>
                          <a:effectLst/>
                          <a:latin typeface="Microsoft YaHei" charset="0"/>
                          <a:ea typeface="Microsoft YaHei" charset="0"/>
                          <a:cs typeface="Microsoft YaHei" charset="0"/>
                        </a:rPr>
                        <a:t>1</a:t>
                      </a:r>
                      <a:r>
                        <a:rPr lang="zh-CN" altLang="en-US" sz="2000" b="1" dirty="0">
                          <a:solidFill>
                            <a:srgbClr val="000000"/>
                          </a:solidFill>
                          <a:effectLst/>
                          <a:latin typeface="Microsoft YaHei" charset="0"/>
                          <a:ea typeface="Microsoft YaHei" charset="0"/>
                          <a:cs typeface="Microsoft YaHei" charset="0"/>
                        </a:rPr>
                        <a:t>）大问题化为小问题</a:t>
                      </a:r>
                      <a:r>
                        <a:rPr lang="en-US" altLang="zh-CN" sz="2000" b="1" dirty="0">
                          <a:solidFill>
                            <a:srgbClr val="000000"/>
                          </a:solidFill>
                          <a:effectLst/>
                          <a:latin typeface="Microsoft YaHei" charset="0"/>
                          <a:ea typeface="Microsoft YaHei" charset="0"/>
                          <a:cs typeface="Microsoft YaHei" charset="0"/>
                        </a:rPr>
                        <a:t>,</a:t>
                      </a:r>
                      <a:r>
                        <a:rPr lang="zh-CN" altLang="en-US" sz="2000" b="1" dirty="0">
                          <a:solidFill>
                            <a:srgbClr val="000000"/>
                          </a:solidFill>
                          <a:effectLst/>
                          <a:latin typeface="Microsoft YaHei" charset="0"/>
                          <a:ea typeface="Microsoft YaHei" charset="0"/>
                          <a:cs typeface="Microsoft YaHei" charset="0"/>
                        </a:rPr>
                        <a:t> 减少代码量；</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2</a:t>
                      </a:r>
                      <a:r>
                        <a:rPr lang="zh-CN" altLang="en-US" sz="2000" b="1" dirty="0">
                          <a:solidFill>
                            <a:srgbClr val="000000"/>
                          </a:solidFill>
                          <a:effectLst/>
                          <a:latin typeface="Microsoft YaHei" charset="0"/>
                          <a:ea typeface="Microsoft YaHei" charset="0"/>
                          <a:cs typeface="Microsoft YaHei" charset="0"/>
                        </a:rPr>
                        <a:t>）有限语句定义对象的无限集合</a:t>
                      </a:r>
                      <a:r>
                        <a:rPr lang="en-US" altLang="zh-CN" sz="2000" b="1" dirty="0">
                          <a:solidFill>
                            <a:srgbClr val="000000"/>
                          </a:solidFill>
                          <a:effectLst/>
                          <a:latin typeface="Microsoft YaHei" charset="0"/>
                          <a:ea typeface="Microsoft YaHei" charset="0"/>
                          <a:cs typeface="Microsoft YaHei" charset="0"/>
                        </a:rPr>
                        <a:t>.</a:t>
                      </a:r>
                      <a:r>
                        <a:rPr lang="zh-CN" altLang="en-US" sz="2000" b="1" dirty="0">
                          <a:solidFill>
                            <a:srgbClr val="000000"/>
                          </a:solidFill>
                          <a:effectLst/>
                          <a:latin typeface="Microsoft YaHei" charset="0"/>
                          <a:ea typeface="Microsoft YaHei" charset="0"/>
                          <a:cs typeface="Microsoft YaHei" charset="0"/>
                        </a:rPr>
                        <a:t>；</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3</a:t>
                      </a:r>
                      <a:r>
                        <a:rPr lang="zh-CN" altLang="en-US" sz="2000" b="1" dirty="0">
                          <a:solidFill>
                            <a:srgbClr val="000000"/>
                          </a:solidFill>
                          <a:effectLst/>
                          <a:latin typeface="Microsoft YaHei" charset="0"/>
                          <a:ea typeface="Microsoft YaHei" charset="0"/>
                          <a:cs typeface="Microsoft YaHei" charset="0"/>
                        </a:rPr>
                        <a:t>）代码简洁清晰，可读性更好</a:t>
                      </a:r>
                      <a:endParaRPr lang="zh-CN" altLang="en-US" sz="2000" b="1" dirty="0">
                        <a:effectLst/>
                        <a:latin typeface="Microsoft YaHei" charset="0"/>
                        <a:ea typeface="Microsoft YaHei" charset="0"/>
                        <a:cs typeface="Microsoft YaHei" charset="0"/>
                      </a:endParaRPr>
                    </a:p>
                  </a:txBody>
                  <a:tcPr marL="108000" marR="108000" marT="72000" marB="72000">
                    <a:noFill/>
                  </a:tcPr>
                </a:tc>
                <a:tc>
                  <a:txBody>
                    <a:bodyPr/>
                    <a:lstStyle/>
                    <a:p>
                      <a:pPr algn="l" latinLnBrk="1"/>
                      <a:r>
                        <a:rPr lang="en-US" altLang="zh-CN" sz="2000" b="1" dirty="0">
                          <a:solidFill>
                            <a:srgbClr val="000000"/>
                          </a:solidFill>
                          <a:effectLst/>
                          <a:latin typeface="Microsoft YaHei" charset="0"/>
                          <a:ea typeface="Microsoft YaHei" charset="0"/>
                          <a:cs typeface="Microsoft YaHei" charset="0"/>
                        </a:rPr>
                        <a:t>1</a:t>
                      </a:r>
                      <a:r>
                        <a:rPr lang="zh-CN" altLang="en-US" sz="2000" b="1" dirty="0">
                          <a:solidFill>
                            <a:srgbClr val="000000"/>
                          </a:solidFill>
                          <a:effectLst/>
                          <a:latin typeface="Microsoft YaHei" charset="0"/>
                          <a:ea typeface="Microsoft YaHei" charset="0"/>
                          <a:cs typeface="Microsoft YaHei" charset="0"/>
                        </a:rPr>
                        <a:t>）递归调用函数</a:t>
                      </a:r>
                      <a:r>
                        <a:rPr lang="en-US" altLang="zh-CN" sz="2000" b="1" dirty="0">
                          <a:solidFill>
                            <a:srgbClr val="000000"/>
                          </a:solidFill>
                          <a:effectLst/>
                          <a:latin typeface="Microsoft YaHei" charset="0"/>
                          <a:ea typeface="Microsoft YaHei" charset="0"/>
                          <a:cs typeface="Microsoft YaHei" charset="0"/>
                        </a:rPr>
                        <a:t>,</a:t>
                      </a:r>
                      <a:r>
                        <a:rPr lang="zh-CN" altLang="en-US" sz="2000" b="1" dirty="0">
                          <a:solidFill>
                            <a:srgbClr val="000000"/>
                          </a:solidFill>
                          <a:effectLst/>
                          <a:latin typeface="Microsoft YaHei" charset="0"/>
                          <a:ea typeface="Microsoft YaHei" charset="0"/>
                          <a:cs typeface="Microsoft YaHei" charset="0"/>
                        </a:rPr>
                        <a:t>浪费空间；</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2</a:t>
                      </a:r>
                      <a:r>
                        <a:rPr lang="zh-CN" altLang="en-US" sz="2000" b="1" dirty="0">
                          <a:solidFill>
                            <a:srgbClr val="000000"/>
                          </a:solidFill>
                          <a:effectLst/>
                          <a:latin typeface="Microsoft YaHei" charset="0"/>
                          <a:ea typeface="Microsoft YaHei" charset="0"/>
                          <a:cs typeface="Microsoft YaHei" charset="0"/>
                        </a:rPr>
                        <a:t>）递归太深容易造成堆栈的溢出</a:t>
                      </a:r>
                      <a:endParaRPr lang="zh-CN" altLang="en-US" sz="2000" b="1" dirty="0">
                        <a:effectLst/>
                        <a:latin typeface="Microsoft YaHei" charset="0"/>
                        <a:ea typeface="Microsoft YaHei" charset="0"/>
                        <a:cs typeface="Microsoft YaHei" charset="0"/>
                      </a:endParaRPr>
                    </a:p>
                    <a:p>
                      <a:pPr algn="l" latinLnBrk="1"/>
                      <a:r>
                        <a:rPr lang="zh-CN" altLang="en-US" sz="2000" b="1" dirty="0">
                          <a:effectLst/>
                          <a:latin typeface="Microsoft YaHei" charset="0"/>
                          <a:ea typeface="Microsoft YaHei" charset="0"/>
                          <a:cs typeface="Microsoft YaHei" charset="0"/>
                        </a:rPr>
                        <a:t> </a:t>
                      </a:r>
                    </a:p>
                  </a:txBody>
                  <a:tcPr marL="108000" marR="108000" marT="72000" marB="72000">
                    <a:noFill/>
                  </a:tcPr>
                </a:tc>
                <a:extLst>
                  <a:ext uri="{0D108BD9-81ED-4DB2-BD59-A6C34878D82A}">
                    <a16:rowId xmlns:a16="http://schemas.microsoft.com/office/drawing/2014/main" val="10001"/>
                  </a:ext>
                </a:extLst>
              </a:tr>
              <a:tr h="1740378">
                <a:tc>
                  <a:txBody>
                    <a:bodyPr/>
                    <a:lstStyle/>
                    <a:p>
                      <a:r>
                        <a:rPr lang="zh-CN" altLang="en-US" sz="2800" b="1" kern="1200" dirty="0">
                          <a:solidFill>
                            <a:srgbClr val="C00000"/>
                          </a:solidFill>
                          <a:effectLst/>
                          <a:latin typeface="Microsoft YaHei" charset="0"/>
                          <a:ea typeface="Microsoft YaHei" charset="0"/>
                          <a:cs typeface="Microsoft YaHei" charset="0"/>
                        </a:rPr>
                        <a:t>迭代</a:t>
                      </a:r>
                    </a:p>
                  </a:txBody>
                  <a:tcPr marL="108000" marR="108000" marT="72000" marB="72000">
                    <a:noFill/>
                  </a:tcPr>
                </a:tc>
                <a:tc>
                  <a:txBody>
                    <a:bodyPr/>
                    <a:lstStyle/>
                    <a:p>
                      <a:pPr algn="l" latinLnBrk="1"/>
                      <a:r>
                        <a:rPr lang="zh-CN" altLang="en-US" sz="2000" b="1" kern="1200" dirty="0">
                          <a:solidFill>
                            <a:srgbClr val="000000"/>
                          </a:solidFill>
                          <a:effectLst/>
                          <a:latin typeface="Microsoft YaHei" charset="0"/>
                          <a:ea typeface="Microsoft YaHei" charset="0"/>
                          <a:cs typeface="Microsoft YaHei" charset="0"/>
                        </a:rPr>
                        <a:t>利用变量的已有值推算出变量的一个新值，迭代就是</a:t>
                      </a:r>
                      <a:r>
                        <a:rPr lang="en-US" altLang="zh-CN" sz="2000" b="1" kern="1200" dirty="0">
                          <a:solidFill>
                            <a:srgbClr val="000000"/>
                          </a:solidFill>
                          <a:effectLst/>
                          <a:latin typeface="Microsoft YaHei" charset="0"/>
                          <a:ea typeface="Microsoft YaHei" charset="0"/>
                          <a:cs typeface="Microsoft YaHei" charset="0"/>
                        </a:rPr>
                        <a:t>A</a:t>
                      </a:r>
                      <a:r>
                        <a:rPr lang="zh-CN" altLang="en-US" sz="2000" b="1" kern="1200" dirty="0">
                          <a:solidFill>
                            <a:srgbClr val="000000"/>
                          </a:solidFill>
                          <a:effectLst/>
                          <a:latin typeface="Microsoft YaHei" charset="0"/>
                          <a:ea typeface="Microsoft YaHei" charset="0"/>
                          <a:cs typeface="Microsoft YaHei" charset="0"/>
                        </a:rPr>
                        <a:t>不停的调用</a:t>
                      </a:r>
                      <a:r>
                        <a:rPr lang="en-US" altLang="zh-CN" sz="2000" b="1" kern="1200" dirty="0">
                          <a:solidFill>
                            <a:srgbClr val="000000"/>
                          </a:solidFill>
                          <a:effectLst/>
                          <a:latin typeface="Microsoft YaHei" charset="0"/>
                          <a:ea typeface="Microsoft YaHei" charset="0"/>
                          <a:cs typeface="Microsoft YaHei" charset="0"/>
                        </a:rPr>
                        <a:t>B</a:t>
                      </a:r>
                      <a:endParaRPr lang="zh-CN" altLang="en-US" sz="2000" b="1" kern="1200" dirty="0">
                        <a:solidFill>
                          <a:srgbClr val="000000"/>
                        </a:solidFill>
                        <a:effectLst/>
                        <a:latin typeface="Microsoft YaHei" charset="0"/>
                        <a:ea typeface="Microsoft YaHei" charset="0"/>
                        <a:cs typeface="Microsoft YaHei" charset="0"/>
                      </a:endParaRPr>
                    </a:p>
                  </a:txBody>
                  <a:tcPr marL="108000" marR="108000" marT="72000" marB="72000">
                    <a:noFill/>
                  </a:tcPr>
                </a:tc>
                <a:tc>
                  <a:txBody>
                    <a:bodyPr/>
                    <a:lstStyle/>
                    <a:p>
                      <a:pPr algn="l" latinLnBrk="1"/>
                      <a:r>
                        <a:rPr lang="en-US" altLang="zh-CN" sz="2000" b="1" dirty="0">
                          <a:solidFill>
                            <a:srgbClr val="000000"/>
                          </a:solidFill>
                          <a:effectLst/>
                          <a:latin typeface="Microsoft YaHei" charset="0"/>
                          <a:ea typeface="Microsoft YaHei" charset="0"/>
                          <a:cs typeface="Microsoft YaHei" charset="0"/>
                        </a:rPr>
                        <a:t>1</a:t>
                      </a:r>
                      <a:r>
                        <a:rPr lang="zh-CN" altLang="en-US" sz="2000" b="1" dirty="0">
                          <a:solidFill>
                            <a:srgbClr val="000000"/>
                          </a:solidFill>
                          <a:effectLst/>
                          <a:latin typeface="Microsoft YaHei" charset="0"/>
                          <a:ea typeface="Microsoft YaHei" charset="0"/>
                          <a:cs typeface="Microsoft YaHei" charset="0"/>
                        </a:rPr>
                        <a:t>）迭代效率高，运行时间只因循环次数增加而增加；</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2</a:t>
                      </a:r>
                      <a:r>
                        <a:rPr lang="zh-CN" altLang="en-US" sz="2000" b="1" dirty="0">
                          <a:solidFill>
                            <a:srgbClr val="000000"/>
                          </a:solidFill>
                          <a:effectLst/>
                          <a:latin typeface="Microsoft YaHei" charset="0"/>
                          <a:ea typeface="Microsoft YaHei" charset="0"/>
                          <a:cs typeface="Microsoft YaHei" charset="0"/>
                        </a:rPr>
                        <a:t>）无额外时间与空间开销</a:t>
                      </a:r>
                      <a:endParaRPr lang="zh-CN" altLang="en-US" sz="2000" b="1" dirty="0">
                        <a:effectLst/>
                        <a:latin typeface="Microsoft YaHei" charset="0"/>
                        <a:ea typeface="Microsoft YaHei" charset="0"/>
                        <a:cs typeface="Microsoft YaHei" charset="0"/>
                      </a:endParaRPr>
                    </a:p>
                  </a:txBody>
                  <a:tcPr marL="108000" marR="108000" marT="72000" marB="72000">
                    <a:noFill/>
                  </a:tcPr>
                </a:tc>
                <a:tc>
                  <a:txBody>
                    <a:bodyPr/>
                    <a:lstStyle/>
                    <a:p>
                      <a:pPr algn="l" latinLnBrk="1"/>
                      <a:r>
                        <a:rPr lang="en-US" altLang="zh-CN" sz="2000" b="1" dirty="0">
                          <a:solidFill>
                            <a:srgbClr val="000000"/>
                          </a:solidFill>
                          <a:effectLst/>
                          <a:latin typeface="Microsoft YaHei" charset="0"/>
                          <a:ea typeface="Microsoft YaHei" charset="0"/>
                          <a:cs typeface="Microsoft YaHei" charset="0"/>
                        </a:rPr>
                        <a:t>1</a:t>
                      </a:r>
                      <a:r>
                        <a:rPr lang="zh-CN" altLang="en-US" sz="2000" b="1" dirty="0">
                          <a:solidFill>
                            <a:srgbClr val="000000"/>
                          </a:solidFill>
                          <a:effectLst/>
                          <a:latin typeface="Microsoft YaHei" charset="0"/>
                          <a:ea typeface="Microsoft YaHei" charset="0"/>
                          <a:cs typeface="Microsoft YaHei" charset="0"/>
                        </a:rPr>
                        <a:t>）不容易理解；</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2</a:t>
                      </a:r>
                      <a:r>
                        <a:rPr lang="zh-CN" altLang="en-US" sz="2000" b="1" dirty="0">
                          <a:solidFill>
                            <a:srgbClr val="000000"/>
                          </a:solidFill>
                          <a:effectLst/>
                          <a:latin typeface="Microsoft YaHei" charset="0"/>
                          <a:ea typeface="Microsoft YaHei" charset="0"/>
                          <a:cs typeface="Microsoft YaHei" charset="0"/>
                        </a:rPr>
                        <a:t>）代码不如递归简洁；</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3</a:t>
                      </a:r>
                      <a:r>
                        <a:rPr lang="zh-CN" altLang="en-US" sz="2000" b="1" dirty="0">
                          <a:solidFill>
                            <a:srgbClr val="000000"/>
                          </a:solidFill>
                          <a:effectLst/>
                          <a:latin typeface="Microsoft YaHei" charset="0"/>
                          <a:ea typeface="Microsoft YaHei" charset="0"/>
                          <a:cs typeface="Microsoft YaHei" charset="0"/>
                        </a:rPr>
                        <a:t>）编写复杂问题时困难</a:t>
                      </a:r>
                      <a:endParaRPr lang="zh-CN" altLang="en-US" sz="2000" b="1" dirty="0">
                        <a:effectLst/>
                        <a:latin typeface="Microsoft YaHei" charset="0"/>
                        <a:ea typeface="Microsoft YaHei" charset="0"/>
                        <a:cs typeface="Microsoft YaHei" charset="0"/>
                      </a:endParaRPr>
                    </a:p>
                  </a:txBody>
                  <a:tcPr marL="108000" marR="108000" marT="72000" marB="72000">
                    <a:noFill/>
                  </a:tcPr>
                </a:tc>
                <a:extLst>
                  <a:ext uri="{0D108BD9-81ED-4DB2-BD59-A6C34878D82A}">
                    <a16:rowId xmlns:a16="http://schemas.microsoft.com/office/drawing/2014/main" val="10002"/>
                  </a:ext>
                </a:extLst>
              </a:tr>
            </a:tbl>
          </a:graphicData>
        </a:graphic>
      </p:graphicFrame>
      <p:sp>
        <p:nvSpPr>
          <p:cNvPr id="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递归与迭代的比较</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894397770"/>
      </p:ext>
    </p:extLst>
  </p:cSld>
  <p:clrMapOvr>
    <a:masterClrMapping/>
  </p:clrMapOvr>
  <p:transition advTm="157">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p:cNvSpPr>
            <a:spLocks noGrp="1"/>
          </p:cNvSpPr>
          <p:nvPr>
            <p:ph type="title"/>
          </p:nvPr>
        </p:nvSpPr>
        <p:spPr>
          <a:xfrm>
            <a:off x="223900" y="194181"/>
            <a:ext cx="8668580" cy="642531"/>
          </a:xfrm>
        </p:spPr>
        <p:txBody>
          <a:bodyPr/>
          <a:lstStyle/>
          <a:p>
            <a:pPr>
              <a:defRPr/>
            </a:pPr>
            <a:r>
              <a:rPr lang="zh-CN" altLang="en-US" dirty="0">
                <a:solidFill>
                  <a:srgbClr val="003366"/>
                </a:solidFill>
                <a:latin typeface="微软雅黑" pitchFamily="34" charset="-122"/>
                <a:ea typeface="微软雅黑" pitchFamily="34" charset="-122"/>
              </a:rPr>
              <a:t>小 结</a:t>
            </a:r>
            <a:endParaRPr lang="zh-CN" altLang="en-US" dirty="0">
              <a:latin typeface="微软雅黑" pitchFamily="34" charset="-122"/>
              <a:ea typeface="微软雅黑" pitchFamily="34" charset="-122"/>
            </a:endParaRPr>
          </a:p>
        </p:txBody>
      </p:sp>
      <p:sp>
        <p:nvSpPr>
          <p:cNvPr id="25" name="椭圆 24"/>
          <p:cNvSpPr/>
          <p:nvPr/>
        </p:nvSpPr>
        <p:spPr bwMode="auto">
          <a:xfrm>
            <a:off x="2612674" y="2852936"/>
            <a:ext cx="3721027" cy="1156284"/>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a:latin typeface="微软雅黑" pitchFamily="34" charset="-122"/>
                <a:ea typeface="微软雅黑" pitchFamily="34" charset="-122"/>
                <a:cs typeface="Arial Unicode MS" pitchFamily="34" charset="-122"/>
              </a:rPr>
              <a:t>研究数据关系与计算规律</a:t>
            </a:r>
          </a:p>
        </p:txBody>
      </p:sp>
      <p:sp>
        <p:nvSpPr>
          <p:cNvPr id="31" name="右箭头 30"/>
          <p:cNvSpPr/>
          <p:nvPr/>
        </p:nvSpPr>
        <p:spPr bwMode="auto">
          <a:xfrm>
            <a:off x="6117677" y="3197934"/>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 name="椭圆 9"/>
          <p:cNvSpPr/>
          <p:nvPr/>
        </p:nvSpPr>
        <p:spPr bwMode="auto">
          <a:xfrm>
            <a:off x="6708855" y="2852936"/>
            <a:ext cx="2217134" cy="1152128"/>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a:latin typeface="微软雅黑" pitchFamily="34" charset="-122"/>
                <a:ea typeface="微软雅黑" pitchFamily="34" charset="-122"/>
                <a:cs typeface="Arial Unicode MS" pitchFamily="34" charset="-122"/>
              </a:rPr>
              <a:t>提高</a:t>
            </a:r>
          </a:p>
          <a:p>
            <a:pPr algn="ctr"/>
            <a:r>
              <a:rPr lang="zh-CN" altLang="en-US" sz="3200" b="1" dirty="0">
                <a:latin typeface="微软雅黑" pitchFamily="34" charset="-122"/>
                <a:ea typeface="微软雅黑" pitchFamily="34" charset="-122"/>
                <a:cs typeface="Arial Unicode MS" pitchFamily="34" charset="-122"/>
              </a:rPr>
              <a:t>效率</a:t>
            </a:r>
            <a:endParaRPr lang="zh-CN" altLang="en-US" sz="3200" b="1" dirty="0">
              <a:solidFill>
                <a:srgbClr val="FF0000"/>
              </a:solidFill>
              <a:latin typeface="微软雅黑" pitchFamily="34" charset="-122"/>
              <a:ea typeface="微软雅黑" pitchFamily="34" charset="-122"/>
              <a:cs typeface="Arial Unicode MS" pitchFamily="34" charset="-122"/>
            </a:endParaRPr>
          </a:p>
        </p:txBody>
      </p:sp>
      <p:sp>
        <p:nvSpPr>
          <p:cNvPr id="11" name="椭圆 10"/>
          <p:cNvSpPr/>
          <p:nvPr/>
        </p:nvSpPr>
        <p:spPr bwMode="auto">
          <a:xfrm>
            <a:off x="141013" y="2924944"/>
            <a:ext cx="2217134" cy="1128439"/>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a:latin typeface="微软雅黑" pitchFamily="34" charset="-122"/>
                <a:ea typeface="微软雅黑" pitchFamily="34" charset="-122"/>
                <a:cs typeface="Arial Unicode MS" pitchFamily="34" charset="-122"/>
              </a:rPr>
              <a:t>复杂度</a:t>
            </a:r>
          </a:p>
          <a:p>
            <a:pPr algn="ctr"/>
            <a:r>
              <a:rPr lang="zh-CN" altLang="en-US" sz="3200" b="1" dirty="0">
                <a:latin typeface="微软雅黑" pitchFamily="34" charset="-122"/>
                <a:ea typeface="微软雅黑" pitchFamily="34" charset="-122"/>
                <a:cs typeface="Arial Unicode MS" pitchFamily="34" charset="-122"/>
              </a:rPr>
              <a:t>分析</a:t>
            </a:r>
          </a:p>
        </p:txBody>
      </p:sp>
      <p:sp>
        <p:nvSpPr>
          <p:cNvPr id="12" name="右箭头 11"/>
          <p:cNvSpPr/>
          <p:nvPr/>
        </p:nvSpPr>
        <p:spPr bwMode="auto">
          <a:xfrm>
            <a:off x="2229245" y="3170089"/>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 name="矩形 2"/>
          <p:cNvSpPr/>
          <p:nvPr/>
        </p:nvSpPr>
        <p:spPr>
          <a:xfrm>
            <a:off x="323526" y="1247088"/>
            <a:ext cx="8784977" cy="1231106"/>
          </a:xfrm>
          <a:prstGeom prst="rect">
            <a:avLst/>
          </a:prstGeom>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a:latin typeface="微软雅黑" panose="020B0503020204020204" pitchFamily="34" charset="-122"/>
                <a:ea typeface="微软雅黑" panose="020B0503020204020204" pitchFamily="34" charset="-122"/>
              </a:rPr>
              <a:t>数据结构基本概念：数据结构、抽象数据类型</a:t>
            </a:r>
            <a:endParaRPr lang="en-US" altLang="zh-CN" sz="3200" b="1" dirty="0">
              <a:latin typeface="微软雅黑" panose="020B0503020204020204" pitchFamily="34" charset="-122"/>
              <a:ea typeface="微软雅黑" panose="020B0503020204020204" pitchFamily="34" charset="-122"/>
            </a:endParaRPr>
          </a:p>
          <a:p>
            <a:pPr marL="342900" indent="-342900">
              <a:spcAft>
                <a:spcPts val="1200"/>
              </a:spcAft>
              <a:buClr>
                <a:srgbClr val="C00000"/>
              </a:buClr>
              <a:buFont typeface="Wingdings" panose="05000000000000000000" pitchFamily="2" charset="2"/>
              <a:buChar char="n"/>
              <a:defRPr/>
            </a:pPr>
            <a:r>
              <a:rPr lang="zh-CN" altLang="en-US" sz="3200" b="1" dirty="0">
                <a:latin typeface="微软雅黑" panose="020B0503020204020204" pitchFamily="34" charset="-122"/>
                <a:ea typeface="微软雅黑" panose="020B0503020204020204" pitchFamily="34" charset="-122"/>
              </a:rPr>
              <a:t>算法与算法复杂度</a:t>
            </a:r>
            <a:endParaRPr lang="en-US" altLang="zh-CN" sz="3200" b="1" dirty="0">
              <a:latin typeface="微软雅黑" panose="020B0503020204020204" pitchFamily="34" charset="-122"/>
              <a:ea typeface="微软雅黑" panose="020B0503020204020204" pitchFamily="34" charset="-122"/>
            </a:endParaRPr>
          </a:p>
        </p:txBody>
      </p:sp>
      <p:sp>
        <p:nvSpPr>
          <p:cNvPr id="14" name="矩形 13"/>
          <p:cNvSpPr/>
          <p:nvPr/>
        </p:nvSpPr>
        <p:spPr>
          <a:xfrm>
            <a:off x="323526" y="4601418"/>
            <a:ext cx="8344747" cy="584775"/>
          </a:xfrm>
          <a:prstGeom prst="rect">
            <a:avLst/>
          </a:prstGeom>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a:latin typeface="微软雅黑" panose="020B0503020204020204" pitchFamily="34" charset="-122"/>
                <a:ea typeface="微软雅黑" panose="020B0503020204020204" pitchFamily="34" charset="-122"/>
              </a:rPr>
              <a:t>算法的复杂度分析：调用实例图与递推方程</a:t>
            </a:r>
            <a:endParaRPr lang="en-US" altLang="zh-CN" sz="3200" b="1" dirty="0">
              <a:latin typeface="微软雅黑" panose="020B0503020204020204" pitchFamily="34" charset="-122"/>
              <a:ea typeface="微软雅黑" panose="020B0503020204020204" pitchFamily="34" charset="-122"/>
            </a:endParaRPr>
          </a:p>
        </p:txBody>
      </p:sp>
      <p:sp>
        <p:nvSpPr>
          <p:cNvPr id="15" name="矩形 14"/>
          <p:cNvSpPr/>
          <p:nvPr/>
        </p:nvSpPr>
        <p:spPr>
          <a:xfrm>
            <a:off x="323526" y="5441840"/>
            <a:ext cx="8344747" cy="584775"/>
          </a:xfrm>
          <a:prstGeom prst="rect">
            <a:avLst/>
          </a:prstGeom>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a:latin typeface="微软雅黑" panose="020B0503020204020204" pitchFamily="34" charset="-122"/>
                <a:ea typeface="微软雅黑" panose="020B0503020204020204" pitchFamily="34" charset="-122"/>
              </a:rPr>
              <a:t>迭代与递归（分治与减治）</a:t>
            </a:r>
            <a:endParaRPr lang="en-US" altLang="zh-CN"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9524871"/>
      </p:ext>
    </p:extLst>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椭圆 24"/>
          <p:cNvSpPr/>
          <p:nvPr/>
        </p:nvSpPr>
        <p:spPr bwMode="auto">
          <a:xfrm>
            <a:off x="3241654" y="1844824"/>
            <a:ext cx="2592287" cy="1272455"/>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a:latin typeface="微软雅黑" pitchFamily="34" charset="-122"/>
                <a:ea typeface="微软雅黑" pitchFamily="34" charset="-122"/>
                <a:cs typeface="Arial Unicode MS" pitchFamily="34" charset="-122"/>
              </a:rPr>
              <a:t>计算规律与效率</a:t>
            </a:r>
          </a:p>
        </p:txBody>
      </p:sp>
      <p:sp>
        <p:nvSpPr>
          <p:cNvPr id="31" name="右箭头 30"/>
          <p:cNvSpPr/>
          <p:nvPr/>
        </p:nvSpPr>
        <p:spPr bwMode="auto">
          <a:xfrm>
            <a:off x="5584890" y="3693547"/>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 name="椭圆 10"/>
          <p:cNvSpPr/>
          <p:nvPr/>
        </p:nvSpPr>
        <p:spPr bwMode="auto">
          <a:xfrm>
            <a:off x="592472" y="1965810"/>
            <a:ext cx="2217134" cy="1272455"/>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a:latin typeface="微软雅黑" pitchFamily="34" charset="-122"/>
                <a:ea typeface="微软雅黑" pitchFamily="34" charset="-122"/>
                <a:cs typeface="Arial Unicode MS" pitchFamily="34" charset="-122"/>
              </a:rPr>
              <a:t>分析</a:t>
            </a:r>
          </a:p>
          <a:p>
            <a:pPr algn="ctr"/>
            <a:r>
              <a:rPr lang="zh-CN" altLang="en-US" sz="3200" b="1" dirty="0">
                <a:latin typeface="微软雅黑" pitchFamily="34" charset="-122"/>
                <a:ea typeface="微软雅黑" pitchFamily="34" charset="-122"/>
                <a:cs typeface="Arial Unicode MS" pitchFamily="34" charset="-122"/>
              </a:rPr>
              <a:t>复杂度</a:t>
            </a:r>
          </a:p>
        </p:txBody>
      </p:sp>
      <p:sp>
        <p:nvSpPr>
          <p:cNvPr id="12" name="右箭头 11"/>
          <p:cNvSpPr/>
          <p:nvPr/>
        </p:nvSpPr>
        <p:spPr bwMode="auto">
          <a:xfrm>
            <a:off x="2608696" y="2354971"/>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4" name="椭圆 13"/>
          <p:cNvSpPr/>
          <p:nvPr/>
        </p:nvSpPr>
        <p:spPr bwMode="auto">
          <a:xfrm>
            <a:off x="3491880" y="3335554"/>
            <a:ext cx="2217134" cy="1272455"/>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a:latin typeface="微软雅黑" pitchFamily="34" charset="-122"/>
                <a:ea typeface="微软雅黑" pitchFamily="34" charset="-122"/>
                <a:cs typeface="Arial Unicode MS" pitchFamily="34" charset="-122"/>
              </a:rPr>
              <a:t>形成</a:t>
            </a:r>
          </a:p>
          <a:p>
            <a:pPr algn="ctr"/>
            <a:r>
              <a:rPr lang="zh-CN" altLang="en-US" sz="3200" b="1" dirty="0">
                <a:latin typeface="微软雅黑" pitchFamily="34" charset="-122"/>
                <a:ea typeface="微软雅黑" pitchFamily="34" charset="-122"/>
                <a:cs typeface="Arial Unicode MS" pitchFamily="34" charset="-122"/>
              </a:rPr>
              <a:t>范式</a:t>
            </a:r>
          </a:p>
        </p:txBody>
      </p:sp>
      <p:sp>
        <p:nvSpPr>
          <p:cNvPr id="3" name="左大括号 2"/>
          <p:cNvSpPr/>
          <p:nvPr/>
        </p:nvSpPr>
        <p:spPr bwMode="auto">
          <a:xfrm rot="5400000">
            <a:off x="4205795" y="1137852"/>
            <a:ext cx="664006" cy="7344816"/>
          </a:xfrm>
          <a:prstGeom prst="leftBrace">
            <a:avLst>
              <a:gd name="adj1" fmla="val 117461"/>
              <a:gd name="adj2" fmla="val 50000"/>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5" name="文本框 4"/>
          <p:cNvSpPr txBox="1"/>
          <p:nvPr/>
        </p:nvSpPr>
        <p:spPr>
          <a:xfrm>
            <a:off x="1225430" y="4926240"/>
            <a:ext cx="576064" cy="954107"/>
          </a:xfrm>
          <a:prstGeom prst="rect">
            <a:avLst/>
          </a:prstGeom>
          <a:solidFill>
            <a:srgbClr val="FFFF00"/>
          </a:solidFill>
          <a:ln>
            <a:solidFill>
              <a:srgbClr val="FF0000"/>
            </a:solidFill>
          </a:ln>
        </p:spPr>
        <p:txBody>
          <a:bodyPr wrap="square" rtlCol="0">
            <a:spAutoFit/>
          </a:bodyPr>
          <a:lstStyle>
            <a:defPPr>
              <a:defRPr lang="zh-CN"/>
            </a:defPPr>
            <a:lvl1pPr>
              <a:defRPr kumimoji="1" sz="2800" b="1">
                <a:latin typeface="Microsoft YaHei" charset="0"/>
                <a:ea typeface="Microsoft YaHei" charset="0"/>
                <a:cs typeface="Microsoft YaHei" charset="0"/>
              </a:defRPr>
            </a:lvl1pPr>
          </a:lstStyle>
          <a:p>
            <a:r>
              <a:rPr lang="zh-CN" altLang="en-US" dirty="0"/>
              <a:t>向</a:t>
            </a:r>
          </a:p>
          <a:p>
            <a:r>
              <a:rPr lang="zh-CN" altLang="en-US" dirty="0"/>
              <a:t>量</a:t>
            </a:r>
          </a:p>
        </p:txBody>
      </p:sp>
      <p:sp>
        <p:nvSpPr>
          <p:cNvPr id="17" name="文本框 16"/>
          <p:cNvSpPr txBox="1"/>
          <p:nvPr/>
        </p:nvSpPr>
        <p:spPr>
          <a:xfrm>
            <a:off x="2233542" y="4926239"/>
            <a:ext cx="576064" cy="954107"/>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链表</a:t>
            </a:r>
          </a:p>
        </p:txBody>
      </p:sp>
      <p:sp>
        <p:nvSpPr>
          <p:cNvPr id="18" name="文本框 17"/>
          <p:cNvSpPr txBox="1"/>
          <p:nvPr/>
        </p:nvSpPr>
        <p:spPr>
          <a:xfrm>
            <a:off x="3385670" y="4926239"/>
            <a:ext cx="576064" cy="523220"/>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栈</a:t>
            </a:r>
          </a:p>
        </p:txBody>
      </p:sp>
      <p:sp>
        <p:nvSpPr>
          <p:cNvPr id="19" name="文本框 18"/>
          <p:cNvSpPr txBox="1"/>
          <p:nvPr/>
        </p:nvSpPr>
        <p:spPr>
          <a:xfrm>
            <a:off x="4465790" y="4950046"/>
            <a:ext cx="576064" cy="954107"/>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队列</a:t>
            </a:r>
          </a:p>
        </p:txBody>
      </p:sp>
      <p:sp>
        <p:nvSpPr>
          <p:cNvPr id="20" name="文本框 19"/>
          <p:cNvSpPr txBox="1"/>
          <p:nvPr/>
        </p:nvSpPr>
        <p:spPr>
          <a:xfrm>
            <a:off x="5617918" y="4950046"/>
            <a:ext cx="576064" cy="523220"/>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树</a:t>
            </a:r>
          </a:p>
        </p:txBody>
      </p:sp>
      <p:sp>
        <p:nvSpPr>
          <p:cNvPr id="21" name="文本框 20"/>
          <p:cNvSpPr txBox="1"/>
          <p:nvPr/>
        </p:nvSpPr>
        <p:spPr>
          <a:xfrm>
            <a:off x="7418118" y="4926239"/>
            <a:ext cx="576064" cy="523220"/>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图</a:t>
            </a:r>
          </a:p>
        </p:txBody>
      </p:sp>
      <p:sp>
        <p:nvSpPr>
          <p:cNvPr id="24" name="文本框 23"/>
          <p:cNvSpPr txBox="1"/>
          <p:nvPr/>
        </p:nvSpPr>
        <p:spPr>
          <a:xfrm>
            <a:off x="6389966" y="3446770"/>
            <a:ext cx="2180280" cy="954107"/>
          </a:xfrm>
          <a:prstGeom prst="rect">
            <a:avLst/>
          </a:prstGeom>
          <a:noFill/>
          <a:ln>
            <a:solidFill>
              <a:srgbClr val="FF0000"/>
            </a:solidFill>
          </a:ln>
        </p:spPr>
        <p:txBody>
          <a:bodyPr wrap="square" rtlCol="0">
            <a:spAutoFit/>
          </a:bodyPr>
          <a:lstStyle/>
          <a:p>
            <a:r>
              <a:rPr kumimoji="1" lang="zh-CN" altLang="en-US" sz="2800" b="1" dirty="0">
                <a:solidFill>
                  <a:srgbClr val="FF0000"/>
                </a:solidFill>
                <a:latin typeface="Microsoft YaHei" charset="0"/>
                <a:ea typeface="Microsoft YaHei" charset="0"/>
                <a:cs typeface="Microsoft YaHei" charset="0"/>
              </a:rPr>
              <a:t>高效</a:t>
            </a:r>
            <a:r>
              <a:rPr kumimoji="1" lang="zh-CN" altLang="en-US" sz="2800" b="1" dirty="0">
                <a:latin typeface="Microsoft YaHei" charset="0"/>
                <a:ea typeface="Microsoft YaHei" charset="0"/>
                <a:cs typeface="Microsoft YaHei" charset="0"/>
              </a:rPr>
              <a:t>的信息处理与计算</a:t>
            </a:r>
          </a:p>
        </p:txBody>
      </p:sp>
      <p:cxnSp>
        <p:nvCxnSpPr>
          <p:cNvPr id="7" name="直线连接符 6"/>
          <p:cNvCxnSpPr/>
          <p:nvPr/>
        </p:nvCxnSpPr>
        <p:spPr bwMode="auto">
          <a:xfrm>
            <a:off x="6626030" y="5214271"/>
            <a:ext cx="513142" cy="0"/>
          </a:xfrm>
          <a:prstGeom prst="line">
            <a:avLst/>
          </a:prstGeom>
          <a:solidFill>
            <a:schemeClr val="accent1"/>
          </a:solidFill>
          <a:ln w="57150" cap="flat" cmpd="sng" algn="ctr">
            <a:solidFill>
              <a:srgbClr val="FF0000"/>
            </a:solidFill>
            <a:prstDash val="sysDot"/>
            <a:round/>
            <a:headEnd type="none" w="med" len="med"/>
            <a:tailEnd type="none" w="med" len="med"/>
          </a:ln>
          <a:effectLst/>
        </p:spPr>
      </p:cxnSp>
      <p:sp>
        <p:nvSpPr>
          <p:cNvPr id="26" name="Rectangle 166"/>
          <p:cNvSpPr>
            <a:spLocks noChangeArrowheads="1"/>
          </p:cNvSpPr>
          <p:nvPr/>
        </p:nvSpPr>
        <p:spPr bwMode="auto">
          <a:xfrm>
            <a:off x="179512" y="1171798"/>
            <a:ext cx="8174710" cy="584775"/>
          </a:xfrm>
          <a:prstGeom prst="rect">
            <a:avLst/>
          </a:prstGeom>
          <a:noFill/>
          <a:ln w="9525" algn="ctr">
            <a:noFill/>
            <a:miter lim="800000"/>
            <a:headEnd/>
            <a:tailEnd/>
          </a:ln>
          <a:effectLst/>
        </p:spPr>
        <p:txBody>
          <a:bodyPr wrap="square">
            <a:spAutoFit/>
          </a:bodyPr>
          <a:lstStyle/>
          <a:p>
            <a:pPr algn="ctr">
              <a:spcBef>
                <a:spcPts val="0"/>
              </a:spcBef>
              <a:buClr>
                <a:srgbClr val="CC3300"/>
              </a:buClr>
              <a:buSzPct val="90000"/>
            </a:pPr>
            <a:r>
              <a:rPr lang="zh-CN" altLang="en-US" sz="3200" b="1" dirty="0">
                <a:latin typeface="微软雅黑" pitchFamily="34" charset="-122"/>
                <a:ea typeface="微软雅黑" pitchFamily="34" charset="-122"/>
                <a:cs typeface="Arial Unicode MS" pitchFamily="34" charset="-122"/>
              </a:rPr>
              <a:t>数据结构：研究数据关系，提高计算效率</a:t>
            </a:r>
            <a:endParaRPr lang="zh-CN" altLang="en-US" sz="3200" b="1" u="sng" dirty="0">
              <a:solidFill>
                <a:srgbClr val="FF0000"/>
              </a:solidFill>
              <a:latin typeface="微软雅黑" pitchFamily="34" charset="-122"/>
              <a:ea typeface="微软雅黑" pitchFamily="34" charset="-122"/>
              <a:cs typeface="Arial Unicode MS" pitchFamily="34" charset="-122"/>
            </a:endParaRPr>
          </a:p>
        </p:txBody>
      </p:sp>
      <p:grpSp>
        <p:nvGrpSpPr>
          <p:cNvPr id="2" name="组 1"/>
          <p:cNvGrpSpPr/>
          <p:nvPr/>
        </p:nvGrpSpPr>
        <p:grpSpPr>
          <a:xfrm>
            <a:off x="4345897" y="2967639"/>
            <a:ext cx="500198" cy="603003"/>
            <a:chOff x="6372201" y="2354712"/>
            <a:chExt cx="500198" cy="779731"/>
          </a:xfrm>
        </p:grpSpPr>
        <p:sp>
          <p:nvSpPr>
            <p:cNvPr id="13" name="右箭头 12"/>
            <p:cNvSpPr/>
            <p:nvPr/>
          </p:nvSpPr>
          <p:spPr bwMode="auto">
            <a:xfrm rot="5400000">
              <a:off x="6372405" y="2634449"/>
              <a:ext cx="499790"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3" name="右箭头 22"/>
            <p:cNvSpPr/>
            <p:nvPr/>
          </p:nvSpPr>
          <p:spPr bwMode="auto">
            <a:xfrm rot="16200000">
              <a:off x="6372405" y="2354508"/>
              <a:ext cx="499790"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grpSp>
      <p:sp>
        <p:nvSpPr>
          <p:cNvPr id="8" name="标题 7"/>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下节展望</a:t>
            </a:r>
          </a:p>
        </p:txBody>
      </p:sp>
      <p:sp>
        <p:nvSpPr>
          <p:cNvPr id="22" name="Rectangle 166"/>
          <p:cNvSpPr>
            <a:spLocks noChangeArrowheads="1"/>
          </p:cNvSpPr>
          <p:nvPr/>
        </p:nvSpPr>
        <p:spPr bwMode="auto">
          <a:xfrm>
            <a:off x="378435" y="6130719"/>
            <a:ext cx="8174710" cy="584775"/>
          </a:xfrm>
          <a:prstGeom prst="rect">
            <a:avLst/>
          </a:prstGeom>
          <a:noFill/>
          <a:ln w="9525" algn="ctr">
            <a:noFill/>
            <a:miter lim="800000"/>
            <a:headEnd/>
            <a:tailEnd/>
          </a:ln>
          <a:effectLst/>
        </p:spPr>
        <p:txBody>
          <a:bodyPr wrap="square">
            <a:spAutoFit/>
          </a:bodyPr>
          <a:lstStyle/>
          <a:p>
            <a:pPr algn="ctr">
              <a:spcBef>
                <a:spcPts val="0"/>
              </a:spcBef>
              <a:buClr>
                <a:srgbClr val="CC3300"/>
              </a:buClr>
              <a:buSzPct val="90000"/>
            </a:pPr>
            <a:r>
              <a:rPr lang="zh-CN" altLang="en-US" sz="3200" b="1" dirty="0">
                <a:solidFill>
                  <a:schemeClr val="accent2">
                    <a:lumMod val="50000"/>
                  </a:schemeClr>
                </a:solidFill>
                <a:latin typeface="微软雅黑" pitchFamily="34" charset="-122"/>
                <a:ea typeface="微软雅黑" pitchFamily="34" charset="-122"/>
                <a:cs typeface="Arial Unicode MS" pitchFamily="34" charset="-122"/>
              </a:rPr>
              <a:t>请课后阅读教材第一章</a:t>
            </a:r>
            <a:r>
              <a:rPr lang="en-US" altLang="zh-CN" sz="3200" b="1" dirty="0">
                <a:solidFill>
                  <a:schemeClr val="accent2">
                    <a:lumMod val="50000"/>
                  </a:schemeClr>
                </a:solidFill>
                <a:latin typeface="微软雅黑" pitchFamily="34" charset="-122"/>
                <a:ea typeface="微软雅黑" pitchFamily="34" charset="-122"/>
                <a:cs typeface="Arial Unicode MS" pitchFamily="34" charset="-122"/>
              </a:rPr>
              <a:t>-</a:t>
            </a:r>
            <a:r>
              <a:rPr lang="zh-CN" altLang="en-US" sz="3200" b="1" dirty="0">
                <a:solidFill>
                  <a:schemeClr val="accent2">
                    <a:lumMod val="50000"/>
                  </a:schemeClr>
                </a:solidFill>
                <a:latin typeface="微软雅黑" pitchFamily="34" charset="-122"/>
                <a:ea typeface="微软雅黑" pitchFamily="34" charset="-122"/>
                <a:cs typeface="Arial Unicode MS" pitchFamily="34" charset="-122"/>
              </a:rPr>
              <a:t>绪论！！</a:t>
            </a:r>
            <a:endParaRPr lang="zh-CN" altLang="en-US" sz="3200" b="1" u="sng" dirty="0">
              <a:solidFill>
                <a:schemeClr val="accent2">
                  <a:lumMod val="50000"/>
                </a:schemeClr>
              </a:solidFill>
              <a:latin typeface="微软雅黑" pitchFamily="34" charset="-122"/>
              <a:ea typeface="微软雅黑" pitchFamily="34" charset="-122"/>
              <a:cs typeface="Arial Unicode MS" pitchFamily="34" charset="-122"/>
            </a:endParaRPr>
          </a:p>
        </p:txBody>
      </p:sp>
    </p:spTree>
    <p:extLst>
      <p:ext uri="{BB962C8B-B14F-4D97-AF65-F5344CB8AC3E}">
        <p14:creationId xmlns:p14="http://schemas.microsoft.com/office/powerpoint/2010/main" val="4034662765"/>
      </p:ext>
    </p:extLst>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平时作业：</a:t>
            </a:r>
            <a:r>
              <a:rPr lang="en-US" altLang="zh-CN" sz="3600" dirty="0">
                <a:solidFill>
                  <a:srgbClr val="003366"/>
                </a:solidFill>
                <a:latin typeface="微软雅黑" pitchFamily="34" charset="-122"/>
                <a:ea typeface="微软雅黑" pitchFamily="34" charset="-122"/>
              </a:rPr>
              <a:t>OJ</a:t>
            </a:r>
            <a:r>
              <a:rPr lang="zh-CN" altLang="en-US" sz="3600" dirty="0">
                <a:solidFill>
                  <a:srgbClr val="003366"/>
                </a:solidFill>
                <a:latin typeface="微软雅黑" pitchFamily="34" charset="-122"/>
                <a:ea typeface="微软雅黑" pitchFamily="34" charset="-122"/>
              </a:rPr>
              <a:t>在线编程平台</a:t>
            </a:r>
          </a:p>
        </p:txBody>
      </p:sp>
      <p:sp>
        <p:nvSpPr>
          <p:cNvPr id="11" name="TextBox 20"/>
          <p:cNvSpPr txBox="1">
            <a:spLocks noChangeArrowheads="1"/>
          </p:cNvSpPr>
          <p:nvPr/>
        </p:nvSpPr>
        <p:spPr bwMode="auto">
          <a:xfrm>
            <a:off x="412407" y="1167162"/>
            <a:ext cx="8428724" cy="1554272"/>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000" b="1" dirty="0">
                <a:latin typeface="微软雅黑" panose="020B0503020204020204" pitchFamily="34" charset="-122"/>
                <a:ea typeface="微软雅黑" panose="020B0503020204020204" pitchFamily="34" charset="-122"/>
              </a:rPr>
              <a:t>每周</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个</a:t>
            </a:r>
            <a:r>
              <a:rPr lang="zh-CN" altLang="en-US" sz="2000" b="1" dirty="0">
                <a:latin typeface="微软雅黑" panose="020B0503020204020204" pitchFamily="34" charset="-122"/>
                <a:ea typeface="微软雅黑" panose="020B0503020204020204" pitchFamily="34" charset="-122"/>
              </a:rPr>
              <a:t>题目，共</a:t>
            </a:r>
            <a:r>
              <a:rPr lang="en-US" altLang="zh-CN" sz="2000" b="1" dirty="0" smtClean="0">
                <a:latin typeface="微软雅黑" panose="020B0503020204020204" pitchFamily="34" charset="-122"/>
                <a:ea typeface="微软雅黑" panose="020B0503020204020204" pitchFamily="34" charset="-122"/>
              </a:rPr>
              <a:t>13</a:t>
            </a:r>
            <a:r>
              <a:rPr lang="zh-CN" altLang="en-US" sz="2000" b="1" dirty="0" smtClean="0">
                <a:latin typeface="微软雅黑" panose="020B0503020204020204" pitchFamily="34" charset="-122"/>
                <a:ea typeface="微软雅黑" panose="020B0503020204020204" pitchFamily="34" charset="-122"/>
              </a:rPr>
              <a:t>题</a:t>
            </a:r>
            <a:r>
              <a:rPr lang="zh-CN" altLang="en-US" sz="2000" b="1" dirty="0">
                <a:latin typeface="微软雅黑" panose="020B0503020204020204" pitchFamily="34" charset="-122"/>
                <a:ea typeface="微软雅黑" panose="020B0503020204020204" pitchFamily="34" charset="-122"/>
              </a:rPr>
              <a:t>，每通过</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题得</a:t>
            </a:r>
            <a:r>
              <a:rPr lang="en-US" altLang="zh-CN" sz="2000" b="1" dirty="0">
                <a:latin typeface="微软雅黑" panose="020B0503020204020204" pitchFamily="34" charset="-122"/>
                <a:ea typeface="微软雅黑" panose="020B0503020204020204" pitchFamily="34" charset="-122"/>
              </a:rPr>
              <a:t>1.5</a:t>
            </a:r>
            <a:r>
              <a:rPr lang="zh-CN" altLang="en-US" sz="2000" b="1" dirty="0">
                <a:latin typeface="微软雅黑" panose="020B0503020204020204" pitchFamily="34" charset="-122"/>
                <a:ea typeface="微软雅黑" panose="020B0503020204020204" pitchFamily="34" charset="-122"/>
              </a:rPr>
              <a:t>分</a:t>
            </a:r>
            <a:endParaRPr lang="en-US" altLang="zh-CN" sz="2000" b="1" dirty="0">
              <a:latin typeface="微软雅黑" panose="020B0503020204020204" pitchFamily="34" charset="-122"/>
              <a:ea typeface="微软雅黑" panose="020B0503020204020204" pitchFamily="34" charset="-122"/>
            </a:endParaRPr>
          </a:p>
          <a:p>
            <a:pPr marL="342900" indent="-342900">
              <a:spcAft>
                <a:spcPts val="600"/>
              </a:spcAft>
              <a:buClr>
                <a:srgbClr val="C00000"/>
              </a:buClr>
              <a:buFont typeface="Wingdings" panose="05000000000000000000" pitchFamily="2" charset="2"/>
              <a:buChar char="n"/>
              <a:defRPr/>
            </a:pPr>
            <a:r>
              <a:rPr lang="zh-CN" altLang="en-US" sz="2000" b="1" dirty="0">
                <a:latin typeface="微软雅黑" panose="020B0503020204020204" pitchFamily="34" charset="-122"/>
                <a:ea typeface="微软雅黑" panose="020B0503020204020204" pitchFamily="34" charset="-122"/>
              </a:rPr>
              <a:t>根据难度，每次题目从发布起</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周内截止</a:t>
            </a:r>
            <a:endParaRPr lang="en-US" altLang="zh-CN" sz="2000" b="1" dirty="0">
              <a:latin typeface="微软雅黑" panose="020B0503020204020204" pitchFamily="34" charset="-122"/>
              <a:ea typeface="微软雅黑" panose="020B0503020204020204" pitchFamily="34" charset="-122"/>
            </a:endParaRPr>
          </a:p>
          <a:p>
            <a:pPr marL="342900" indent="-342900">
              <a:spcAft>
                <a:spcPts val="600"/>
              </a:spcAft>
              <a:buClr>
                <a:srgbClr val="C00000"/>
              </a:buClr>
              <a:buFont typeface="Wingdings" panose="05000000000000000000" pitchFamily="2" charset="2"/>
              <a:buChar char="n"/>
              <a:defRPr/>
            </a:pPr>
            <a:r>
              <a:rPr lang="zh-CN" altLang="en-US" sz="2000" b="1" dirty="0">
                <a:latin typeface="微软雅黑" panose="020B0503020204020204" pitchFamily="34" charset="-122"/>
                <a:ea typeface="微软雅黑" panose="020B0503020204020204" pitchFamily="34" charset="-122"/>
              </a:rPr>
              <a:t>系统自动测试完成的正确性、效率和解答雷同情况</a:t>
            </a:r>
            <a:endParaRPr lang="en-US" altLang="zh-CN" sz="2000" b="1" dirty="0">
              <a:latin typeface="微软雅黑" panose="020B0503020204020204" pitchFamily="34" charset="-122"/>
              <a:ea typeface="微软雅黑" panose="020B0503020204020204" pitchFamily="34" charset="-122"/>
            </a:endParaRPr>
          </a:p>
          <a:p>
            <a:pPr marL="342900" indent="-342900">
              <a:spcAft>
                <a:spcPts val="600"/>
              </a:spcAft>
              <a:buClr>
                <a:srgbClr val="C00000"/>
              </a:buClr>
              <a:buFont typeface="Wingdings" panose="05000000000000000000" pitchFamily="2" charset="2"/>
              <a:buChar char="n"/>
              <a:defRPr/>
            </a:pPr>
            <a:r>
              <a:rPr lang="zh-CN" altLang="en-US" sz="2000" b="1" dirty="0" smtClean="0">
                <a:latin typeface="微软雅黑" panose="020B0503020204020204" pitchFamily="34" charset="-122"/>
                <a:ea typeface="微软雅黑" panose="020B0503020204020204" pitchFamily="34" charset="-122"/>
              </a:rPr>
              <a:t>每周五晚上</a:t>
            </a:r>
            <a:r>
              <a:rPr lang="en-US" altLang="zh-CN" sz="2000" b="1" dirty="0" smtClean="0">
                <a:latin typeface="微软雅黑" panose="020B0503020204020204" pitchFamily="34" charset="-122"/>
                <a:ea typeface="微软雅黑" panose="020B0503020204020204" pitchFamily="34" charset="-122"/>
              </a:rPr>
              <a:t>6</a:t>
            </a:r>
            <a:r>
              <a:rPr lang="zh-CN" altLang="en-US" sz="2000" b="1" dirty="0" smtClean="0">
                <a:latin typeface="微软雅黑" panose="020B0503020204020204" pitchFamily="34" charset="-122"/>
                <a:ea typeface="微软雅黑" panose="020B0503020204020204" pitchFamily="34" charset="-122"/>
              </a:rPr>
              <a:t>点发布题目</a:t>
            </a:r>
            <a:endParaRPr lang="en-US" altLang="zh-CN" sz="2000" b="1" dirty="0">
              <a:latin typeface="微软雅黑" panose="020B0503020204020204" pitchFamily="34" charset="-122"/>
              <a:ea typeface="微软雅黑" panose="020B0503020204020204" pitchFamily="34" charset="-122"/>
            </a:endParaRPr>
          </a:p>
        </p:txBody>
      </p:sp>
      <p:sp>
        <p:nvSpPr>
          <p:cNvPr id="4" name="矩形 3"/>
          <p:cNvSpPr/>
          <p:nvPr/>
        </p:nvSpPr>
        <p:spPr>
          <a:xfrm>
            <a:off x="1935597" y="3134693"/>
            <a:ext cx="5382344" cy="369332"/>
          </a:xfrm>
          <a:prstGeom prst="rect">
            <a:avLst/>
          </a:prstGeom>
        </p:spPr>
        <p:txBody>
          <a:bodyPr wrap="square">
            <a:spAutoFit/>
          </a:bodyPr>
          <a:lstStyle/>
          <a:p>
            <a:r>
              <a:rPr lang="zh-CN" altLang="en-US" dirty="0">
                <a:solidFill>
                  <a:srgbClr val="C00000"/>
                </a:solidFill>
              </a:rPr>
              <a:t>http://media.au.tsinghua.edu.cn/JudgeOnline/</a:t>
            </a: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b="19706"/>
          <a:stretch/>
        </p:blipFill>
        <p:spPr>
          <a:xfrm>
            <a:off x="467544" y="3496298"/>
            <a:ext cx="7846883" cy="3281878"/>
          </a:xfrm>
          <a:prstGeom prst="rect">
            <a:avLst/>
          </a:prstGeom>
        </p:spPr>
      </p:pic>
    </p:spTree>
    <p:extLst>
      <p:ext uri="{BB962C8B-B14F-4D97-AF65-F5344CB8AC3E}">
        <p14:creationId xmlns:p14="http://schemas.microsoft.com/office/powerpoint/2010/main" val="2389728571"/>
      </p:ext>
    </p:extLst>
  </p:cSld>
  <p:clrMapOvr>
    <a:masterClrMapping/>
  </p:clrMapOvr>
  <p:transition advTm="157">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大作业</a:t>
            </a:r>
            <a:r>
              <a:rPr lang="zh-CN" altLang="en-US" sz="3600" dirty="0">
                <a:solidFill>
                  <a:srgbClr val="003366"/>
                </a:solidFill>
                <a:latin typeface="微软雅黑" pitchFamily="34" charset="-122"/>
                <a:ea typeface="微软雅黑" pitchFamily="34" charset="-122"/>
              </a:rPr>
              <a:t>一</a:t>
            </a:r>
            <a:r>
              <a:rPr lang="zh-CN" altLang="en-US" sz="3600" dirty="0" smtClean="0">
                <a:solidFill>
                  <a:srgbClr val="003366"/>
                </a:solidFill>
                <a:latin typeface="微软雅黑" pitchFamily="34" charset="-122"/>
                <a:ea typeface="微软雅黑" pitchFamily="34" charset="-122"/>
              </a:rPr>
              <a:t>：多视角图像三维</a:t>
            </a:r>
            <a:r>
              <a:rPr lang="zh-CN" altLang="en-US" sz="3600" dirty="0">
                <a:solidFill>
                  <a:srgbClr val="003366"/>
                </a:solidFill>
                <a:latin typeface="微软雅黑" pitchFamily="34" charset="-122"/>
                <a:ea typeface="微软雅黑" pitchFamily="34" charset="-122"/>
              </a:rPr>
              <a:t>重建</a:t>
            </a:r>
          </a:p>
        </p:txBody>
      </p:sp>
      <p:sp>
        <p:nvSpPr>
          <p:cNvPr id="11" name="TextBox 20"/>
          <p:cNvSpPr txBox="1">
            <a:spLocks noChangeArrowheads="1"/>
          </p:cNvSpPr>
          <p:nvPr/>
        </p:nvSpPr>
        <p:spPr bwMode="auto">
          <a:xfrm>
            <a:off x="323528" y="1211009"/>
            <a:ext cx="8164122" cy="954107"/>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输入三维对象的多视角图像，实现基于对象轮廓信息的三维重建</a:t>
            </a:r>
            <a:r>
              <a:rPr lang="en-US" altLang="zh-CN" sz="2800" b="1" dirty="0">
                <a:latin typeface="微软雅黑" panose="020B0503020204020204" pitchFamily="34" charset="-122"/>
                <a:ea typeface="微软雅黑" panose="020B0503020204020204" pitchFamily="34" charset="-122"/>
              </a:rPr>
              <a:t>(Visual Hull)</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4248" y="4537315"/>
            <a:ext cx="1247702" cy="953245"/>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r="34652"/>
          <a:stretch/>
        </p:blipFill>
        <p:spPr>
          <a:xfrm>
            <a:off x="6228184" y="5567092"/>
            <a:ext cx="2565285" cy="108012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1108" y="2184416"/>
            <a:ext cx="1512168" cy="2277611"/>
          </a:xfrm>
          <a:prstGeom prst="rect">
            <a:avLst/>
          </a:prstGeom>
        </p:spPr>
      </p:pic>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l="6610" r="18096" b="3800"/>
          <a:stretch/>
        </p:blipFill>
        <p:spPr>
          <a:xfrm>
            <a:off x="7092280" y="2184416"/>
            <a:ext cx="1497179" cy="2282842"/>
          </a:xfrm>
          <a:prstGeom prst="rect">
            <a:avLst/>
          </a:prstGeom>
        </p:spPr>
      </p:pic>
      <p:sp>
        <p:nvSpPr>
          <p:cNvPr id="12" name="TextBox 20"/>
          <p:cNvSpPr txBox="1">
            <a:spLocks noChangeArrowheads="1"/>
          </p:cNvSpPr>
          <p:nvPr/>
        </p:nvSpPr>
        <p:spPr bwMode="auto">
          <a:xfrm>
            <a:off x="611560" y="4663839"/>
            <a:ext cx="5544616" cy="2092881"/>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知识点：图的搜索与遍历，八叉树等；</a:t>
            </a:r>
            <a:endParaRPr lang="en-US" altLang="zh-CN" sz="2400" b="1" dirty="0">
              <a:latin typeface="微软雅黑" panose="020B0503020204020204" pitchFamily="34" charset="-122"/>
              <a:ea typeface="微软雅黑" panose="020B0503020204020204" pitchFamily="34" charset="-122"/>
            </a:endParaRPr>
          </a:p>
          <a:p>
            <a:pPr marL="342900" indent="-342900">
              <a:spcAft>
                <a:spcPts val="600"/>
              </a:spcAft>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扩展知识点：三维模型处理、立体视觉、图像处理</a:t>
            </a:r>
            <a:endParaRPr lang="en-US" altLang="zh-CN" sz="2400" b="1" dirty="0">
              <a:latin typeface="微软雅黑" panose="020B0503020204020204" pitchFamily="34" charset="-122"/>
              <a:ea typeface="微软雅黑" panose="020B0503020204020204" pitchFamily="34" charset="-122"/>
            </a:endParaRPr>
          </a:p>
          <a:p>
            <a:pPr marL="342900" indent="-342900">
              <a:spcAft>
                <a:spcPts val="600"/>
              </a:spcAft>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本题</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分，根据已有代码进行优化改进，提交代码</a:t>
            </a:r>
            <a:r>
              <a:rPr lang="en-US" altLang="zh-CN" sz="2400" b="1" dirty="0">
                <a:latin typeface="微软雅黑" panose="020B0503020204020204" pitchFamily="34" charset="-122"/>
                <a:ea typeface="微软雅黑" panose="020B0503020204020204" pitchFamily="34" charset="-122"/>
              </a:rPr>
              <a:t>PPT</a:t>
            </a:r>
            <a:r>
              <a:rPr lang="zh-CN" altLang="en-US" sz="2400" b="1" dirty="0">
                <a:latin typeface="微软雅黑" panose="020B0503020204020204" pitchFamily="34" charset="-122"/>
                <a:ea typeface="微软雅黑" panose="020B0503020204020204" pitchFamily="34" charset="-122"/>
              </a:rPr>
              <a:t>答辩</a:t>
            </a:r>
            <a:endParaRPr lang="en-US" altLang="zh-CN" sz="24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0588" y="2153146"/>
            <a:ext cx="4521515" cy="2366968"/>
          </a:xfrm>
          <a:prstGeom prst="rect">
            <a:avLst/>
          </a:prstGeom>
        </p:spPr>
      </p:pic>
    </p:spTree>
    <p:extLst>
      <p:ext uri="{BB962C8B-B14F-4D97-AF65-F5344CB8AC3E}">
        <p14:creationId xmlns:p14="http://schemas.microsoft.com/office/powerpoint/2010/main" val="1766326003"/>
      </p:ext>
    </p:extLst>
  </p:cSld>
  <p:clrMapOvr>
    <a:masterClrMapping/>
  </p:clrMapOvr>
  <p:transition advTm="157">
    <p:zoom/>
  </p:transition>
  <p:timing>
    <p:tnLst>
      <p:par>
        <p:cTn id="1" dur="indefinite" restart="never" nodeType="tmRoot"/>
      </p:par>
    </p:tnLst>
  </p:timing>
</p:sld>
</file>

<file path=ppt/theme/theme1.xml><?xml version="1.0" encoding="utf-8"?>
<a:theme xmlns:a="http://schemas.openxmlformats.org/drawingml/2006/main" name="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3175" algn="ctr">
          <a:solidFill>
            <a:schemeClr val="tx1"/>
          </a:solidFill>
          <a:miter lim="800000"/>
          <a:headEnd/>
          <a:tailEnd/>
        </a:ln>
        <a:effectLst>
          <a:outerShdw dist="57150" dir="2700000" algn="ctr" rotWithShape="0">
            <a:srgbClr val="888888">
              <a:alpha val="50000"/>
            </a:srgbClr>
          </a:outerShdw>
        </a:effectLst>
      </a:spPr>
      <a:bodyPr lIns="91446" tIns="91446" rIns="91446" bIns="91446" anchor="ctr"/>
      <a:lstStyle>
        <a:defPPr algn="ctr">
          <a:defRPr sz="2800" smtClean="0">
            <a:solidFill>
              <a:schemeClr val="bg1"/>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清华PPT</Template>
  <TotalTime>9854</TotalTime>
  <Words>5676</Words>
  <Application>Microsoft Office PowerPoint</Application>
  <PresentationFormat>全屏显示(4:3)</PresentationFormat>
  <Paragraphs>1078</Paragraphs>
  <Slides>72</Slides>
  <Notes>66</Notes>
  <HiddenSlides>2</HiddenSlides>
  <MMClips>5</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0</vt:i4>
      </vt:variant>
      <vt:variant>
        <vt:lpstr>幻灯片标题</vt:lpstr>
      </vt:variant>
      <vt:variant>
        <vt:i4>72</vt:i4>
      </vt:variant>
    </vt:vector>
  </HeadingPairs>
  <TitlesOfParts>
    <vt:vector size="91" baseType="lpstr">
      <vt:lpstr>Arial Unicode MS</vt:lpstr>
      <vt:lpstr>Baoli SC</vt:lpstr>
      <vt:lpstr>黑体</vt:lpstr>
      <vt:lpstr>隶书</vt:lpstr>
      <vt:lpstr>宋体</vt:lpstr>
      <vt:lpstr>Microsoft YaHei</vt:lpstr>
      <vt:lpstr>Microsoft YaHei</vt:lpstr>
      <vt:lpstr>新宋体</vt:lpstr>
      <vt:lpstr>幼圆</vt:lpstr>
      <vt:lpstr>Arial</vt:lpstr>
      <vt:lpstr>Arial Black</vt:lpstr>
      <vt:lpstr>Calibri</vt:lpstr>
      <vt:lpstr>Cambria Math</vt:lpstr>
      <vt:lpstr>Consolas</vt:lpstr>
      <vt:lpstr>Courier New</vt:lpstr>
      <vt:lpstr>Tahoma</vt:lpstr>
      <vt:lpstr>Times New Roman</vt:lpstr>
      <vt:lpstr>Wingdings</vt:lpstr>
      <vt:lpstr>Tsinghua</vt:lpstr>
      <vt:lpstr>PowerPoint 演示文稿</vt:lpstr>
      <vt:lpstr>课程信息</vt:lpstr>
      <vt:lpstr>数据结构的重要性</vt:lpstr>
      <vt:lpstr>数据结构的重要性</vt:lpstr>
      <vt:lpstr>课程信息</vt:lpstr>
      <vt:lpstr>课程信息</vt:lpstr>
      <vt:lpstr>课程信息</vt:lpstr>
      <vt:lpstr>平时作业：OJ在线编程平台</vt:lpstr>
      <vt:lpstr>大作业一：多视角图像三维重建</vt:lpstr>
      <vt:lpstr>PowerPoint 演示文稿</vt:lpstr>
      <vt:lpstr>PowerPoint 演示文稿</vt:lpstr>
      <vt:lpstr>基本概念</vt:lpstr>
      <vt:lpstr>数据结构基本概念</vt:lpstr>
      <vt:lpstr>数据结构基本概念</vt:lpstr>
      <vt:lpstr>数据结构基本概念</vt:lpstr>
      <vt:lpstr>数据结构基本概念</vt:lpstr>
      <vt:lpstr>计算机中数据结构的普遍多样性</vt:lpstr>
      <vt:lpstr>计算机中数据结构的普遍多样性</vt:lpstr>
      <vt:lpstr>数据结构基本概念</vt:lpstr>
      <vt:lpstr>数据结构基本概念</vt:lpstr>
      <vt:lpstr>数据类型</vt:lpstr>
      <vt:lpstr>抽象数据类型</vt:lpstr>
      <vt:lpstr>抽象数据类型</vt:lpstr>
      <vt:lpstr>抽象数据类型</vt:lpstr>
      <vt:lpstr>数据结构与算法设计</vt:lpstr>
      <vt:lpstr>算法与程序</vt:lpstr>
      <vt:lpstr>算法的特性</vt:lpstr>
      <vt:lpstr>算法的问题定义</vt:lpstr>
      <vt:lpstr>算法的问题求解</vt:lpstr>
      <vt:lpstr>何为好的算法？</vt:lpstr>
      <vt:lpstr>实验性测试的缺陷</vt:lpstr>
      <vt:lpstr>例子：排序</vt:lpstr>
      <vt:lpstr>例子：插入排序</vt:lpstr>
      <vt:lpstr>例子：插入排序</vt:lpstr>
      <vt:lpstr>例子：插入排序</vt:lpstr>
      <vt:lpstr>例子：插入排序</vt:lpstr>
      <vt:lpstr>例子：插入排序复杂度分析</vt:lpstr>
      <vt:lpstr>最好/最坏/平均情况</vt:lpstr>
      <vt:lpstr>最好/最坏/平均情况</vt:lpstr>
      <vt:lpstr>最好/最坏/平均情况</vt:lpstr>
      <vt:lpstr>渐进分析</vt:lpstr>
      <vt:lpstr>渐进复杂度</vt:lpstr>
      <vt:lpstr>渐进复杂度</vt:lpstr>
      <vt:lpstr>渐进复杂度</vt:lpstr>
      <vt:lpstr>渐进复杂度</vt:lpstr>
      <vt:lpstr>运行时间的渐进分析</vt:lpstr>
      <vt:lpstr>运行时间的渐进分析</vt:lpstr>
      <vt:lpstr>渐进分析实例</vt:lpstr>
      <vt:lpstr>渐进分析实例</vt:lpstr>
      <vt:lpstr>渐进分析实例</vt:lpstr>
      <vt:lpstr>渐进分析实例</vt:lpstr>
      <vt:lpstr>渐进分析实例</vt:lpstr>
      <vt:lpstr>渐进复杂度标记</vt:lpstr>
      <vt:lpstr>渐进复杂度标记</vt:lpstr>
      <vt:lpstr>渐进复杂度标记</vt:lpstr>
      <vt:lpstr>渐进复杂度标记</vt:lpstr>
      <vt:lpstr>运行时间的比较</vt:lpstr>
      <vt:lpstr>数据结构课程内容体系</vt:lpstr>
      <vt:lpstr>递归的算法设计与复杂度分析</vt:lpstr>
      <vt:lpstr>简单的迭代：数组求和</vt:lpstr>
      <vt:lpstr>递归实现：减治</vt:lpstr>
      <vt:lpstr>递归实现：减治</vt:lpstr>
      <vt:lpstr>减治 与 分治</vt:lpstr>
      <vt:lpstr>递归实现：分治</vt:lpstr>
      <vt:lpstr>分治的递归实现</vt:lpstr>
      <vt:lpstr>例子：斐波那契序列</vt:lpstr>
      <vt:lpstr>例子：斐波那契序列</vt:lpstr>
      <vt:lpstr>例子：斐波那契序列</vt:lpstr>
      <vt:lpstr>例子：斐波那契序列</vt:lpstr>
      <vt:lpstr>递归与迭代的比较</vt:lpstr>
      <vt:lpstr>小 结</vt:lpstr>
      <vt:lpstr>下节展望</vt:lpstr>
    </vt:vector>
  </TitlesOfParts>
  <Company>江苏大丰</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计算摄像学专题第一讲</dc:title>
  <dc:creator>邹涛</dc:creator>
  <cp:lastModifiedBy>liu yebin</cp:lastModifiedBy>
  <cp:revision>1074</cp:revision>
  <dcterms:created xsi:type="dcterms:W3CDTF">2011-01-31T10:16:12Z</dcterms:created>
  <dcterms:modified xsi:type="dcterms:W3CDTF">2020-01-10T01:17:06Z</dcterms:modified>
</cp:coreProperties>
</file>